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50" r:id="rId2"/>
    <p:sldMasterId id="2147483690" r:id="rId3"/>
    <p:sldMasterId id="2147483703" r:id="rId4"/>
    <p:sldMasterId id="2147483724" r:id="rId5"/>
  </p:sldMasterIdLst>
  <p:notesMasterIdLst>
    <p:notesMasterId r:id="rId78"/>
  </p:notesMasterIdLst>
  <p:handoutMasterIdLst>
    <p:handoutMasterId r:id="rId79"/>
  </p:handoutMasterIdLst>
  <p:sldIdLst>
    <p:sldId id="257" r:id="rId6"/>
    <p:sldId id="961" r:id="rId7"/>
    <p:sldId id="510" r:id="rId8"/>
    <p:sldId id="823" r:id="rId9"/>
    <p:sldId id="517" r:id="rId10"/>
    <p:sldId id="807" r:id="rId11"/>
    <p:sldId id="835" r:id="rId12"/>
    <p:sldId id="832" r:id="rId13"/>
    <p:sldId id="970" r:id="rId14"/>
    <p:sldId id="977" r:id="rId15"/>
    <p:sldId id="521" r:id="rId16"/>
    <p:sldId id="522" r:id="rId17"/>
    <p:sldId id="982" r:id="rId18"/>
    <p:sldId id="983" r:id="rId19"/>
    <p:sldId id="523" r:id="rId20"/>
    <p:sldId id="984" r:id="rId21"/>
    <p:sldId id="990" r:id="rId22"/>
    <p:sldId id="986" r:id="rId23"/>
    <p:sldId id="988" r:id="rId24"/>
    <p:sldId id="989" r:id="rId25"/>
    <p:sldId id="525" r:id="rId26"/>
    <p:sldId id="528" r:id="rId27"/>
    <p:sldId id="803" r:id="rId28"/>
    <p:sldId id="858" r:id="rId29"/>
    <p:sldId id="804" r:id="rId30"/>
    <p:sldId id="943" r:id="rId31"/>
    <p:sldId id="891" r:id="rId32"/>
    <p:sldId id="892" r:id="rId33"/>
    <p:sldId id="893" r:id="rId34"/>
    <p:sldId id="978" r:id="rId35"/>
    <p:sldId id="899" r:id="rId36"/>
    <p:sldId id="903" r:id="rId37"/>
    <p:sldId id="905" r:id="rId38"/>
    <p:sldId id="907" r:id="rId39"/>
    <p:sldId id="908" r:id="rId40"/>
    <p:sldId id="909" r:id="rId41"/>
    <p:sldId id="910" r:id="rId42"/>
    <p:sldId id="918" r:id="rId43"/>
    <p:sldId id="931" r:id="rId44"/>
    <p:sldId id="934" r:id="rId45"/>
    <p:sldId id="935" r:id="rId46"/>
    <p:sldId id="936" r:id="rId47"/>
    <p:sldId id="937" r:id="rId48"/>
    <p:sldId id="938" r:id="rId49"/>
    <p:sldId id="939" r:id="rId50"/>
    <p:sldId id="940" r:id="rId51"/>
    <p:sldId id="980" r:id="rId52"/>
    <p:sldId id="941" r:id="rId53"/>
    <p:sldId id="887" r:id="rId54"/>
    <p:sldId id="888" r:id="rId55"/>
    <p:sldId id="890" r:id="rId56"/>
    <p:sldId id="991" r:id="rId57"/>
    <p:sldId id="992" r:id="rId58"/>
    <p:sldId id="944" r:id="rId59"/>
    <p:sldId id="962" r:id="rId60"/>
    <p:sldId id="958" r:id="rId61"/>
    <p:sldId id="957" r:id="rId62"/>
    <p:sldId id="963" r:id="rId63"/>
    <p:sldId id="960" r:id="rId64"/>
    <p:sldId id="969" r:id="rId65"/>
    <p:sldId id="968" r:id="rId66"/>
    <p:sldId id="966" r:id="rId67"/>
    <p:sldId id="870" r:id="rId68"/>
    <p:sldId id="871" r:id="rId69"/>
    <p:sldId id="872" r:id="rId70"/>
    <p:sldId id="875" r:id="rId71"/>
    <p:sldId id="882" r:id="rId72"/>
    <p:sldId id="883" r:id="rId73"/>
    <p:sldId id="884" r:id="rId74"/>
    <p:sldId id="885" r:id="rId75"/>
    <p:sldId id="886" r:id="rId76"/>
    <p:sldId id="964" r:id="rId77"/>
  </p:sldIdLst>
  <p:sldSz cx="9144000" cy="6858000" type="screen4x3"/>
  <p:notesSz cx="6797675" cy="9856788"/>
  <p:embeddedFontLst>
    <p:embeddedFont>
      <p:font typeface="Garamond" pitchFamily="18" charset="0"/>
      <p:regular r:id="rId80"/>
      <p:bold r:id="rId81"/>
      <p:italic r:id="rId82"/>
    </p:embeddedFont>
    <p:embeddedFont>
      <p:font typeface="서울남산체 B" pitchFamily="18" charset="-127"/>
      <p:regular r:id="rId83"/>
    </p:embeddedFont>
    <p:embeddedFont>
      <p:font typeface="Tahoma" pitchFamily="34" charset="0"/>
      <p:regular r:id="rId84"/>
      <p:bold r:id="rId85"/>
    </p:embeddedFont>
    <p:embeddedFont>
      <p:font typeface="-윤고딕350" pitchFamily="18" charset="-127"/>
      <p:regular r:id="rId86"/>
    </p:embeddedFont>
    <p:embeddedFont>
      <p:font typeface="가는각진제목체" pitchFamily="18" charset="-127"/>
      <p:regular r:id="rId87"/>
    </p:embeddedFont>
    <p:embeddedFont>
      <p:font typeface="Arial Black" pitchFamily="34" charset="0"/>
      <p:regular r:id="rId88"/>
      <p:italic r:id="rId89"/>
    </p:embeddedFont>
    <p:embeddedFont>
      <p:font typeface="Arial Narrow" pitchFamily="34" charset="0"/>
      <p:regular r:id="rId90"/>
      <p:bold r:id="rId91"/>
      <p:italic r:id="rId92"/>
      <p:boldItalic r:id="rId93"/>
    </p:embeddedFont>
    <p:embeddedFont>
      <p:font typeface="HY헤드라인M" pitchFamily="18" charset="-127"/>
      <p:regular r:id="rId94"/>
    </p:embeddedFont>
    <p:embeddedFont>
      <p:font typeface="-윤고딕120" pitchFamily="18" charset="-127"/>
      <p:regular r:id="rId95"/>
    </p:embeddedFont>
    <p:embeddedFont>
      <p:font typeface="맑은 고딕" pitchFamily="50" charset="-127"/>
      <p:regular r:id="rId96"/>
      <p:bold r:id="rId97"/>
    </p:embeddedFont>
    <p:embeddedFont>
      <p:font typeface="-윤고딕140" pitchFamily="18" charset="-127"/>
      <p:regular r:id="rId98"/>
    </p:embeddedFont>
    <p:embeddedFont>
      <p:font typeface="산돌고딕 M" pitchFamily="18" charset="-127"/>
      <p:regular r:id="rId99"/>
    </p:embeddedFont>
    <p:embeddedFont>
      <p:font typeface="산돌고딕B" pitchFamily="50" charset="-127"/>
      <p:regular r:id="rId100"/>
    </p:embeddedFont>
    <p:embeddedFont>
      <p:font typeface="08서울남산체 M" pitchFamily="18" charset="-127"/>
      <p:regular r:id="rId101"/>
    </p:embeddedFont>
    <p:embeddedFont>
      <p:font typeface="HY태고딕" pitchFamily="18" charset="-127"/>
      <p:regular r:id="rId102"/>
    </p:embeddedFont>
    <p:embeddedFont>
      <p:font typeface="휴먼태새내기체 전각" pitchFamily="2" charset="-127"/>
      <p:bold r:id="rId103"/>
    </p:embeddedFont>
    <p:embeddedFont>
      <p:font typeface="2008서울남산체 B" pitchFamily="18" charset="-127"/>
      <p:regular r:id="rId104"/>
    </p:embeddedFont>
    <p:embeddedFont>
      <p:font typeface="휴먼엑스포" pitchFamily="18" charset="-127"/>
      <p:regular r:id="rId105"/>
    </p:embeddedFont>
    <p:embeddedFont>
      <p:font typeface="Microsoft Sans Serif" pitchFamily="34" charset="0"/>
      <p:regular r:id="rId106"/>
    </p:embeddedFont>
    <p:embeddedFont>
      <p:font typeface="HY중고딕" pitchFamily="18" charset="-127"/>
      <p:regular r:id="rId107"/>
    </p:embeddedFont>
    <p:embeddedFont>
      <p:font typeface="08서울남산체 B" pitchFamily="18" charset="-127"/>
      <p:regular r:id="rId108"/>
    </p:embeddedFont>
    <p:embeddedFont>
      <p:font typeface="08서울남산체 EB" pitchFamily="18" charset="-127"/>
      <p:regular r:id="rId109"/>
    </p:embeddedFont>
    <p:embeddedFont>
      <p:font typeface="산돌고딕 L" pitchFamily="18" charset="-127"/>
      <p:regular r:id="rId110"/>
    </p:embeddedFont>
    <p:embeddedFont>
      <p:font typeface="-파랑새M" pitchFamily="18" charset="-127"/>
      <p:regular r:id="rId111"/>
    </p:embeddedFont>
    <p:embeddedFont>
      <p:font typeface="산돌명조 M" pitchFamily="18" charset="-127"/>
      <p:regular r:id="rId112"/>
    </p:embeddedFont>
    <p:embeddedFont>
      <p:font typeface="-윤고딕130" pitchFamily="18" charset="-127"/>
      <p:regular r:id="rId113"/>
    </p:embeddedFont>
  </p:embeddedFontLst>
  <p:defaultTextStyle>
    <a:defPPr>
      <a:defRPr lang="ko-KR"/>
    </a:defPPr>
    <a:lvl1pPr algn="r" rtl="0" fontAlgn="base" latinLnBrk="1">
      <a:spcBef>
        <a:spcPct val="50000"/>
      </a:spcBef>
      <a:spcAft>
        <a:spcPct val="0"/>
      </a:spcAft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1pPr>
    <a:lvl2pPr marL="457200" algn="r" rtl="0" fontAlgn="base" latinLnBrk="1">
      <a:spcBef>
        <a:spcPct val="50000"/>
      </a:spcBef>
      <a:spcAft>
        <a:spcPct val="0"/>
      </a:spcAft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2pPr>
    <a:lvl3pPr marL="914400" algn="r" rtl="0" fontAlgn="base" latinLnBrk="1">
      <a:spcBef>
        <a:spcPct val="50000"/>
      </a:spcBef>
      <a:spcAft>
        <a:spcPct val="0"/>
      </a:spcAft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3pPr>
    <a:lvl4pPr marL="1371600" algn="r" rtl="0" fontAlgn="base" latinLnBrk="1">
      <a:spcBef>
        <a:spcPct val="50000"/>
      </a:spcBef>
      <a:spcAft>
        <a:spcPct val="0"/>
      </a:spcAft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4pPr>
    <a:lvl5pPr marL="1828800" algn="r" rtl="0" fontAlgn="base" latinLnBrk="1">
      <a:spcBef>
        <a:spcPct val="50000"/>
      </a:spcBef>
      <a:spcAft>
        <a:spcPct val="0"/>
      </a:spcAft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5pPr>
    <a:lvl6pPr marL="2286000" algn="l" defTabSz="914400" rtl="0" eaLnBrk="1" latinLnBrk="1" hangingPunct="1"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6pPr>
    <a:lvl7pPr marL="2743200" algn="l" defTabSz="914400" rtl="0" eaLnBrk="1" latinLnBrk="1" hangingPunct="1"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7pPr>
    <a:lvl8pPr marL="3200400" algn="l" defTabSz="914400" rtl="0" eaLnBrk="1" latinLnBrk="1" hangingPunct="1"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8pPr>
    <a:lvl9pPr marL="3657600" algn="l" defTabSz="914400" rtl="0" eaLnBrk="1" latinLnBrk="1" hangingPunct="1">
      <a:defRPr kumimoji="1" sz="1000" kern="1200">
        <a:solidFill>
          <a:schemeClr val="tx1"/>
        </a:solidFill>
        <a:latin typeface="가는각진제목체" pitchFamily="18" charset="-127"/>
        <a:ea typeface="가는각진제목체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E"/>
    <a:srgbClr val="993366"/>
    <a:srgbClr val="006699"/>
    <a:srgbClr val="39858B"/>
    <a:srgbClr val="FFFFFF"/>
    <a:srgbClr val="A50021"/>
    <a:srgbClr val="FF9900"/>
    <a:srgbClr val="CC9900"/>
    <a:srgbClr val="FFFF99"/>
    <a:srgbClr val="CC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207" autoAdjust="0"/>
    <p:restoredTop sz="99822" autoAdjust="0"/>
  </p:normalViewPr>
  <p:slideViewPr>
    <p:cSldViewPr snapToGrid="0" showGuides="1">
      <p:cViewPr>
        <p:scale>
          <a:sx n="100" d="100"/>
          <a:sy n="100" d="100"/>
        </p:scale>
        <p:origin x="-348" y="-288"/>
      </p:cViewPr>
      <p:guideLst>
        <p:guide orient="horz" pos="1929"/>
        <p:guide orient="horz" pos="421"/>
        <p:guide orient="horz" pos="2698"/>
        <p:guide orient="horz" pos="4130"/>
        <p:guide orient="horz" pos="714"/>
        <p:guide orient="horz" pos="204"/>
        <p:guide orient="horz" pos="1855"/>
        <p:guide orient="horz" pos="1216"/>
        <p:guide pos="110"/>
        <p:guide pos="2883"/>
        <p:guide pos="5733"/>
        <p:guide pos="5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38"/>
    </p:cViewPr>
  </p:sorterViewPr>
  <p:notesViewPr>
    <p:cSldViewPr snapToGrid="0" showGuides="1">
      <p:cViewPr varScale="1">
        <p:scale>
          <a:sx n="73" d="100"/>
          <a:sy n="73" d="100"/>
        </p:scale>
        <p:origin x="-2196" y="-108"/>
      </p:cViewPr>
      <p:guideLst>
        <p:guide orient="horz" pos="3104"/>
        <p:guide pos="2141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tableStyles" Target="tableStyle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12" Type="http://schemas.openxmlformats.org/officeDocument/2006/relationships/font" Target="fonts/font33.fntdata"/><Relationship Id="rId16" Type="http://schemas.openxmlformats.org/officeDocument/2006/relationships/slide" Target="slides/slide11.xml"/><Relationship Id="rId107" Type="http://schemas.openxmlformats.org/officeDocument/2006/relationships/font" Target="fonts/font28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87" Type="http://schemas.openxmlformats.org/officeDocument/2006/relationships/font" Target="fonts/font8.fntdata"/><Relationship Id="rId102" Type="http://schemas.openxmlformats.org/officeDocument/2006/relationships/font" Target="fonts/font23.fntdata"/><Relationship Id="rId110" Type="http://schemas.openxmlformats.org/officeDocument/2006/relationships/font" Target="fonts/font31.fntdata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font" Target="fonts/font21.fntdata"/><Relationship Id="rId105" Type="http://schemas.openxmlformats.org/officeDocument/2006/relationships/font" Target="fonts/font26.fntdata"/><Relationship Id="rId113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98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font" Target="fonts/font24.fntdata"/><Relationship Id="rId108" Type="http://schemas.openxmlformats.org/officeDocument/2006/relationships/font" Target="fonts/font29.fntdata"/><Relationship Id="rId11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11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27.fntdata"/><Relationship Id="rId114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font" Target="fonts/font20.fntdata"/><Relationship Id="rId101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30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8.fntdata"/><Relationship Id="rId104" Type="http://schemas.openxmlformats.org/officeDocument/2006/relationships/font" Target="fonts/font25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72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09" y="1"/>
            <a:ext cx="2945872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fld id="{F7ACACB8-8E8B-4760-9349-C15965D9EAF7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435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35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fld id="{36AEF7C3-2480-43CE-9476-644493E14E4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72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09" y="1"/>
            <a:ext cx="2945872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7DC6EAA-E2A6-4FCC-A50D-FCBA1AED8FC9}" type="datetime1">
              <a:rPr lang="en-US" altLang="ko-KR"/>
              <a:pPr>
                <a:defRPr/>
              </a:pPr>
              <a:t>3/26/2012</a:t>
            </a:fld>
            <a:endParaRPr lang="en-US" altLang="ko-KR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1363"/>
            <a:ext cx="4926013" cy="3694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44" y="4682015"/>
            <a:ext cx="5435588" cy="44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6" tIns="46113" rIns="92226" bIns="4611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441AC23-0442-4035-AF27-DADB7F1347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지금부터 서울의 도시계획에 대하여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ko-KR" sz="1300" dirty="0" smtClean="0"/>
          </a:p>
        </p:txBody>
      </p:sp>
      <p:sp>
        <p:nvSpPr>
          <p:cNvPr id="819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D0F384-787E-42BF-BF8D-E1DE4DA9A3FF}" type="slidenum">
              <a:rPr lang="ko-KR" altLang="en-US" smtClean="0">
                <a:latin typeface="맑은 고딕" pitchFamily="50" charset="-127"/>
              </a:rPr>
              <a:pPr/>
              <a:t>13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 그림은 도시공간구조를 나타내고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서울은 도시정책의 공간적 범위를 </a:t>
            </a:r>
            <a:r>
              <a:rPr lang="ko-KR" altLang="en-US" baseline="0" dirty="0" smtClean="0"/>
              <a:t>수도권을 포함하여 광역적으로 설정하고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많은 사람들이 거주는 서울 </a:t>
            </a:r>
            <a:r>
              <a:rPr lang="ko-KR" altLang="en-US" baseline="0" dirty="0" err="1" smtClean="0"/>
              <a:t>외지역에서</a:t>
            </a:r>
            <a:r>
              <a:rPr lang="ko-KR" altLang="en-US" baseline="0" dirty="0" smtClean="0"/>
              <a:t> 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직장은 서울에 있기 때문입니다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그 만큼 통행량이 발생합니다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ko-KR" sz="1400" dirty="0" smtClean="0"/>
          </a:p>
        </p:txBody>
      </p:sp>
      <p:sp>
        <p:nvSpPr>
          <p:cNvPr id="860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E911D6-DC56-4490-806C-768FF70DB60B}" type="slidenum">
              <a:rPr lang="ko-KR" altLang="en-US" smtClean="0">
                <a:latin typeface="맑은 고딕" pitchFamily="50" charset="-127"/>
              </a:rPr>
              <a:pPr/>
              <a:t>16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ko-KR" altLang="en-US" sz="1400" dirty="0" smtClean="0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D97DB8-EA29-470E-8D0D-A6AD2323B303}" type="slidenum">
              <a:rPr lang="ko-KR" altLang="en-US" smtClean="0">
                <a:latin typeface="맑은 고딕" pitchFamily="50" charset="-127"/>
              </a:rPr>
              <a:pPr/>
              <a:t>17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슬라이드 노트 개체 틀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ko-KR" altLang="en-US" sz="1100" dirty="0" smtClean="0"/>
          </a:p>
        </p:txBody>
      </p:sp>
      <p:sp>
        <p:nvSpPr>
          <p:cNvPr id="870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416939-EA2D-486E-A52E-71717BAFC739}" type="slidenum">
              <a:rPr lang="ko-KR" altLang="en-US" smtClean="0">
                <a:latin typeface="맑은 고딕" pitchFamily="50" charset="-127"/>
              </a:rPr>
              <a:pPr/>
              <a:t>18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ko-KR" sz="1400" dirty="0" smtClean="0"/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F8EFAA-5290-4900-8CDC-CC391A600B18}" type="slidenum">
              <a:rPr lang="ko-KR" altLang="en-US" smtClean="0">
                <a:latin typeface="맑은 고딕" pitchFamily="50" charset="-127"/>
              </a:rPr>
              <a:pPr/>
              <a:t>19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ko-KR" altLang="en-US" sz="1400" dirty="0" smtClean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9B4FF1-18D3-4865-A868-00DD3D46B709}" type="slidenum">
              <a:rPr lang="ko-KR" altLang="en-US" smtClean="0">
                <a:latin typeface="맑은 고딕" pitchFamily="50" charset="-127"/>
              </a:rPr>
              <a:pPr/>
              <a:t>20</a:t>
            </a:fld>
            <a:endParaRPr lang="ko-KR" altLang="en-US" smtClean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서울의 토지이용을 </a:t>
            </a:r>
            <a:r>
              <a:rPr lang="ko-KR" altLang="en-US" dirty="0" err="1" smtClean="0"/>
              <a:t>조닝으로</a:t>
            </a:r>
            <a:r>
              <a:rPr lang="ko-KR" altLang="en-US" dirty="0" smtClean="0"/>
              <a:t> 구분한 것입니다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노란색인 주거지역 </a:t>
            </a:r>
            <a:r>
              <a:rPr lang="en-US" altLang="ko-KR" dirty="0" smtClean="0"/>
              <a:t>52%, </a:t>
            </a:r>
            <a:r>
              <a:rPr lang="ko-KR" altLang="en-US" dirty="0" smtClean="0"/>
              <a:t>빨강색인 상업지역이 </a:t>
            </a:r>
            <a:r>
              <a:rPr lang="en-US" altLang="ko-KR" dirty="0" smtClean="0"/>
              <a:t>4%, </a:t>
            </a:r>
            <a:r>
              <a:rPr lang="ko-KR" altLang="en-US" dirty="0" smtClean="0"/>
              <a:t>보라색인 </a:t>
            </a:r>
            <a:r>
              <a:rPr lang="ko-KR" altLang="en-US" dirty="0" err="1" smtClean="0"/>
              <a:t>준공업지역이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3%,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그리고 외곽에 녹지지역이 </a:t>
            </a:r>
            <a:r>
              <a:rPr lang="en-US" altLang="ko-KR" baseline="0" dirty="0" smtClean="0"/>
              <a:t>41%</a:t>
            </a:r>
            <a:r>
              <a:rPr lang="ko-KR" altLang="en-US" baseline="0" dirty="0" smtClean="0"/>
              <a:t>입니다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용도지역에 따라 건축기준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즉 건축물의 용도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건폐율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용적률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높이 등을 달리 적용하고 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서울은 </a:t>
            </a:r>
            <a:r>
              <a:rPr lang="ko-KR" altLang="en-US" dirty="0" err="1" smtClean="0"/>
              <a:t>동서축으로</a:t>
            </a:r>
            <a:r>
              <a:rPr lang="ko-KR" altLang="en-US" dirty="0" smtClean="0"/>
              <a:t> 한강이 흐르고 있으며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남북축</a:t>
            </a:r>
            <a:r>
              <a:rPr lang="ko-KR" altLang="en-US" dirty="0" smtClean="0"/>
              <a:t> 및 외곽 </a:t>
            </a:r>
            <a:r>
              <a:rPr lang="ko-KR" altLang="en-US" dirty="0" err="1" smtClean="0"/>
              <a:t>환상형으로</a:t>
            </a:r>
            <a:r>
              <a:rPr lang="ko-KR" altLang="en-US" dirty="0" smtClean="0"/>
              <a:t> 산과 구릉으로 연결되는 녹지가 형성되어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41363"/>
            <a:ext cx="4926013" cy="3694112"/>
          </a:xfrm>
          <a:ln/>
        </p:spPr>
      </p:sp>
      <p:sp>
        <p:nvSpPr>
          <p:cNvPr id="1402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dirty="0" smtClean="0"/>
              <a:t>주요내용은 도시현황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도시기본계획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주요 도시정책 등입니다</a:t>
            </a:r>
          </a:p>
        </p:txBody>
      </p:sp>
      <p:sp>
        <p:nvSpPr>
          <p:cNvPr id="1402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22BC8-5225-4DD4-907F-6633D263CE77}" type="slidenum">
              <a:rPr lang="en-US" altLang="ko-KR" smtClean="0"/>
              <a:pPr/>
              <a:t>2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서울의 교통망은 지하철 </a:t>
            </a:r>
            <a:r>
              <a:rPr lang="en-US" altLang="ko-KR" dirty="0" smtClean="0"/>
              <a:t>9</a:t>
            </a:r>
            <a:r>
              <a:rPr lang="ko-KR" altLang="en-US" dirty="0" smtClean="0"/>
              <a:t>개 노선과</a:t>
            </a:r>
            <a:r>
              <a:rPr lang="ko-KR" altLang="en-US" baseline="0" dirty="0" smtClean="0"/>
              <a:t> 내부순환도로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한강변으로 올림픽대로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월드컵대로와 주요 간선망이 연결되어 있으며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시외의 지역간을 연결하는 외곽순환도로가 건설되어 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최근에는 문화기능의 지역별 특성화를 유도하고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산업 클러스터 역시 공간별로 집적경제를 유도하기 위한 특성화 전략과 공간적 연계체계를 구축하고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도시정책입니다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도심재창조입니다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도심재창조 프로젝트의 목표는 역사문화도시 서울 도심부의 공간구조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기능을 재편함으로써  국제경쟁력과 지속가능성을 증진시키는 것입니다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도심재창조 프로젝트는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개의 축으로 구성되어 있습니다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</a:t>
            </a:r>
            <a:r>
              <a:rPr lang="ko-KR" altLang="en-US" dirty="0" smtClean="0"/>
              <a:t>축은 </a:t>
            </a:r>
            <a:r>
              <a:rPr lang="ko-KR" altLang="en-US" dirty="0" err="1" smtClean="0"/>
              <a:t>역사문화축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축은 </a:t>
            </a:r>
            <a:r>
              <a:rPr lang="ko-KR" altLang="en-US" dirty="0" err="1" smtClean="0"/>
              <a:t>관광문화축</a:t>
            </a:r>
            <a:r>
              <a:rPr lang="en-US" altLang="ko-KR" dirty="0" smtClean="0"/>
              <a:t>, 3</a:t>
            </a:r>
            <a:r>
              <a:rPr lang="ko-KR" altLang="en-US" dirty="0" smtClean="0"/>
              <a:t>축은 </a:t>
            </a:r>
            <a:r>
              <a:rPr lang="ko-KR" altLang="en-US" dirty="0" err="1" smtClean="0"/>
              <a:t>녹지문화축</a:t>
            </a:r>
            <a:r>
              <a:rPr lang="en-US" altLang="ko-KR" dirty="0" smtClean="0"/>
              <a:t>, 4</a:t>
            </a:r>
            <a:r>
              <a:rPr lang="ko-KR" altLang="en-US" dirty="0" smtClean="0"/>
              <a:t>축은 </a:t>
            </a:r>
            <a:r>
              <a:rPr lang="ko-KR" altLang="en-US" dirty="0" err="1" smtClean="0"/>
              <a:t>복합문화축입니다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완성되었을 때의 조감도 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조감도입니다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도심부</a:t>
            </a:r>
            <a:r>
              <a:rPr lang="ko-KR" altLang="en-US" dirty="0" smtClean="0"/>
              <a:t> 중심부에 위치한 남산에 대하여 접근성과 경관을 개선하는 열린 남산 르네상스를 계획하고 실행하고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서울의 위치는 한반도의 중앙부에 위치하고 있습니다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CB197-66D2-45F2-A4E8-4811D1945D44}" type="slidenum">
              <a:rPr lang="en-US" altLang="ko-KR" smtClean="0"/>
              <a:pPr/>
              <a:t>35</a:t>
            </a:fld>
            <a:endParaRPr lang="en-US" altLang="ko-KR" smtClean="0"/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43E512D2-7FE8-4CD0-A63A-1A00EF351024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35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8484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42CBE15E-65C8-4E4C-95EF-A8B8A2B3AE6A}" type="slidenum">
              <a:rPr kumimoji="0" lang="en-US" altLang="ko-KR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35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48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39775"/>
            <a:ext cx="4929188" cy="3697288"/>
          </a:xfrm>
          <a:ln/>
        </p:spPr>
      </p:sp>
      <p:sp>
        <p:nvSpPr>
          <p:cNvPr id="148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0430"/>
            <a:ext cx="5438778" cy="4438010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한강 르네상스입니다</a:t>
            </a:r>
            <a:r>
              <a:rPr lang="en-US" altLang="ko-KR" dirty="0" smtClean="0"/>
              <a:t>.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한강은  서울이 가지고 있는 최고의 자연자원이자 경제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관광 기반입니다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도시재생과 창조도시의 관점에서 한강의 환경생태를 복원하고 </a:t>
            </a:r>
            <a:r>
              <a:rPr lang="ko-KR" altLang="en-US" dirty="0" err="1" smtClean="0"/>
              <a:t>수변지역의</a:t>
            </a:r>
            <a:r>
              <a:rPr lang="ko-KR" altLang="en-US" dirty="0" smtClean="0"/>
              <a:t> 발전을 추진하며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국제간 연결 구상을 가지고 있습니다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한강변 주요 발전거점을 중심으로 집중적 개발을 추진합니다</a:t>
            </a:r>
            <a:r>
              <a:rPr lang="en-US" altLang="ko-KR" dirty="0" smtClean="0"/>
              <a:t>.(</a:t>
            </a:r>
            <a:r>
              <a:rPr lang="ko-KR" altLang="en-US" dirty="0" smtClean="0"/>
              <a:t>용산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여의도 등등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00F1C-F1B0-4D2B-BD72-4F5D13148448}" type="slidenum">
              <a:rPr lang="en-US" altLang="ko-KR" smtClean="0"/>
              <a:pPr/>
              <a:t>38</a:t>
            </a:fld>
            <a:endParaRPr lang="en-US" altLang="ko-KR" smtClean="0"/>
          </a:p>
        </p:txBody>
      </p:sp>
      <p:sp>
        <p:nvSpPr>
          <p:cNvPr id="155651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D25105E0-47F7-4508-90DF-3D7B0D581C5F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38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5652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33BEB18E-734D-4BE0-A727-89C3EC4349BB}" type="slidenum">
              <a:rPr kumimoji="0" lang="en-US" altLang="ko-KR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38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55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39775"/>
            <a:ext cx="4927600" cy="3695700"/>
          </a:xfrm>
          <a:ln/>
        </p:spPr>
      </p:sp>
      <p:sp>
        <p:nvSpPr>
          <p:cNvPr id="155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44" y="4680430"/>
            <a:ext cx="5435588" cy="4438010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한강변 주요 지점에 대한 개발방향입니다</a:t>
            </a:r>
            <a:r>
              <a:rPr lang="en-US" altLang="ko-KR" dirty="0" smtClean="0"/>
              <a:t>.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87F0B-57F3-4F65-A384-1B4CC1AD0F6B}" type="slidenum">
              <a:rPr lang="en-US" altLang="ko-KR" smtClean="0"/>
              <a:pPr/>
              <a:t>39</a:t>
            </a:fld>
            <a:endParaRPr lang="en-US" altLang="ko-KR" smtClean="0"/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E13F701E-95ED-438F-A623-4D344B2E0DCC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39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7940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64F5D78E-78AB-48F7-A7D0-337325551233}" type="slidenum">
              <a:rPr kumimoji="0" lang="en-US" altLang="ko-KR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39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67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39775"/>
            <a:ext cx="4929188" cy="3697288"/>
          </a:xfrm>
          <a:ln/>
        </p:spPr>
      </p:sp>
      <p:sp>
        <p:nvSpPr>
          <p:cNvPr id="1679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0430"/>
            <a:ext cx="5438778" cy="4438010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용산 지역의 국제업무지구 개발계획입니다</a:t>
            </a:r>
            <a:r>
              <a:rPr lang="en-US" altLang="ko-KR" dirty="0" smtClean="0"/>
              <a:t>.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용산 국제업무지구에는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층이 넘는 초고층빌딩이 건축되고 국제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주거가 복합된 초현대식 국제도시가 조성될 것입니다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현재의 미군이 사용하고 있는 부지는 민족공원으로 조성될 계획입니다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F81291-734F-4536-A759-8D8113EC6A66}" type="slidenum">
              <a:rPr lang="en-US" altLang="ko-KR" smtClean="0"/>
              <a:pPr/>
              <a:t>47</a:t>
            </a:fld>
            <a:endParaRPr lang="en-US" altLang="ko-KR" smtClean="0"/>
          </a:p>
        </p:txBody>
      </p:sp>
      <p:sp>
        <p:nvSpPr>
          <p:cNvPr id="152579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1EA287CF-0323-4DE3-B627-544A0F3E2189}" type="slidenum">
              <a:rPr kumimoji="0" lang="ko-KR" altLang="en-US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47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1363"/>
            <a:ext cx="4924425" cy="3694112"/>
          </a:xfrm>
          <a:ln/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0430"/>
            <a:ext cx="5438778" cy="4436426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한강의 동서 </a:t>
            </a:r>
            <a:r>
              <a:rPr lang="ko-KR" altLang="en-US" dirty="0" err="1" smtClean="0"/>
              <a:t>수경녹지축과</a:t>
            </a:r>
            <a:r>
              <a:rPr lang="ko-KR" altLang="en-US" dirty="0" smtClean="0"/>
              <a:t> 남북의 </a:t>
            </a:r>
            <a:r>
              <a:rPr lang="ko-KR" altLang="en-US" dirty="0" err="1" smtClean="0"/>
              <a:t>육경축을</a:t>
            </a:r>
            <a:r>
              <a:rPr lang="ko-KR" altLang="en-US" baseline="0" dirty="0" smtClean="0"/>
              <a:t> 연결하는 </a:t>
            </a:r>
            <a:r>
              <a:rPr lang="ko-KR" altLang="en-US" baseline="0" dirty="0" err="1" smtClean="0"/>
              <a:t>그린웨이</a:t>
            </a:r>
            <a:r>
              <a:rPr lang="ko-KR" altLang="en-US" baseline="0" dirty="0" smtClean="0"/>
              <a:t> 시스템을 구축합니다</a:t>
            </a:r>
            <a:r>
              <a:rPr lang="en-US" altLang="ko-KR" baseline="0" dirty="0" smtClean="0"/>
              <a:t>.</a:t>
            </a:r>
            <a:endParaRPr lang="ko-KR" alt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5DE39-2C60-46DE-B5F6-2300A2CFA8B0}" type="slidenum">
              <a:rPr lang="en-US" altLang="ko-KR" smtClean="0"/>
              <a:pPr/>
              <a:t>48</a:t>
            </a:fld>
            <a:endParaRPr lang="en-US" altLang="ko-KR" smtClean="0"/>
          </a:p>
        </p:txBody>
      </p:sp>
      <p:sp>
        <p:nvSpPr>
          <p:cNvPr id="168963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90" tIns="45496" rIns="90990" bIns="45496" anchor="b"/>
          <a:lstStyle/>
          <a:p>
            <a:pPr defTabSz="908050">
              <a:spcBef>
                <a:spcPct val="0"/>
              </a:spcBef>
            </a:pPr>
            <a:fld id="{A7ADD70B-6633-41AF-AE4D-DF137D5643D9}" type="slidenum">
              <a:rPr kumimoji="0" lang="ko-KR" altLang="en-US" sz="1200">
                <a:latin typeface="굴림" pitchFamily="50" charset="-127"/>
                <a:ea typeface="굴림" pitchFamily="50" charset="-127"/>
              </a:rPr>
              <a:pPr defTabSz="908050">
                <a:spcBef>
                  <a:spcPct val="0"/>
                </a:spcBef>
              </a:pPr>
              <a:t>48</a:t>
            </a:fld>
            <a:endParaRPr kumimoji="0"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8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41363"/>
            <a:ext cx="4927600" cy="3695700"/>
          </a:xfrm>
          <a:ln/>
        </p:spPr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2015"/>
            <a:ext cx="5438778" cy="4434841"/>
          </a:xfrm>
          <a:noFill/>
          <a:ln/>
        </p:spPr>
        <p:txBody>
          <a:bodyPr lIns="90990" tIns="45496" rIns="90990" bIns="45496"/>
          <a:lstStyle/>
          <a:p>
            <a:pPr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첨단정보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환경도시로 개발되는 상암 </a:t>
            </a:r>
            <a:r>
              <a:rPr lang="en-US" altLang="ko-KR" dirty="0" smtClean="0"/>
              <a:t>DMC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서울의 면적은 </a:t>
            </a:r>
            <a:r>
              <a:rPr lang="en-US" altLang="ko-KR" dirty="0" smtClean="0"/>
              <a:t>605</a:t>
            </a:r>
            <a:r>
              <a:rPr lang="ko-KR" altLang="en-US" dirty="0" err="1" smtClean="0"/>
              <a:t>제곱킬로미터</a:t>
            </a:r>
            <a:r>
              <a:rPr lang="ko-KR" altLang="en-US" baseline="0" dirty="0" err="1" smtClean="0"/>
              <a:t>이며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거주인구는 현재 약</a:t>
            </a:r>
            <a:r>
              <a:rPr lang="en-US" altLang="ko-KR" baseline="0" dirty="0" smtClean="0"/>
              <a:t>1,050</a:t>
            </a:r>
            <a:r>
              <a:rPr lang="ko-KR" altLang="en-US" baseline="0" dirty="0" err="1" smtClean="0"/>
              <a:t>만만명입니다</a:t>
            </a:r>
            <a:r>
              <a:rPr lang="en-US" altLang="ko-KR" baseline="0" dirty="0" smtClean="0"/>
              <a:t>.  </a:t>
            </a:r>
          </a:p>
          <a:p>
            <a:r>
              <a:rPr lang="ko-KR" altLang="en-US" baseline="0" dirty="0" smtClean="0"/>
              <a:t>외국의 주요 도시와 비교한 그림입니다</a:t>
            </a:r>
            <a:r>
              <a:rPr lang="en-US" altLang="ko-KR" baseline="0" dirty="0" smtClean="0"/>
              <a:t>.3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상암 </a:t>
            </a:r>
            <a:r>
              <a:rPr lang="en-US" altLang="ko-KR" dirty="0" smtClean="0"/>
              <a:t>DMC</a:t>
            </a:r>
            <a:r>
              <a:rPr lang="ko-KR" altLang="en-US" dirty="0" smtClean="0"/>
              <a:t>는 본래 쓰레기장과 미개발지였으나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환경을 주제로 한 </a:t>
            </a:r>
            <a:r>
              <a:rPr lang="en-US" altLang="ko-KR" dirty="0" smtClean="0"/>
              <a:t>2002</a:t>
            </a:r>
            <a:r>
              <a:rPr lang="ko-KR" altLang="en-US" dirty="0" smtClean="0"/>
              <a:t>년 월드컵축구경기를 계기로 개발이 촉진되고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이곳에는 첨단정보 도시 외에도 대규모 공원이 조성되고 보행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경전철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자전거 등 녹색교통체계가 도입될 예정입니다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B5949-5C19-4D0D-AF0B-1633F1F91E95}" type="slidenum">
              <a:rPr lang="en-US" altLang="ko-KR" smtClean="0"/>
              <a:pPr/>
              <a:t>52</a:t>
            </a:fld>
            <a:endParaRPr lang="en-US" altLang="ko-KR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B5949-5C19-4D0D-AF0B-1633F1F91E95}" type="slidenum">
              <a:rPr lang="en-US" altLang="ko-KR" smtClean="0"/>
              <a:pPr/>
              <a:t>53</a:t>
            </a:fld>
            <a:endParaRPr lang="en-US" altLang="ko-KR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CB197-66D2-45F2-A4E8-4811D1945D44}" type="slidenum">
              <a:rPr lang="en-US" altLang="ko-KR" smtClean="0"/>
              <a:pPr/>
              <a:t>54</a:t>
            </a:fld>
            <a:endParaRPr lang="en-US" altLang="ko-KR" smtClean="0"/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43E512D2-7FE8-4CD0-A63A-1A00EF351024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54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8484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42CBE15E-65C8-4E4C-95EF-A8B8A2B3AE6A}" type="slidenum">
              <a:rPr kumimoji="0" lang="en-US" altLang="ko-KR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54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48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39775"/>
            <a:ext cx="4929188" cy="3697288"/>
          </a:xfrm>
          <a:ln/>
        </p:spPr>
      </p:sp>
      <p:sp>
        <p:nvSpPr>
          <p:cNvPr id="148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0430"/>
            <a:ext cx="5438778" cy="4438010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다음은 </a:t>
            </a:r>
            <a:r>
              <a:rPr lang="ko-KR" altLang="en-US" dirty="0" err="1" smtClean="0"/>
              <a:t>권역별계획인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동북권</a:t>
            </a:r>
            <a:r>
              <a:rPr lang="ko-KR" altLang="en-US" dirty="0" smtClean="0"/>
              <a:t> 르네상스입니다</a:t>
            </a:r>
            <a:r>
              <a:rPr lang="en-US" altLang="ko-KR" dirty="0" smtClean="0"/>
              <a:t>.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41363"/>
            <a:ext cx="4926013" cy="3694112"/>
          </a:xfrm>
          <a:ln/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555628" y="4681700"/>
            <a:ext cx="5686425" cy="4435791"/>
          </a:xfrm>
          <a:noFill/>
          <a:ln/>
        </p:spPr>
        <p:txBody>
          <a:bodyPr/>
          <a:lstStyle/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err="1" smtClean="0"/>
              <a:t>동북권</a:t>
            </a:r>
            <a:r>
              <a:rPr lang="ko-KR" altLang="en-US" sz="1400" dirty="0" smtClean="0"/>
              <a:t> 르네상스의 </a:t>
            </a:r>
            <a:r>
              <a:rPr lang="en-US" altLang="ko-KR" sz="1400" dirty="0" smtClean="0"/>
              <a:t>4</a:t>
            </a:r>
            <a:r>
              <a:rPr lang="ko-KR" altLang="en-US" sz="1400" dirty="0" err="1" smtClean="0"/>
              <a:t>대전략은</a:t>
            </a:r>
            <a:endParaRPr lang="ko-KR" altLang="en-US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en-US" altLang="ko-KR" sz="1400" dirty="0" smtClean="0"/>
              <a:t>    </a:t>
            </a:r>
            <a:r>
              <a:rPr lang="ko-KR" altLang="en-US" sz="1400" dirty="0" smtClean="0"/>
              <a:t>개조 </a:t>
            </a:r>
            <a:r>
              <a:rPr lang="en-US" altLang="ko-KR" sz="1400" dirty="0" smtClean="0"/>
              <a:t>– </a:t>
            </a:r>
            <a:r>
              <a:rPr lang="ko-KR" altLang="en-US" sz="1400" dirty="0" smtClean="0"/>
              <a:t>집적 </a:t>
            </a:r>
            <a:r>
              <a:rPr lang="en-US" altLang="ko-KR" sz="1400" dirty="0" smtClean="0"/>
              <a:t>– </a:t>
            </a:r>
            <a:r>
              <a:rPr lang="ko-KR" altLang="en-US" sz="1400" dirty="0" smtClean="0"/>
              <a:t>전파 </a:t>
            </a:r>
            <a:r>
              <a:rPr lang="en-US" altLang="ko-KR" sz="1400" dirty="0" smtClean="0"/>
              <a:t>– </a:t>
            </a:r>
            <a:r>
              <a:rPr lang="ko-KR" altLang="en-US" sz="1400" dirty="0" smtClean="0"/>
              <a:t>확산입니다</a:t>
            </a:r>
            <a:r>
              <a:rPr lang="en-US" altLang="ko-KR" sz="1400" dirty="0" smtClean="0"/>
              <a:t>. </a:t>
            </a:r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첫째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동북권의</a:t>
            </a:r>
            <a:r>
              <a:rPr lang="ko-KR" altLang="en-US" sz="1400" dirty="0" smtClean="0"/>
              <a:t> 대동맥인 </a:t>
            </a:r>
            <a:r>
              <a:rPr lang="ko-KR" altLang="en-US" sz="1400" dirty="0" err="1" smtClean="0"/>
              <a:t>중랑천을</a:t>
            </a:r>
            <a:r>
              <a:rPr lang="ko-KR" altLang="en-US" sz="1400" dirty="0" smtClean="0"/>
              <a:t> 획기적으로 개조하여 </a:t>
            </a:r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        </a:t>
            </a:r>
            <a:r>
              <a:rPr lang="ko-KR" altLang="en-US" sz="1400" dirty="0" err="1" smtClean="0"/>
              <a:t>동북권</a:t>
            </a:r>
            <a:r>
              <a:rPr lang="ko-KR" altLang="en-US" sz="1400" dirty="0" smtClean="0"/>
              <a:t> 발전을 견인하고</a:t>
            </a: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둘째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중랑천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수변에</a:t>
            </a:r>
            <a:r>
              <a:rPr lang="ko-KR" altLang="en-US" sz="1400" dirty="0" smtClean="0"/>
              <a:t> 신경제거점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문화거점 등 활동거점을 </a:t>
            </a:r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        집적 조성하며</a:t>
            </a: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셋째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전략거점과 기존 거점을 강화하고 연계하여</a:t>
            </a: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en-US" altLang="ko-KR" sz="1400" dirty="0" smtClean="0"/>
              <a:t>       </a:t>
            </a:r>
            <a:r>
              <a:rPr lang="ko-KR" altLang="en-US" sz="1400" dirty="0" smtClean="0"/>
              <a:t> 활력을 주변지역으로 전파하고</a:t>
            </a: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ko-KR" altLang="en-US" sz="1400" dirty="0" smtClean="0"/>
              <a:t>넷째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교통</a:t>
            </a:r>
            <a:r>
              <a:rPr lang="en-US" altLang="ko-KR" sz="1400" dirty="0" smtClean="0"/>
              <a:t>·</a:t>
            </a:r>
            <a:r>
              <a:rPr lang="ko-KR" altLang="en-US" sz="1400" dirty="0" smtClean="0"/>
              <a:t>교육</a:t>
            </a:r>
            <a:r>
              <a:rPr lang="en-US" altLang="ko-KR" sz="1400" dirty="0" smtClean="0"/>
              <a:t>·</a:t>
            </a:r>
            <a:r>
              <a:rPr lang="ko-KR" altLang="en-US" sz="1400" dirty="0" smtClean="0"/>
              <a:t>문화 등 생활인프라를 대폭 확충하여</a:t>
            </a:r>
            <a:endParaRPr lang="en-US" altLang="ko-KR" sz="1400" dirty="0" smtClean="0"/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r>
              <a:rPr lang="en-US" altLang="ko-KR" sz="1400" dirty="0" smtClean="0"/>
              <a:t>         </a:t>
            </a:r>
            <a:r>
              <a:rPr lang="ko-KR" altLang="en-US" sz="1400" dirty="0" err="1" smtClean="0"/>
              <a:t>중랑천</a:t>
            </a:r>
            <a:r>
              <a:rPr lang="ko-KR" altLang="en-US" sz="1400" dirty="0" smtClean="0"/>
              <a:t> 활력을 </a:t>
            </a:r>
            <a:r>
              <a:rPr lang="ko-KR" altLang="en-US" sz="1400" dirty="0" err="1" smtClean="0"/>
              <a:t>동북권</a:t>
            </a:r>
            <a:r>
              <a:rPr lang="ko-KR" altLang="en-US" sz="1400" dirty="0" smtClean="0"/>
              <a:t> 전체로 확산시키는 것입니다</a:t>
            </a:r>
            <a:r>
              <a:rPr lang="en-US" altLang="ko-KR" sz="1400" dirty="0" smtClean="0"/>
              <a:t>.</a:t>
            </a:r>
          </a:p>
          <a:p>
            <a:pPr eaLnBrk="1" hangingPunct="1">
              <a:spcBef>
                <a:spcPts val="597"/>
              </a:spcBef>
              <a:spcAft>
                <a:spcPts val="597"/>
              </a:spcAft>
            </a:pPr>
            <a:endParaRPr lang="en-US" altLang="ko-KR" sz="1400" dirty="0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E346B-D6FF-4584-A7AE-AA074917B1C4}" type="slidenum">
              <a:rPr lang="ko-KR" altLang="en-US" smtClean="0"/>
              <a:pPr/>
              <a:t>55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중랑천을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스파인으로</a:t>
            </a:r>
            <a:r>
              <a:rPr lang="ko-KR" altLang="en-US" dirty="0" smtClean="0"/>
              <a:t> 하여 주요 지점을 개발거점으로 설정하고 동서방향의 </a:t>
            </a:r>
            <a:r>
              <a:rPr lang="ko-KR" altLang="en-US" dirty="0" err="1" smtClean="0"/>
              <a:t>발전축을</a:t>
            </a:r>
            <a:r>
              <a:rPr lang="ko-KR" altLang="en-US" dirty="0" smtClean="0"/>
              <a:t> 형성하게 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기본적으로 도시재생과 경제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문화기능이 확충됩니다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CB197-66D2-45F2-A4E8-4811D1945D44}" type="slidenum">
              <a:rPr lang="en-US" altLang="ko-KR" smtClean="0"/>
              <a:pPr/>
              <a:t>57</a:t>
            </a:fld>
            <a:endParaRPr lang="en-US" altLang="ko-KR" smtClean="0"/>
          </a:p>
        </p:txBody>
      </p:sp>
      <p:sp>
        <p:nvSpPr>
          <p:cNvPr id="148483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43E512D2-7FE8-4CD0-A63A-1A00EF351024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57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8484" name="Rectangle 7"/>
          <p:cNvSpPr txBox="1">
            <a:spLocks noGrp="1" noChangeArrowheads="1"/>
          </p:cNvSpPr>
          <p:nvPr/>
        </p:nvSpPr>
        <p:spPr bwMode="auto">
          <a:xfrm>
            <a:off x="3853398" y="9362445"/>
            <a:ext cx="294268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30" tIns="47817" rIns="95630" bIns="47817" anchor="b"/>
          <a:lstStyle/>
          <a:p>
            <a:pPr defTabSz="957263" latinLnBrk="0">
              <a:spcBef>
                <a:spcPct val="0"/>
              </a:spcBef>
            </a:pPr>
            <a:fld id="{42CBE15E-65C8-4E4C-95EF-A8B8A2B3AE6A}" type="slidenum">
              <a:rPr kumimoji="0" lang="en-US" altLang="ko-KR" sz="1300">
                <a:latin typeface="Arial" pitchFamily="34" charset="0"/>
                <a:ea typeface="굴림" pitchFamily="50" charset="-127"/>
              </a:rPr>
              <a:pPr defTabSz="957263" latinLnBrk="0">
                <a:spcBef>
                  <a:spcPct val="0"/>
                </a:spcBef>
              </a:pPr>
              <a:t>57</a:t>
            </a:fld>
            <a:endParaRPr kumimoji="0" lang="en-US" altLang="ko-KR" sz="13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48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39775"/>
            <a:ext cx="4929188" cy="3697288"/>
          </a:xfrm>
          <a:ln/>
        </p:spPr>
      </p:sp>
      <p:sp>
        <p:nvSpPr>
          <p:cNvPr id="148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49" y="4680430"/>
            <a:ext cx="5438778" cy="4438010"/>
          </a:xfrm>
          <a:noFill/>
          <a:ln/>
        </p:spPr>
        <p:txBody>
          <a:bodyPr lIns="95630" tIns="47817" rIns="95630" bIns="47817"/>
          <a:lstStyle/>
          <a:p>
            <a:pPr eaLnBrk="1" hangingPunct="1"/>
            <a:r>
              <a:rPr lang="ko-KR" altLang="en-US" dirty="0" smtClean="0"/>
              <a:t>서울의 신경제의 발전중심 서남권 르네상스입니다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공장용지의 </a:t>
            </a:r>
            <a:r>
              <a:rPr lang="ko-KR" altLang="en-US" dirty="0" err="1" smtClean="0"/>
              <a:t>난개발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부족한 기반시설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산업이 쇠퇴하는 </a:t>
            </a:r>
            <a:r>
              <a:rPr lang="ko-KR" altLang="en-US" dirty="0" err="1" smtClean="0"/>
              <a:t>준공업지역을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활력있는</a:t>
            </a:r>
            <a:r>
              <a:rPr lang="ko-KR" altLang="en-US" dirty="0" smtClean="0"/>
              <a:t> 신경제의 중심으로 변환하는 중점정책입니다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기존 경제중심인 영등포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여의도와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현재 개발중인 신경제의 거점 마곡지역을 연결하고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산학을 연관시켜 </a:t>
            </a:r>
            <a:r>
              <a:rPr lang="ko-KR" altLang="en-US" dirty="0" err="1" smtClean="0"/>
              <a:t>신성장동력의</a:t>
            </a:r>
            <a:r>
              <a:rPr lang="ko-KR" altLang="en-US" dirty="0" smtClean="0"/>
              <a:t> 기반을 조성하고자 합니다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59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66713" y="95250"/>
            <a:ext cx="6038850" cy="4529138"/>
          </a:xfrm>
        </p:spPr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41C8-2453-4C8D-9AD9-DA24D5BC099F}" type="slidenum">
              <a:rPr lang="ko-KR" altLang="en-US" smtClean="0"/>
              <a:pPr/>
              <a:t>60</a:t>
            </a:fld>
            <a:endParaRPr lang="ko-KR" altLang="en-US"/>
          </a:p>
        </p:txBody>
      </p:sp>
      <p:sp>
        <p:nvSpPr>
          <p:cNvPr id="6" name="슬라이드 노트 개체 틀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서북권</a:t>
            </a:r>
            <a:r>
              <a:rPr lang="ko-KR" altLang="en-US" dirty="0" smtClean="0"/>
              <a:t> 르네상스 발전구상 중 주요중심지역에 대한 개발계획입니다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 </a:t>
            </a:r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 표는 서울과 수도권의 </a:t>
            </a:r>
            <a:r>
              <a:rPr lang="ko-KR" altLang="en-US" dirty="0" err="1" smtClean="0"/>
              <a:t>집중도를</a:t>
            </a:r>
            <a:r>
              <a:rPr lang="ko-KR" altLang="en-US" dirty="0" smtClean="0"/>
              <a:t> 보여주고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서울과 수도권의 면적은 전국대비 </a:t>
            </a:r>
            <a:r>
              <a:rPr lang="en-US" altLang="ko-KR" dirty="0" smtClean="0"/>
              <a:t>0.6%, 11.8%</a:t>
            </a:r>
            <a:r>
              <a:rPr lang="ko-KR" altLang="en-US" dirty="0" smtClean="0"/>
              <a:t>이지만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인구비는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20.8%,</a:t>
            </a:r>
            <a:r>
              <a:rPr lang="en-US" altLang="ko-KR" baseline="0" dirty="0" smtClean="0"/>
              <a:t> 48.2%</a:t>
            </a:r>
            <a:r>
              <a:rPr lang="ko-KR" altLang="en-US" baseline="0" dirty="0" smtClean="0"/>
              <a:t>이며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경제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고용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교육 등으로 보아 상당한 </a:t>
            </a:r>
            <a:r>
              <a:rPr lang="ko-KR" altLang="en-US" baseline="0" dirty="0" err="1" smtClean="0"/>
              <a:t>집중도를</a:t>
            </a:r>
            <a:r>
              <a:rPr lang="ko-KR" altLang="en-US" baseline="0" dirty="0" smtClean="0"/>
              <a:t> 보이고 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5038" y="739775"/>
            <a:ext cx="4927600" cy="3695700"/>
          </a:xfrm>
        </p:spPr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41C8-2453-4C8D-9AD9-DA24D5BC099F}" type="slidenum">
              <a:rPr lang="ko-KR" altLang="en-US" smtClean="0"/>
              <a:pPr/>
              <a:t>61</a:t>
            </a:fld>
            <a:endParaRPr lang="ko-KR" altLang="en-US"/>
          </a:p>
        </p:txBody>
      </p:sp>
      <p:sp>
        <p:nvSpPr>
          <p:cNvPr id="5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추진방향과 목표입니다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altLang="ko-KR" sz="8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서울 서북부지역에 마지막 남은 대규모 토지인 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(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구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)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국립보건원 부지 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2</a:t>
            </a:r>
            <a:r>
              <a:rPr lang="ko-KR" altLang="en-US" sz="1400" dirty="0" err="1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만여평을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en-US" altLang="ko-KR" sz="14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전략거점으로 개발하고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,</a:t>
            </a:r>
          </a:p>
          <a:p>
            <a:pPr lvl="0">
              <a:lnSpc>
                <a:spcPct val="150000"/>
              </a:lnSpc>
            </a:pPr>
            <a:endParaRPr lang="en-US" altLang="ko-KR" sz="8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이를 통해 주변지역으로 발전을 확산시켜 </a:t>
            </a:r>
            <a:endParaRPr lang="en-US" altLang="ko-KR" sz="14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지역상권 활성화와 도시환경정비를 병행 </a:t>
            </a:r>
            <a:r>
              <a:rPr lang="ko-KR" altLang="en-US" sz="1400" dirty="0" err="1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추진함으로서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en-US" altLang="ko-KR" sz="14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불광 </a:t>
            </a:r>
            <a:r>
              <a:rPr lang="ko-KR" altLang="en-US" sz="1400" dirty="0" err="1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역세권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 일대를 </a:t>
            </a:r>
            <a:r>
              <a:rPr lang="ko-KR" altLang="en-US" sz="1400" dirty="0" err="1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서북권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 북부지역의 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‘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新 생활경제중심지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’ 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로 </a:t>
            </a:r>
            <a:endParaRPr lang="en-US" altLang="ko-KR" sz="14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조성하겠습니다</a:t>
            </a:r>
            <a:r>
              <a:rPr lang="en-US" altLang="ko-KR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.</a:t>
            </a:r>
            <a:r>
              <a:rPr lang="ko-KR" altLang="en-US" sz="1400" dirty="0" smtClean="0">
                <a:solidFill>
                  <a:prstClr val="black"/>
                </a:solidFill>
                <a:latin typeface="08서울남산체 B" pitchFamily="18" charset="-127"/>
                <a:ea typeface="08서울남산체 B" pitchFamily="18" charset="-127"/>
              </a:rPr>
              <a:t> </a:t>
            </a:r>
            <a:endParaRPr lang="en-US" altLang="ko-KR" sz="1400" dirty="0" smtClean="0">
              <a:solidFill>
                <a:prstClr val="black"/>
              </a:solidFill>
              <a:latin typeface="08서울남산체 B" pitchFamily="18" charset="-127"/>
              <a:ea typeface="08서울남산체 B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66713" y="95250"/>
            <a:ext cx="6038850" cy="4529138"/>
          </a:xfrm>
        </p:spPr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41C8-2453-4C8D-9AD9-DA24D5BC099F}" type="slidenum">
              <a:rPr lang="ko-KR" altLang="en-US" smtClean="0"/>
              <a:pPr/>
              <a:t>62</a:t>
            </a:fld>
            <a:endParaRPr lang="ko-KR" altLang="en-US"/>
          </a:p>
        </p:txBody>
      </p:sp>
      <p:sp>
        <p:nvSpPr>
          <p:cNvPr id="5" name="슬라이드 노트 개체 틀 2"/>
          <p:cNvSpPr>
            <a:spLocks noGrp="1"/>
          </p:cNvSpPr>
          <p:nvPr>
            <p:ph type="body" idx="3"/>
          </p:nvPr>
        </p:nvSpPr>
        <p:spPr>
          <a:xfrm>
            <a:off x="213756" y="4917807"/>
            <a:ext cx="6329548" cy="4435555"/>
          </a:xfrm>
        </p:spPr>
        <p:txBody>
          <a:bodyPr>
            <a:normAutofit/>
          </a:bodyPr>
          <a:lstStyle/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전략거점 지역으로는 불광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, 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홍제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, 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신촌 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3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개 지역을 설정하였습니다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</a:p>
          <a:p>
            <a:pPr defTabSz="918811">
              <a:lnSpc>
                <a:spcPct val="150000"/>
              </a:lnSpc>
              <a:defRPr/>
            </a:pPr>
            <a:endParaRPr lang="en-US" altLang="ko-KR" sz="800" dirty="0" smtClean="0">
              <a:latin typeface="08서울남산체 B" pitchFamily="18" charset="-127"/>
              <a:ea typeface="08서울남산체 B" pitchFamily="18" charset="-127"/>
            </a:endParaRP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불광지역은 국립보건원 이전부지를 </a:t>
            </a:r>
            <a:endParaRPr lang="en-US" altLang="ko-KR" sz="1400" dirty="0" smtClean="0">
              <a:latin typeface="08서울남산체 B" pitchFamily="18" charset="-127"/>
              <a:ea typeface="08서울남산체 B" pitchFamily="18" charset="-127"/>
            </a:endParaRP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경제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·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문화 중심지로 복합개발하고 지역상권을 활성화 함으로서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,</a:t>
            </a:r>
            <a:endParaRPr lang="ko-KR" altLang="en-US" sz="1400" dirty="0" smtClean="0">
              <a:latin typeface="08서울남산체 B" pitchFamily="18" charset="-127"/>
              <a:ea typeface="08서울남산체 B" pitchFamily="18" charset="-127"/>
            </a:endParaRP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err="1" smtClean="0">
                <a:latin typeface="08서울남산체 B" pitchFamily="18" charset="-127"/>
                <a:ea typeface="08서울남산체 B" pitchFamily="18" charset="-127"/>
              </a:rPr>
              <a:t>서북권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 북부지역의 “新 생활경제중심지”</a:t>
            </a:r>
            <a:r>
              <a:rPr lang="ko-KR" altLang="en-US" sz="1400" dirty="0" err="1" smtClean="0">
                <a:latin typeface="08서울남산체 B" pitchFamily="18" charset="-127"/>
                <a:ea typeface="08서울남산체 B" pitchFamily="18" charset="-127"/>
              </a:rPr>
              <a:t>로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 조성하고자 합니다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</a:p>
          <a:p>
            <a:pPr defTabSz="918811">
              <a:lnSpc>
                <a:spcPct val="150000"/>
              </a:lnSpc>
              <a:defRPr/>
            </a:pPr>
            <a:endParaRPr lang="en-US" altLang="ko-KR" sz="800" dirty="0" smtClean="0">
              <a:latin typeface="08서울남산체 B" pitchFamily="18" charset="-127"/>
              <a:ea typeface="08서울남산체 B" pitchFamily="18" charset="-127"/>
            </a:endParaRP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홍제지역은 균형발전촉진사업 활성화와 주변지역 교통체계 개선을 통하여</a:t>
            </a: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편리하고 쾌적한 “도심연계 자족도시”</a:t>
            </a:r>
            <a:r>
              <a:rPr lang="ko-KR" altLang="en-US" sz="1400" dirty="0" err="1" smtClean="0">
                <a:latin typeface="08서울남산체 B" pitchFamily="18" charset="-127"/>
                <a:ea typeface="08서울남산체 B" pitchFamily="18" charset="-127"/>
              </a:rPr>
              <a:t>로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 발전시키고자 합니다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</a:p>
          <a:p>
            <a:pPr defTabSz="918811">
              <a:lnSpc>
                <a:spcPct val="150000"/>
              </a:lnSpc>
              <a:defRPr/>
            </a:pPr>
            <a:endParaRPr lang="en-US" altLang="ko-KR" sz="800" dirty="0" smtClean="0">
              <a:latin typeface="08서울남산체 B" pitchFamily="18" charset="-127"/>
              <a:ea typeface="08서울남산체 B" pitchFamily="18" charset="-127"/>
            </a:endParaRP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신촌지역은 대학문화의 잠재력을 바탕으로 관광 명소화하여</a:t>
            </a:r>
          </a:p>
          <a:p>
            <a:pPr defTabSz="918811">
              <a:lnSpc>
                <a:spcPct val="150000"/>
              </a:lnSpc>
              <a:defRPr/>
            </a:pP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젊음과 낭만이 넘치는 “대학기반 관광거점”</a:t>
            </a:r>
            <a:r>
              <a:rPr lang="ko-KR" altLang="en-US" sz="1400" dirty="0" err="1" smtClean="0">
                <a:latin typeface="08서울남산체 B" pitchFamily="18" charset="-127"/>
                <a:ea typeface="08서울남산체 B" pitchFamily="18" charset="-127"/>
              </a:rPr>
              <a:t>으로</a:t>
            </a:r>
            <a:r>
              <a:rPr lang="ko-KR" altLang="en-US" sz="1400" dirty="0" smtClean="0">
                <a:latin typeface="08서울남산체 B" pitchFamily="18" charset="-127"/>
                <a:ea typeface="08서울남산체 B" pitchFamily="18" charset="-127"/>
              </a:rPr>
              <a:t> 특화 시키고자 합니다</a:t>
            </a:r>
            <a:r>
              <a:rPr lang="en-US" altLang="ko-KR" sz="1400" dirty="0" smtClean="0">
                <a:latin typeface="08서울남산체 B" pitchFamily="18" charset="-127"/>
                <a:ea typeface="08서울남산체 B" pitchFamily="18" charset="-127"/>
              </a:rPr>
              <a:t>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도시재생의 세계적인 사례로 주목 받고 있는 청계천 복원사업입니다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 사업은 환경친화적 도시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역사문화공간의 복원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안전문제의 해결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지역균형발전 차원에서 착안하게 되었습니다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구간은 </a:t>
            </a:r>
            <a:r>
              <a:rPr lang="en-US" altLang="ko-KR" dirty="0" smtClean="0"/>
              <a:t>5.8</a:t>
            </a:r>
            <a:r>
              <a:rPr lang="ko-KR" altLang="en-US" dirty="0" smtClean="0"/>
              <a:t>킬로미터입니다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50567-A160-4F4A-AD46-FF25C2BB6E01}" type="slidenum">
              <a:rPr lang="en-US" altLang="ko-KR" smtClean="0"/>
              <a:pPr/>
              <a:t>65</a:t>
            </a:fld>
            <a:endParaRPr lang="en-US" altLang="ko-KR" smtClean="0"/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50209" y="9362445"/>
            <a:ext cx="2945872" cy="4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26" tIns="46113" rIns="92226" bIns="46113" anchor="b"/>
          <a:lstStyle/>
          <a:p>
            <a:pPr>
              <a:spcBef>
                <a:spcPct val="0"/>
              </a:spcBef>
            </a:pPr>
            <a:fld id="{419F32CE-D57B-4B15-8844-E731155C53B1}" type="slidenum">
              <a:rPr lang="en-US" altLang="ko-KR" sz="1200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65</a:t>
            </a:fld>
            <a:endParaRPr lang="en-US" altLang="ko-KR" sz="12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39775"/>
            <a:ext cx="4927600" cy="3695700"/>
          </a:xfrm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2" y="4680430"/>
            <a:ext cx="4985812" cy="4438010"/>
          </a:xfrm>
          <a:noFill/>
          <a:ln/>
        </p:spPr>
        <p:txBody>
          <a:bodyPr/>
          <a:lstStyle/>
          <a:p>
            <a:pPr eaLnBrk="1" hangingPunct="1"/>
            <a:r>
              <a:rPr lang="ko-KR" altLang="en-US" dirty="0" smtClean="0"/>
              <a:t>계획수립 및 집행 체계는 서울시의 정책기획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시정연구원의 </a:t>
            </a:r>
            <a:r>
              <a:rPr lang="en-US" altLang="ko-KR" dirty="0" smtClean="0"/>
              <a:t>R&amp;D </a:t>
            </a:r>
            <a:r>
              <a:rPr lang="ko-KR" altLang="en-US" dirty="0" smtClean="0"/>
              <a:t>지원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의사결정시 시민위원회가 참여로 효과성과</a:t>
            </a:r>
            <a:r>
              <a:rPr lang="ko-KR" altLang="en-US" baseline="0" dirty="0" smtClean="0"/>
              <a:t> 민주성을 기반으로 하였습니다</a:t>
            </a:r>
            <a:r>
              <a:rPr lang="en-US" altLang="ko-KR" baseline="0" dirty="0" smtClean="0"/>
              <a:t>.</a:t>
            </a:r>
            <a:endParaRPr lang="ko-KR" altLang="ko-KR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전통가옥인 한옥 보존계획입니다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 도심의 북쪽에는 조선시대의 고궁이 입지하고 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주변으로 보존가치가 있는 전통가옥이 밀집되어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그러나 도시가 현대화됨에 따라  거주양식도 변화되고 그 결과 공동주택으로 전환되는 문제가 발생하게 되었습니다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69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역사문화도시로의 재생을 위한 종합계획을 마련하여 한옥의 보존을 적극 추진하고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양호한 한옥은 서울시가 매입하여 외국인</a:t>
            </a:r>
            <a:r>
              <a:rPr lang="ko-KR" altLang="en-US" baseline="0" dirty="0" smtClean="0"/>
              <a:t> 관광객들을 위한 </a:t>
            </a:r>
            <a:r>
              <a:rPr lang="en-US" altLang="ko-KR" baseline="0" dirty="0" smtClean="0"/>
              <a:t>guest house</a:t>
            </a:r>
            <a:r>
              <a:rPr lang="ko-KR" altLang="en-US" baseline="0" dirty="0" smtClean="0"/>
              <a:t>로도 활용하고 있습니다</a:t>
            </a:r>
            <a:r>
              <a:rPr lang="en-US" altLang="ko-KR" baseline="0" dirty="0" smtClean="0"/>
              <a:t>.</a:t>
            </a:r>
            <a:r>
              <a:rPr lang="ko-KR" altLang="en-US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70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인구 및 주요 기능의 집중에 따라 서울의 행정구역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범역</a:t>
            </a:r>
            <a:r>
              <a:rPr lang="en-US" altLang="ko-KR" dirty="0" smtClean="0"/>
              <a:t>)</a:t>
            </a:r>
            <a:r>
              <a:rPr lang="ko-KR" altLang="en-US" dirty="0" smtClean="0"/>
              <a:t>도 상당히 넓어져 왔습니다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현재는 </a:t>
            </a:r>
            <a:r>
              <a:rPr lang="en-US" altLang="ko-KR" dirty="0" smtClean="0"/>
              <a:t>25</a:t>
            </a:r>
            <a:r>
              <a:rPr lang="ko-KR" altLang="en-US" dirty="0" smtClean="0"/>
              <a:t>개 자치구로 구성되어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거미줄 같은 도로망과 </a:t>
            </a:r>
            <a:r>
              <a:rPr lang="en-US" altLang="ko-KR" dirty="0" smtClean="0"/>
              <a:t>9</a:t>
            </a:r>
            <a:r>
              <a:rPr lang="ko-KR" altLang="en-US" dirty="0" smtClean="0"/>
              <a:t>개의 지하철망이 운영되고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서울 도시계획은 주변지역을 광역적으로 관리하는 광역도시계획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도시기본계획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도시관리계획 순으로 체계화되어 있고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수도권만 별도로 정비와 규제차원에서 수도권정비계획이 수립되어 있습니다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2020</a:t>
            </a:r>
            <a:r>
              <a:rPr lang="ko-KR" altLang="en-US" dirty="0" smtClean="0"/>
              <a:t>년을 계획목표로 하는 도시기본계획에 대하여 주요 사항을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25" y="741363"/>
            <a:ext cx="4926013" cy="36941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기본적으로  장기종합계획의 패러다임을 양적 성장에서 질적 성장관리 모델로 전환하는 것입니다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균형발전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대중교통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역사문화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환경생태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유비쿼터스</a:t>
            </a:r>
            <a:r>
              <a:rPr lang="ko-KR" altLang="en-US" dirty="0" smtClean="0"/>
              <a:t> 등을 추구하는 계획입니다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1AC23-0442-4035-AF27-DADB7F13477D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929EA-3F20-45AB-82B0-D65FE28FF88D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6036-12C1-411E-BDBD-211BAECA30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0513" y="79375"/>
            <a:ext cx="8229600" cy="57943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BF751-306E-410E-AD38-C5822A66D2EA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BD380-CA97-4FB7-9CCA-C59081CA48B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88131" y="53975"/>
            <a:ext cx="2098675" cy="607218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0513" y="53975"/>
            <a:ext cx="6145212" cy="60721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2E77C-373C-4379-B816-3B03CE021A1F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CC8F0-6C49-40AC-85CB-4A530F4BDE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0517" y="53975"/>
            <a:ext cx="8396287" cy="60721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484F1-0C79-4878-AB99-53AFE1A04EC8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D12BB-AA0C-4504-9D2E-01ECDA4C90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0513" y="53975"/>
            <a:ext cx="8229600" cy="57943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600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8AD09-98FA-4EB2-BC15-17C9E6557F4A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4FFC-81F9-4DBE-914A-F2A4B0CFF7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07717" y="6550787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>
                <a:solidFill>
                  <a:schemeClr val="bg2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8036FD4-ACEE-4249-9C80-0A79D95181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07717" y="6550787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>
                <a:solidFill>
                  <a:schemeClr val="bg2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8036FD4-ACEE-4249-9C80-0A79D95181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0513" y="79375"/>
            <a:ext cx="8229600" cy="57943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3C26-9DAF-489A-8ED7-B5D2757675D0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148" y="4877535"/>
            <a:ext cx="166687" cy="215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2C337-EA20-45FC-8F07-557C8A18B1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8907717" y="6550787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>
                <a:solidFill>
                  <a:schemeClr val="bg2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36FD4-ACEE-4249-9C80-0A79D95181A3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38969" y="188913"/>
            <a:ext cx="2205037" cy="59372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462713" cy="59372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83C61-9897-4AB3-98D9-F83B5F89EA88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922D-15B6-487C-A58C-5586373B1F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52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0513" y="79375"/>
            <a:ext cx="8229600" cy="57943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032BE-69CA-4A71-A73A-D65F6068E9D1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00965-DFF6-46F7-BACB-D088994DDA6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44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latinLnBrk="1"/>
            <a:fld id="{D87A95D7-C99E-4F31-B939-F3A75BD54180}" type="datetimeFigureOut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l" rtl="0" latinLnBrk="1"/>
              <a:t>2012-03-26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latinLnBrk="1"/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latinLnBrk="1"/>
            <a:fld id="{0C8855DD-C8EB-43DC-BA7A-26CA247E8E8C}" type="slidenum">
              <a:rPr lang="ko-KR" altLang="en-US" sz="1200" kern="120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algn="r" rtl="0" latinLnBrk="1"/>
              <a:t>‹#›</a:t>
            </a:fld>
            <a:endParaRPr lang="ko-KR" altLang="en-US" sz="1200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68160-D3CA-4673-922C-7F14E6744376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2A601-005C-427E-8411-75B4314EB8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 latinLnBrk="1">
              <a:spcBef>
                <a:spcPct val="0"/>
              </a:spcBef>
              <a:spcAft>
                <a:spcPct val="0"/>
              </a:spcAft>
            </a:pPr>
            <a:fld id="{D853753F-3D92-4388-B0B6-94D3E2CFB24D}" type="slidenum">
              <a:rPr kumimoji="1" lang="en-US" altLang="ko-KR" sz="1400" kern="1200">
                <a:solidFill>
                  <a:srgbClr val="000000"/>
                </a:solidFill>
                <a:latin typeface="굴림" charset="-127"/>
                <a:ea typeface="굴림" charset="-127"/>
                <a:cs typeface="+mn-cs"/>
              </a:rPr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 sz="1400" kern="1200">
              <a:solidFill>
                <a:srgbClr val="000000"/>
              </a:solidFill>
              <a:latin typeface="굴림" charset="-127"/>
              <a:ea typeface="굴림" charset="-127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0513" y="79375"/>
            <a:ext cx="8229600" cy="579438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1DD38-F07B-4CD6-94B1-3E78423C3D39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3EA8F-3C26-4D36-A717-2DE7D13AC92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4914900"/>
            <a:ext cx="152400" cy="2462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944D-8AEE-45BA-93BC-24971E38DC37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D601C-DF4B-4EC9-94E8-BF9A8772D1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A5CD-C4B7-442D-9CCE-EBC148ABA6C8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19929-E1CD-4A91-81EC-E1EBFA4663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9C32C-BB1A-4739-91DE-7E2B4ED366CB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F8E7-D468-4236-A15D-567A61119F2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5AEC55F-BE53-4A5A-841C-CB83553AB4B1}" type="datetime1">
              <a:rPr lang="ko-KR" altLang="en-US"/>
              <a:pPr>
                <a:defRPr/>
              </a:pPr>
              <a:t>2012-03-26</a:t>
            </a:fld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pic>
        <p:nvPicPr>
          <p:cNvPr id="2054" name="Picture 9" descr="0417 속지"/>
          <p:cNvPicPr>
            <a:picLocks noChangeAspect="1" noChangeArrowheads="1"/>
          </p:cNvPicPr>
          <p:nvPr/>
        </p:nvPicPr>
        <p:blipFill>
          <a:blip r:embed="rId15" cstate="print"/>
          <a:srcRect l="70638" b="70964"/>
          <a:stretch>
            <a:fillRect/>
          </a:stretch>
        </p:blipFill>
        <p:spPr bwMode="auto">
          <a:xfrm>
            <a:off x="6286500" y="-36513"/>
            <a:ext cx="286385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07717" y="6550787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>
                <a:solidFill>
                  <a:schemeClr val="bg2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8036FD4-ACEE-4249-9C80-0A79D95181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 rot="-5400000">
            <a:off x="-582612" y="5965826"/>
            <a:ext cx="13493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  <a:defRPr/>
            </a:pPr>
            <a:r>
              <a:rPr lang="en-US" altLang="ko-KR" sz="800" dirty="0" smtClean="0">
                <a:solidFill>
                  <a:schemeClr val="bg2"/>
                </a:solidFill>
                <a:latin typeface="Arial" charset="0"/>
                <a:ea typeface="산돌고딕 M" pitchFamily="18" charset="-127"/>
              </a:rPr>
              <a:t>Master  plan</a:t>
            </a:r>
            <a:r>
              <a:rPr lang="en-US" altLang="ko-KR" sz="800" baseline="0" dirty="0" smtClean="0">
                <a:solidFill>
                  <a:schemeClr val="bg2"/>
                </a:solidFill>
                <a:latin typeface="Arial" charset="0"/>
                <a:ea typeface="산돌고딕 M" pitchFamily="18" charset="-127"/>
              </a:rPr>
              <a:t>  of  </a:t>
            </a:r>
            <a:r>
              <a:rPr lang="en-US" altLang="ko-KR" sz="800" dirty="0" smtClean="0">
                <a:solidFill>
                  <a:schemeClr val="bg2"/>
                </a:solidFill>
                <a:latin typeface="Arial" charset="0"/>
                <a:ea typeface="산돌고딕 M" pitchFamily="18" charset="-127"/>
              </a:rPr>
              <a:t> Seoul for  2020</a:t>
            </a:r>
            <a:endParaRPr lang="en-US" altLang="ko-KR" sz="800" dirty="0">
              <a:solidFill>
                <a:schemeClr val="bg2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3818" y="5117351"/>
            <a:ext cx="127000" cy="246221"/>
          </a:xfrm>
          <a:prstGeom prst="rect">
            <a:avLst/>
          </a:prstGeom>
          <a:solidFill>
            <a:srgbClr val="1E4156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 bwMode="auto">
          <a:xfrm rot="10800000">
            <a:off x="174632" y="677863"/>
            <a:ext cx="8926513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/>
          <p:nvPr/>
        </p:nvCxnSpPr>
        <p:spPr bwMode="auto">
          <a:xfrm rot="10800000">
            <a:off x="174631" y="657226"/>
            <a:ext cx="7635875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diamond" w="med" len="med"/>
          </a:ln>
          <a:effectLst/>
        </p:spPr>
      </p:cxnSp>
      <p:sp>
        <p:nvSpPr>
          <p:cNvPr id="18" name="직사각형 17"/>
          <p:cNvSpPr/>
          <p:nvPr/>
        </p:nvSpPr>
        <p:spPr bwMode="auto">
          <a:xfrm>
            <a:off x="6146800" y="13"/>
            <a:ext cx="106364" cy="668337"/>
          </a:xfrm>
          <a:prstGeom prst="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 rot="5400000">
            <a:off x="-932935" y="5678843"/>
            <a:ext cx="2112092" cy="2462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l" rtl="0" eaLnBrk="0" fontAlgn="base" latinLnBrk="1" hangingPunct="0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2pPr>
      <a:lvl3pPr algn="l" rtl="0" eaLnBrk="0" fontAlgn="base" latinLnBrk="1" hangingPunct="0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3pPr>
      <a:lvl4pPr algn="l" rtl="0" eaLnBrk="0" fontAlgn="base" latinLnBrk="1" hangingPunct="0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4pPr>
      <a:lvl5pPr algn="l" rtl="0" eaLnBrk="0" fontAlgn="base" latinLnBrk="1" hangingPunct="0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5pPr>
      <a:lvl6pPr marL="457200" algn="l" rtl="0" fontAlgn="base" latinLnBrk="1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6pPr>
      <a:lvl7pPr marL="914400" algn="l" rtl="0" fontAlgn="base" latinLnBrk="1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7pPr>
      <a:lvl8pPr marL="1371600" algn="l" rtl="0" fontAlgn="base" latinLnBrk="1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8pPr>
      <a:lvl9pPr marL="1828800" algn="l" rtl="0" fontAlgn="base" latinLnBrk="1">
        <a:spcBef>
          <a:spcPct val="50000"/>
        </a:spcBef>
        <a:spcAft>
          <a:spcPct val="0"/>
        </a:spcAft>
        <a:defRPr kumimoji="1" sz="3200" b="1">
          <a:solidFill>
            <a:schemeClr val="bg1"/>
          </a:solidFill>
          <a:latin typeface="Garamond" pitchFamily="18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F4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</p:txBody>
      </p:sp>
      <p:pic>
        <p:nvPicPr>
          <p:cNvPr id="3075" name="Picture 7" descr="그림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88925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734425" y="22226"/>
            <a:ext cx="364202" cy="2400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latinLnBrk="0" hangingPunct="0">
              <a:lnSpc>
                <a:spcPct val="80000"/>
              </a:lnSpc>
              <a:spcBef>
                <a:spcPct val="0"/>
              </a:spcBef>
              <a:defRPr/>
            </a:pPr>
            <a:fld id="{C1A98BBE-649A-47B2-AC0B-6097E25EEA84}" type="slidenum">
              <a:rPr kumimoji="0" lang="en-US" altLang="ko-KR" sz="1200">
                <a:solidFill>
                  <a:schemeClr val="bg1"/>
                </a:solidFill>
                <a:latin typeface="산돌고딕 M" pitchFamily="18" charset="-127"/>
                <a:ea typeface="산돌고딕 M" pitchFamily="18" charset="-127"/>
              </a:rPr>
              <a:pPr algn="ctr" eaLnBrk="0" latinLnBrk="0" hangingPunct="0">
                <a:lnSpc>
                  <a:spcPct val="80000"/>
                </a:lnSpc>
                <a:spcBef>
                  <a:spcPct val="0"/>
                </a:spcBef>
                <a:defRPr/>
              </a:pPr>
              <a:t>‹#›</a:t>
            </a:fld>
            <a:endParaRPr kumimoji="0" lang="en-US" altLang="ko-KR" sz="1200">
              <a:solidFill>
                <a:schemeClr val="bg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25"/>
            <a:ext cx="88201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07717" y="6550787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800">
                <a:solidFill>
                  <a:schemeClr val="bg2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8036FD4-ACEE-4249-9C80-0A79D95181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268288" indent="-268288" algn="l" rtl="0" eaLnBrk="0" fontAlgn="base" latinLnBrk="1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rgbClr val="FFFF99"/>
          </a:solidFill>
          <a:latin typeface="+mn-lt"/>
          <a:ea typeface="+mn-ea"/>
          <a:cs typeface="+mn-cs"/>
        </a:defRPr>
      </a:lvl1pPr>
      <a:lvl2pPr marL="623888" indent="-174625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latinLnBrk="1"/>
            <a:fld id="{D87A95D7-C99E-4F31-B939-F3A75BD54180}" type="datetimeFigureOut">
              <a:rPr lang="ko-KR" altLang="en-US" kern="120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rtl="0" latinLnBrk="1"/>
              <a:t>2012-03-26</a:t>
            </a:fld>
            <a:endParaRPr lang="ko-KR" altLang="en-US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latinLnBrk="1"/>
            <a:endParaRPr lang="ko-KR" altLang="en-US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latinLnBrk="1"/>
            <a:fld id="{0C8855DD-C8EB-43DC-BA7A-26CA247E8E8C}" type="slidenum">
              <a:rPr lang="ko-KR" altLang="en-US" kern="120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  <a:cs typeface="+mn-cs"/>
              </a:rPr>
              <a:pPr rtl="0" latinLnBrk="1"/>
              <a:t>‹#›</a:t>
            </a:fld>
            <a:endParaRPr lang="ko-KR" altLang="en-US" kern="1200">
              <a:solidFill>
                <a:prstClr val="black">
                  <a:tint val="7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A95D7-C99E-4F31-B939-F3A75BD54180}" type="datetimeFigureOut">
              <a:rPr lang="ko-KR" altLang="en-US" smtClean="0"/>
              <a:pPr/>
              <a:t>2012-03-26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855DD-C8EB-43DC-BA7A-26CA247E8E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8.jpe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57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2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emf"/><Relationship Id="rId3" Type="http://schemas.openxmlformats.org/officeDocument/2006/relationships/hyperlink" Target="http://rd.naver.com/i:1000000023/c:46907?http://100.naver.com/100.nhn?docid=6813" TargetMode="External"/><Relationship Id="rId7" Type="http://schemas.openxmlformats.org/officeDocument/2006/relationships/image" Target="../media/image116.emf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emf"/><Relationship Id="rId15" Type="http://schemas.openxmlformats.org/officeDocument/2006/relationships/image" Target="../media/image124.png"/><Relationship Id="rId10" Type="http://schemas.openxmlformats.org/officeDocument/2006/relationships/image" Target="../media/image119.emf"/><Relationship Id="rId4" Type="http://schemas.openxmlformats.org/officeDocument/2006/relationships/image" Target="../media/image113.emf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57.emf"/><Relationship Id="rId4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jpeg"/><Relationship Id="rId5" Type="http://schemas.openxmlformats.org/officeDocument/2006/relationships/image" Target="../media/image13.wmf"/><Relationship Id="rId10" Type="http://schemas.openxmlformats.org/officeDocument/2006/relationships/image" Target="../media/image18.jpeg"/><Relationship Id="rId4" Type="http://schemas.openxmlformats.org/officeDocument/2006/relationships/image" Target="../media/image12.wmf"/><Relationship Id="rId9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image" Target="../media/image20.wmf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579438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0" name="Picture 4" descr="최종 메인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570296" y="3976687"/>
              <a:ext cx="2792751" cy="270000"/>
            </a:xfrm>
            <a:prstGeom prst="rect">
              <a:avLst/>
            </a:prstGeom>
            <a:solidFill>
              <a:srgbClr val="39858B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rgbClr val="FFFFFF"/>
                  </a:solidFill>
                  <a:latin typeface="서울남산체 B" pitchFamily="18" charset="-127"/>
                  <a:ea typeface="서울남산체 B" pitchFamily="18" charset="-127"/>
                </a:rPr>
                <a:t>SEOUL METROPOLITAN GOVERNMENT</a:t>
              </a:r>
              <a:endParaRPr lang="ko-KR" altLang="en-US" sz="1200" b="1" dirty="0">
                <a:solidFill>
                  <a:srgbClr val="FFFFFF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338519" y="5164150"/>
            <a:ext cx="54879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rgbClr val="DDDDDD"/>
                </a:solidFill>
                <a:latin typeface="Garamond" pitchFamily="18" charset="0"/>
                <a:ea typeface="굴림" pitchFamily="50" charset="-127"/>
              </a:rPr>
              <a:t>City </a:t>
            </a:r>
            <a:r>
              <a:rPr lang="en-US" altLang="ko-KR" sz="4000" b="1" dirty="0">
                <a:solidFill>
                  <a:srgbClr val="DDDDDD"/>
                </a:solidFill>
                <a:latin typeface="Garamond" pitchFamily="18" charset="0"/>
                <a:ea typeface="굴림" pitchFamily="50" charset="-127"/>
              </a:rPr>
              <a:t>Planning 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HIMSO~1\AppData\Local\Temp\Hnc\BinData\EMB000056e87a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58" y="947737"/>
            <a:ext cx="5460609" cy="5621337"/>
          </a:xfrm>
          <a:prstGeom prst="rect">
            <a:avLst/>
          </a:prstGeom>
          <a:noFill/>
        </p:spPr>
      </p:pic>
      <p:pic>
        <p:nvPicPr>
          <p:cNvPr id="11" name="Picture 5" descr="C:\Users\SHIMSO~1\AppData\Local\Temp\Hnc\BinData\EMB000056e87a9c.jpg"/>
          <p:cNvPicPr>
            <a:picLocks noChangeAspect="1" noChangeArrowheads="1"/>
          </p:cNvPicPr>
          <p:nvPr/>
        </p:nvPicPr>
        <p:blipFill>
          <a:blip r:embed="rId2" cstate="print"/>
          <a:srcRect l="8465" t="93011" r="85963" b="2980"/>
          <a:stretch>
            <a:fillRect/>
          </a:stretch>
        </p:blipFill>
        <p:spPr bwMode="auto">
          <a:xfrm>
            <a:off x="6143625" y="1997075"/>
            <a:ext cx="428625" cy="317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06400" y="1930400"/>
            <a:ext cx="2303836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en-US" altLang="ko-KR" sz="15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Over-Crowded  Control  Zone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15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Growth  Management  Zone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15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Nature  Conservation  Zone</a:t>
            </a:r>
            <a:endParaRPr kumimoji="0" lang="ko-KR" altLang="en-US" sz="1500" spc="-1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</p:txBody>
      </p:sp>
      <p:pic>
        <p:nvPicPr>
          <p:cNvPr id="7" name="Picture 5" descr="C:\Users\SHIMSO~1\AppData\Local\Temp\Hnc\BinData\EMB000056e87a9c.jpg"/>
          <p:cNvPicPr>
            <a:picLocks noChangeAspect="1" noChangeArrowheads="1"/>
          </p:cNvPicPr>
          <p:nvPr/>
        </p:nvPicPr>
        <p:blipFill>
          <a:blip r:embed="rId2" cstate="print"/>
          <a:srcRect l="39426" t="93412" r="55002" b="3100"/>
          <a:stretch>
            <a:fillRect/>
          </a:stretch>
        </p:blipFill>
        <p:spPr bwMode="auto">
          <a:xfrm>
            <a:off x="6134100" y="2476500"/>
            <a:ext cx="428625" cy="276225"/>
          </a:xfrm>
          <a:prstGeom prst="rect">
            <a:avLst/>
          </a:prstGeom>
          <a:noFill/>
        </p:spPr>
      </p:pic>
      <p:pic>
        <p:nvPicPr>
          <p:cNvPr id="9" name="Picture 5" descr="C:\Users\SHIMSO~1\AppData\Local\Temp\Hnc\BinData\EMB000056e87a9c.jpg"/>
          <p:cNvPicPr>
            <a:picLocks noChangeAspect="1" noChangeArrowheads="1"/>
          </p:cNvPicPr>
          <p:nvPr/>
        </p:nvPicPr>
        <p:blipFill>
          <a:blip r:embed="rId2" cstate="print"/>
          <a:srcRect l="70128" t="93011" r="24412" b="2960"/>
          <a:stretch>
            <a:fillRect/>
          </a:stretch>
        </p:blipFill>
        <p:spPr bwMode="auto">
          <a:xfrm>
            <a:off x="6134100" y="2914650"/>
            <a:ext cx="420007" cy="3190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1912" y="215900"/>
            <a:ext cx="87391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Regulative Policy and Planning System</a:t>
            </a:r>
            <a:endParaRPr lang="en-US" altLang="ko-KR" sz="2000" b="1" dirty="0"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5CCF07-A6FE-4E17-91B3-12465621C8D1}" type="slidenum">
              <a:rPr lang="en-US" altLang="ko-KR" smtClean="0"/>
              <a:pPr/>
              <a:t>11</a:t>
            </a:fld>
            <a:endParaRPr lang="en-US" altLang="ko-KR" smtClean="0"/>
          </a:p>
        </p:txBody>
      </p:sp>
      <p:pic>
        <p:nvPicPr>
          <p:cNvPr id="25603" name="Picture 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420" y="-25400"/>
            <a:ext cx="9567863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275771" y="1781175"/>
            <a:ext cx="9637485" cy="1100138"/>
          </a:xfrm>
          <a:prstGeom prst="rect">
            <a:avLst/>
          </a:prstGeom>
          <a:solidFill>
            <a:srgbClr val="3366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4169" y="1839913"/>
            <a:ext cx="9390743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54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</a:t>
            </a:r>
            <a:r>
              <a:rPr lang="en-US" altLang="ko-KR" sz="54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     Master </a:t>
            </a:r>
            <a:r>
              <a:rPr lang="en-US" altLang="ko-KR" sz="54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Plan of </a:t>
            </a:r>
            <a:r>
              <a:rPr lang="en-US" altLang="ko-KR" sz="54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Seoul</a:t>
            </a:r>
            <a:endParaRPr lang="en-US" altLang="ko-KR" sz="54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F1B35B-6877-4CDF-9058-07C63915ECBE}" type="slidenum">
              <a:rPr lang="en-US" altLang="ko-KR" smtClean="0"/>
              <a:pPr/>
              <a:t>12</a:t>
            </a:fld>
            <a:endParaRPr lang="en-US" altLang="ko-KR" smtClean="0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219200" y="533400"/>
            <a:ext cx="762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endParaRPr lang="ko-KR" altLang="ko-KR" sz="4000" b="1">
              <a:solidFill>
                <a:srgbClr val="EAEAEA"/>
              </a:solidFill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50800" y="214313"/>
            <a:ext cx="838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New Paradigm for Urban Planning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82601" y="4344988"/>
            <a:ext cx="3736975" cy="2286000"/>
          </a:xfrm>
          <a:prstGeom prst="rect">
            <a:avLst/>
          </a:prstGeom>
          <a:solidFill>
            <a:srgbClr val="C0C0C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Rapid Development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Vehicle-oriented </a:t>
            </a:r>
            <a:r>
              <a:rPr lang="en-US" altLang="ko-KR" sz="1800" dirty="0">
                <a:latin typeface="Tahoma" pitchFamily="34" charset="0"/>
                <a:cs typeface="Tahoma" pitchFamily="34" charset="0"/>
              </a:rPr>
              <a:t>Development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US" altLang="ko-KR" sz="1800" dirty="0">
              <a:latin typeface="Tahoma" pitchFamily="34" charset="0"/>
              <a:cs typeface="Tahoma" pitchFamily="34" charset="0"/>
            </a:endParaRP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Quantitative Development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Disregard for History, Culture, 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   &amp; Nature</a:t>
            </a: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3027361" y="3359155"/>
            <a:ext cx="3276600" cy="88741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600" b="1" dirty="0">
                <a:solidFill>
                  <a:srgbClr val="CCFF33"/>
                </a:solidFill>
                <a:latin typeface="Arial" pitchFamily="34" charset="0"/>
                <a:ea typeface="굴림" pitchFamily="50" charset="-127"/>
              </a:rPr>
              <a:t>‘</a:t>
            </a:r>
            <a:r>
              <a:rPr lang="en-US" altLang="ko-KR" sz="1600" b="1" dirty="0" smtClean="0">
                <a:solidFill>
                  <a:srgbClr val="CCFF33"/>
                </a:solidFill>
                <a:latin typeface="Arial" pitchFamily="34" charset="0"/>
                <a:ea typeface="굴림" pitchFamily="50" charset="-127"/>
              </a:rPr>
              <a:t>Restoring’</a:t>
            </a:r>
          </a:p>
          <a:p>
            <a:pPr algn="ctr">
              <a:spcBef>
                <a:spcPct val="0"/>
              </a:spcBef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the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Historic, Cultural</a:t>
            </a:r>
          </a:p>
          <a:p>
            <a:pPr algn="ctr">
              <a:spcBef>
                <a:spcPct val="0"/>
              </a:spcBef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&amp; Natural Environments</a:t>
            </a:r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6138861" y="1312863"/>
            <a:ext cx="2514600" cy="2438400"/>
          </a:xfrm>
          <a:prstGeom prst="ellipse">
            <a:avLst/>
          </a:prstGeom>
          <a:solidFill>
            <a:srgbClr val="DDDDDD">
              <a:alpha val="50195"/>
            </a:srgbClr>
          </a:solidFill>
          <a:ln w="9525" algn="ctr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GROWTH</a:t>
            </a:r>
          </a:p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- MANAGEMENT MODEL</a:t>
            </a:r>
          </a:p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(Qualitative Growth)</a:t>
            </a:r>
            <a:endParaRPr lang="en-US" altLang="ko-KR" sz="1600" b="1" dirty="0">
              <a:solidFill>
                <a:srgbClr val="A50021"/>
              </a:solidFill>
              <a:latin typeface="Tahoma" pitchFamily="34" charset="0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025773" y="916000"/>
            <a:ext cx="3279775" cy="7524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600" b="1" dirty="0">
                <a:solidFill>
                  <a:srgbClr val="CCFF33"/>
                </a:solidFill>
                <a:latin typeface="Arial" pitchFamily="34" charset="0"/>
                <a:ea typeface="굴림" pitchFamily="50" charset="-127"/>
              </a:rPr>
              <a:t>‘</a:t>
            </a:r>
            <a:r>
              <a:rPr lang="en-US" altLang="ko-KR" sz="1600" b="1" dirty="0" smtClean="0">
                <a:solidFill>
                  <a:srgbClr val="CCFF33"/>
                </a:solidFill>
                <a:latin typeface="Arial" pitchFamily="34" charset="0"/>
                <a:ea typeface="굴림" pitchFamily="50" charset="-127"/>
              </a:rPr>
              <a:t>Healing’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Urban problems </a:t>
            </a:r>
          </a:p>
          <a:p>
            <a:pPr algn="ctr">
              <a:spcBef>
                <a:spcPct val="0"/>
              </a:spcBef>
            </a:pP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caused by city growth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206998" y="4344988"/>
            <a:ext cx="3644900" cy="2286000"/>
          </a:xfrm>
          <a:prstGeom prst="rect">
            <a:avLst/>
          </a:prstGeom>
          <a:solidFill>
            <a:srgbClr val="C0C0C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Balanced Development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Public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transit-oriented Development</a:t>
            </a:r>
            <a:endParaRPr lang="en-US" altLang="ko-KR" sz="1800" dirty="0">
              <a:latin typeface="Tahoma" pitchFamily="34" charset="0"/>
              <a:cs typeface="Tahoma" pitchFamily="34" charset="0"/>
            </a:endParaRP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Qualitative Development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Emphasis on History, Culture, 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800" dirty="0">
                <a:latin typeface="Tahoma" pitchFamily="34" charset="0"/>
                <a:cs typeface="Tahoma" pitchFamily="34" charset="0"/>
              </a:rPr>
              <a:t>   &amp; Nature</a:t>
            </a: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711198" y="1312863"/>
            <a:ext cx="2514600" cy="2438400"/>
          </a:xfrm>
          <a:prstGeom prst="ellipse">
            <a:avLst/>
          </a:prstGeom>
          <a:solidFill>
            <a:srgbClr val="DDDDDD">
              <a:alpha val="50195"/>
            </a:srgbClr>
          </a:solidFill>
          <a:ln w="9525" algn="ctr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GROWTH</a:t>
            </a:r>
          </a:p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- DRIVEN MODEL</a:t>
            </a:r>
          </a:p>
          <a:p>
            <a:pPr algn="ctr"/>
            <a:r>
              <a:rPr lang="en-US" altLang="ko-KR" sz="1600" b="1" dirty="0" smtClean="0">
                <a:solidFill>
                  <a:srgbClr val="A50021"/>
                </a:solidFill>
                <a:latin typeface="Tahoma" pitchFamily="34" charset="0"/>
              </a:rPr>
              <a:t>(Quantitative Growth)</a:t>
            </a:r>
          </a:p>
        </p:txBody>
      </p:sp>
      <p:grpSp>
        <p:nvGrpSpPr>
          <p:cNvPr id="31755" name="Group 6"/>
          <p:cNvGrpSpPr>
            <a:grpSpLocks/>
          </p:cNvGrpSpPr>
          <p:nvPr/>
        </p:nvGrpSpPr>
        <p:grpSpPr bwMode="auto">
          <a:xfrm rot="-5400000">
            <a:off x="4257673" y="5189538"/>
            <a:ext cx="965200" cy="596900"/>
            <a:chOff x="2592" y="2880"/>
            <a:chExt cx="576" cy="376"/>
          </a:xfrm>
        </p:grpSpPr>
        <p:sp>
          <p:nvSpPr>
            <p:cNvPr id="577543" name="AutoShape 7"/>
            <p:cNvSpPr>
              <a:spLocks noChangeArrowheads="1"/>
            </p:cNvSpPr>
            <p:nvPr/>
          </p:nvSpPr>
          <p:spPr bwMode="auto">
            <a:xfrm>
              <a:off x="2592" y="3112"/>
              <a:ext cx="576" cy="144"/>
            </a:xfrm>
            <a:prstGeom prst="flowChartMerge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2691" y="3032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5" name="Rectangle 9"/>
            <p:cNvSpPr>
              <a:spLocks noChangeArrowheads="1"/>
            </p:cNvSpPr>
            <p:nvPr/>
          </p:nvSpPr>
          <p:spPr bwMode="auto">
            <a:xfrm>
              <a:off x="2691" y="2960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6" name="Rectangle 10"/>
            <p:cNvSpPr>
              <a:spLocks noChangeArrowheads="1"/>
            </p:cNvSpPr>
            <p:nvPr/>
          </p:nvSpPr>
          <p:spPr bwMode="auto">
            <a:xfrm>
              <a:off x="2691" y="2880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756" name="Group 74"/>
          <p:cNvGrpSpPr>
            <a:grpSpLocks/>
          </p:cNvGrpSpPr>
          <p:nvPr/>
        </p:nvGrpSpPr>
        <p:grpSpPr bwMode="auto">
          <a:xfrm>
            <a:off x="3470273" y="2073275"/>
            <a:ext cx="2390775" cy="914400"/>
            <a:chOff x="2161" y="1306"/>
            <a:chExt cx="1506" cy="576"/>
          </a:xfrm>
        </p:grpSpPr>
        <p:sp>
          <p:nvSpPr>
            <p:cNvPr id="579614" name="AutoShape 30"/>
            <p:cNvSpPr>
              <a:spLocks noChangeArrowheads="1"/>
            </p:cNvSpPr>
            <p:nvPr/>
          </p:nvSpPr>
          <p:spPr bwMode="auto">
            <a:xfrm rot="16200000">
              <a:off x="3264" y="1487"/>
              <a:ext cx="576" cy="231"/>
            </a:xfrm>
            <a:prstGeom prst="flowChartMerge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15" name="Rectangle 31"/>
            <p:cNvSpPr>
              <a:spLocks noChangeArrowheads="1"/>
            </p:cNvSpPr>
            <p:nvPr/>
          </p:nvSpPr>
          <p:spPr bwMode="auto">
            <a:xfrm rot="16200000">
              <a:off x="3161" y="1543"/>
              <a:ext cx="384" cy="101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16" name="Rectangle 32"/>
            <p:cNvSpPr>
              <a:spLocks noChangeArrowheads="1"/>
            </p:cNvSpPr>
            <p:nvPr/>
          </p:nvSpPr>
          <p:spPr bwMode="auto">
            <a:xfrm rot="16200000">
              <a:off x="3027" y="1545"/>
              <a:ext cx="384" cy="9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17" name="Rectangle 33"/>
            <p:cNvSpPr>
              <a:spLocks noChangeArrowheads="1"/>
            </p:cNvSpPr>
            <p:nvPr/>
          </p:nvSpPr>
          <p:spPr bwMode="auto">
            <a:xfrm rot="16200000">
              <a:off x="2883" y="1543"/>
              <a:ext cx="384" cy="101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18" name="Rectangle 34"/>
            <p:cNvSpPr>
              <a:spLocks noChangeArrowheads="1"/>
            </p:cNvSpPr>
            <p:nvPr/>
          </p:nvSpPr>
          <p:spPr bwMode="auto">
            <a:xfrm rot="16200000">
              <a:off x="2736" y="1545"/>
              <a:ext cx="384" cy="9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19" name="Rectangle 35"/>
            <p:cNvSpPr>
              <a:spLocks noChangeArrowheads="1"/>
            </p:cNvSpPr>
            <p:nvPr/>
          </p:nvSpPr>
          <p:spPr bwMode="auto">
            <a:xfrm rot="16200000">
              <a:off x="2598" y="1543"/>
              <a:ext cx="384" cy="101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20" name="Rectangle 36"/>
            <p:cNvSpPr>
              <a:spLocks noChangeArrowheads="1"/>
            </p:cNvSpPr>
            <p:nvPr/>
          </p:nvSpPr>
          <p:spPr bwMode="auto">
            <a:xfrm rot="16200000">
              <a:off x="2457" y="1545"/>
              <a:ext cx="384" cy="9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21" name="Rectangle 37"/>
            <p:cNvSpPr>
              <a:spLocks noChangeArrowheads="1"/>
            </p:cNvSpPr>
            <p:nvPr/>
          </p:nvSpPr>
          <p:spPr bwMode="auto">
            <a:xfrm rot="16200000">
              <a:off x="2299" y="1545"/>
              <a:ext cx="384" cy="9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22" name="Rectangle 38"/>
            <p:cNvSpPr>
              <a:spLocks noChangeArrowheads="1"/>
            </p:cNvSpPr>
            <p:nvPr/>
          </p:nvSpPr>
          <p:spPr bwMode="auto">
            <a:xfrm rot="16200000">
              <a:off x="2161" y="1543"/>
              <a:ext cx="384" cy="101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9623" name="Rectangle 39"/>
            <p:cNvSpPr>
              <a:spLocks noChangeArrowheads="1"/>
            </p:cNvSpPr>
            <p:nvPr/>
          </p:nvSpPr>
          <p:spPr bwMode="auto">
            <a:xfrm rot="16200000">
              <a:off x="2019" y="1544"/>
              <a:ext cx="384" cy="100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:\하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2714625"/>
            <a:ext cx="8072437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5100" y="130175"/>
            <a:ext cx="5486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2030 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Visions &amp; Issues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53" name="Text Box 103"/>
          <p:cNvSpPr txBox="1">
            <a:spLocks noChangeArrowheads="1"/>
          </p:cNvSpPr>
          <p:nvPr/>
        </p:nvSpPr>
        <p:spPr bwMode="auto">
          <a:xfrm>
            <a:off x="6766481" y="3019256"/>
            <a:ext cx="163563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Eco-friendly</a:t>
            </a:r>
            <a:r>
              <a:rPr kumimoji="0" lang="ko-KR" alt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 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Green City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51" name="Text Box 102"/>
          <p:cNvSpPr txBox="1">
            <a:spLocks noChangeArrowheads="1"/>
          </p:cNvSpPr>
          <p:nvPr/>
        </p:nvSpPr>
        <p:spPr bwMode="auto">
          <a:xfrm>
            <a:off x="2687588" y="3348484"/>
            <a:ext cx="169013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Attractions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with</a:t>
            </a:r>
            <a:r>
              <a:rPr kumimoji="0" lang="ko-KR" alt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 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History &amp; culture</a:t>
            </a:r>
            <a:endParaRPr kumimoji="0" lang="ko-KR" altLang="en-US" sz="20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50" name="Text Box 100"/>
          <p:cNvSpPr txBox="1">
            <a:spLocks noChangeArrowheads="1"/>
          </p:cNvSpPr>
          <p:nvPr/>
        </p:nvSpPr>
        <p:spPr bwMode="auto">
          <a:xfrm>
            <a:off x="127000" y="3034928"/>
            <a:ext cx="290626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Global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Competitiveness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52" name="Text Box 103"/>
          <p:cNvSpPr txBox="1">
            <a:spLocks noChangeArrowheads="1"/>
          </p:cNvSpPr>
          <p:nvPr/>
        </p:nvSpPr>
        <p:spPr bwMode="auto">
          <a:xfrm>
            <a:off x="4470400" y="3323084"/>
            <a:ext cx="22225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 </a:t>
            </a: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Equity &amp;</a:t>
            </a:r>
            <a:r>
              <a:rPr kumimoji="0" lang="ko-KR" alt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 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Balanced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3372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</a:rPr>
              <a:t>Development</a:t>
            </a:r>
            <a:endParaRPr kumimoji="0" lang="ko-KR" alt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3372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82613" y="1412875"/>
            <a:ext cx="7993062" cy="850900"/>
          </a:xfrm>
          <a:prstGeom prst="roundRect">
            <a:avLst>
              <a:gd name="adj" fmla="val 47048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i="1" dirty="0" smtClean="0">
                <a:solidFill>
                  <a:srgbClr val="FFC000"/>
                </a:solidFill>
                <a:latin typeface="산돌고딕B" pitchFamily="18" charset="-127"/>
                <a:ea typeface="산돌고딕B" pitchFamily="18" charset="-127"/>
              </a:rPr>
              <a:t>“</a:t>
            </a:r>
            <a:r>
              <a:rPr kumimoji="0" lang="en-US" altLang="ko-KR" sz="3200" i="1" dirty="0" smtClean="0">
                <a:solidFill>
                  <a:srgbClr val="FFC000"/>
                </a:solidFill>
                <a:latin typeface="산돌고딕B" pitchFamily="18" charset="-127"/>
                <a:ea typeface="산돌고딕B" pitchFamily="18" charset="-127"/>
              </a:rPr>
              <a:t>Global Green City of Seoul</a:t>
            </a:r>
            <a:r>
              <a:rPr kumimoji="0" lang="ko-KR" altLang="en-US" sz="3200" i="1" dirty="0" smtClean="0">
                <a:solidFill>
                  <a:srgbClr val="FFC000"/>
                </a:solidFill>
                <a:latin typeface="산돌고딕B" pitchFamily="18" charset="-127"/>
                <a:ea typeface="산돌고딕B" pitchFamily="18" charset="-127"/>
              </a:rPr>
              <a:t> </a:t>
            </a:r>
            <a:r>
              <a:rPr kumimoji="0" lang="ko-KR" altLang="en-US" sz="3200" i="1" dirty="0">
                <a:solidFill>
                  <a:srgbClr val="FFC000"/>
                </a:solidFill>
                <a:latin typeface="산돌고딕B" pitchFamily="18" charset="-127"/>
                <a:ea typeface="산돌고딕B" pitchFamily="18" charset="-127"/>
              </a:rPr>
              <a:t>”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827088" y="6192838"/>
            <a:ext cx="504031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72000" anchor="ctr"/>
          <a:lstStyle/>
          <a:p>
            <a:pPr marL="266700" indent="-266700"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21520" name="직사각형 19"/>
          <p:cNvSpPr>
            <a:spLocks noChangeArrowheads="1"/>
          </p:cNvSpPr>
          <p:nvPr/>
        </p:nvSpPr>
        <p:spPr bwMode="auto">
          <a:xfrm>
            <a:off x="623888" y="3895725"/>
            <a:ext cx="1873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글로벌 리더로 도약하기 </a:t>
            </a:r>
            <a:r>
              <a:rPr kumimoji="0" lang="ko-KR" altLang="en-US" sz="1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위한중심기능</a:t>
            </a:r>
            <a:r>
              <a:rPr kumimoji="0" lang="ko-KR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 </a:t>
            </a: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집적</a:t>
            </a:r>
            <a:r>
              <a:rPr kumimoji="0" lang="en-US" altLang="ko-KR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․</a:t>
            </a: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고도화</a:t>
            </a:r>
          </a:p>
        </p:txBody>
      </p:sp>
      <p:sp>
        <p:nvSpPr>
          <p:cNvPr id="21521" name="직사각형 20"/>
          <p:cNvSpPr>
            <a:spLocks noChangeArrowheads="1"/>
          </p:cNvSpPr>
          <p:nvPr/>
        </p:nvSpPr>
        <p:spPr bwMode="auto">
          <a:xfrm>
            <a:off x="2593975" y="4406900"/>
            <a:ext cx="18716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역사적 정체성 </a:t>
            </a:r>
            <a:r>
              <a:rPr kumimoji="0" lang="ko-KR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강 화 </a:t>
            </a: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및 </a:t>
            </a:r>
            <a:r>
              <a:rPr kumimoji="0" lang="en-US" altLang="ko-KR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/>
            </a:r>
            <a:br>
              <a:rPr kumimoji="0" lang="en-US" altLang="ko-KR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</a:b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창의문화도시 기반 </a:t>
            </a:r>
            <a:r>
              <a:rPr kumimoji="0" lang="ko-KR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조성 </a:t>
            </a:r>
            <a:endParaRPr kumimoji="0" lang="ko-KR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21522" name="직사각형 21"/>
          <p:cNvSpPr>
            <a:spLocks noChangeArrowheads="1"/>
          </p:cNvSpPr>
          <p:nvPr/>
        </p:nvSpPr>
        <p:spPr bwMode="auto">
          <a:xfrm rot="10800000" flipV="1">
            <a:off x="4668838" y="4414838"/>
            <a:ext cx="18716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ko-KR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특성화를 </a:t>
            </a:r>
            <a:r>
              <a:rPr kumimoji="0" lang="ko-KR" alt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통한 지역균형발전 및 복지서비스 확대</a:t>
            </a:r>
          </a:p>
        </p:txBody>
      </p:sp>
      <p:sp>
        <p:nvSpPr>
          <p:cNvPr id="21" name="직사각형 21"/>
          <p:cNvSpPr>
            <a:spLocks noChangeArrowheads="1"/>
          </p:cNvSpPr>
          <p:nvPr/>
        </p:nvSpPr>
        <p:spPr bwMode="auto">
          <a:xfrm rot="10800000" flipV="1">
            <a:off x="6942138" y="3970338"/>
            <a:ext cx="12366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ko-KR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기후변화 대응 및 녹색환경 구현</a:t>
            </a:r>
            <a:endParaRPr kumimoji="0" lang="ko-KR" alt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D9D025-F3F7-4EBF-988D-BA60EC8331C7}" type="slidenum">
              <a:rPr lang="en-US" altLang="ko-KR" smtClean="0"/>
              <a:pPr/>
              <a:t>14</a:t>
            </a:fld>
            <a:endParaRPr lang="en-US" altLang="ko-KR" smtClean="0"/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76219" y="728669"/>
            <a:ext cx="8967787" cy="6129337"/>
          </a:xfrm>
          <a:prstGeom prst="rect">
            <a:avLst/>
          </a:prstGeom>
          <a:solidFill>
            <a:srgbClr val="172E4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8100" y="20320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Spatial Structure of Seoul for 2020</a:t>
            </a:r>
          </a:p>
        </p:txBody>
      </p:sp>
      <p:pic>
        <p:nvPicPr>
          <p:cNvPr id="32773" name="Picture 4" descr="그림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6" y="735020"/>
            <a:ext cx="8710613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739781" y="5678499"/>
            <a:ext cx="1646605" cy="10202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City Center / Sub Center</a:t>
            </a:r>
          </a:p>
          <a:p>
            <a:pPr algn="l">
              <a:lnSpc>
                <a:spcPct val="13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Regional Center</a:t>
            </a:r>
          </a:p>
          <a:p>
            <a:pPr algn="l">
              <a:lnSpc>
                <a:spcPct val="13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Strategic Development Zone</a:t>
            </a:r>
          </a:p>
          <a:p>
            <a:pPr algn="l">
              <a:lnSpc>
                <a:spcPct val="13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Development Axis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BA33B4-3CD0-442C-9C49-0A61ED76EEE1}" type="slidenum">
              <a:rPr lang="en-US" altLang="ko-KR" smtClean="0"/>
              <a:pPr/>
              <a:t>15</a:t>
            </a:fld>
            <a:endParaRPr lang="en-US" altLang="ko-KR" smtClean="0"/>
          </a:p>
        </p:txBody>
      </p:sp>
      <p:pic>
        <p:nvPicPr>
          <p:cNvPr id="33796" name="Picture 3" descr="panel_대도시권 공간구조"/>
          <p:cNvPicPr>
            <a:picLocks noChangeAspect="1" noChangeArrowheads="1"/>
          </p:cNvPicPr>
          <p:nvPr/>
        </p:nvPicPr>
        <p:blipFill>
          <a:blip r:embed="rId3" cstate="print"/>
          <a:srcRect t="12003"/>
          <a:stretch>
            <a:fillRect/>
          </a:stretch>
        </p:blipFill>
        <p:spPr bwMode="auto">
          <a:xfrm>
            <a:off x="174625" y="752475"/>
            <a:ext cx="886618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" y="206375"/>
            <a:ext cx="8289925" cy="579438"/>
          </a:xfrm>
          <a:noFill/>
        </p:spPr>
        <p:txBody>
          <a:bodyPr/>
          <a:lstStyle/>
          <a:p>
            <a:pPr eaLnBrk="1" hangingPunct="1"/>
            <a:r>
              <a:rPr lang="en-US" altLang="ko-KR" sz="2800" dirty="0" smtClean="0">
                <a:solidFill>
                  <a:schemeClr val="tx1"/>
                </a:solidFill>
              </a:rPr>
              <a:t>Spatial Structure Plans for 2020</a:t>
            </a: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82588" y="5930912"/>
            <a:ext cx="5041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15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Toward Decentralized City with Multi-Nuclei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K:\(2009)2020 재정비\(기자설명회)\도면\0405 수정도면_공간구조\공간구조도(영등포.여의도).png"/>
          <p:cNvPicPr>
            <a:picLocks noChangeAspect="1" noChangeArrowheads="1"/>
          </p:cNvPicPr>
          <p:nvPr/>
        </p:nvPicPr>
        <p:blipFill>
          <a:blip r:embed="rId3" cstate="print"/>
          <a:srcRect l="9988" t="9517" r="5911" b="11266"/>
          <a:stretch>
            <a:fillRect/>
          </a:stretch>
        </p:blipFill>
        <p:spPr bwMode="auto">
          <a:xfrm>
            <a:off x="323850" y="1062038"/>
            <a:ext cx="854233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92"/>
          <p:cNvSpPr>
            <a:spLocks noChangeArrowheads="1"/>
          </p:cNvSpPr>
          <p:nvPr/>
        </p:nvSpPr>
        <p:spPr bwMode="auto">
          <a:xfrm>
            <a:off x="-31750" y="814388"/>
            <a:ext cx="9175750" cy="814387"/>
          </a:xfrm>
          <a:prstGeom prst="roundRect">
            <a:avLst>
              <a:gd name="adj" fmla="val 39333"/>
            </a:avLst>
          </a:prstGeom>
          <a:noFill/>
          <a:ln w="9525" algn="ctr">
            <a:noFill/>
            <a:round/>
            <a:headEnd type="none" w="sm" len="sm"/>
            <a:tailEnd type="none" w="sm" len="sm"/>
          </a:ln>
        </p:spPr>
        <p:txBody>
          <a:bodyPr wrap="none" lIns="36000" rIns="36000"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ko-KR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itchFamily="50" charset="-127"/>
                <a:ea typeface="산돌고딕B" pitchFamily="18" charset="-127"/>
              </a:rPr>
              <a:t>“</a:t>
            </a:r>
            <a:r>
              <a:rPr kumimoji="0" lang="en-US" altLang="ko-K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itchFamily="50" charset="-127"/>
                <a:ea typeface="산돌고딕B" pitchFamily="18" charset="-127"/>
              </a:rPr>
              <a:t>Spatial Structure in connecting with Multi-Centers”</a:t>
            </a:r>
            <a:endParaRPr kumimoji="0" lang="ko-KR" altLang="en-US" sz="2800" i="1" dirty="0">
              <a:solidFill>
                <a:srgbClr val="002060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7897" name="직사각형 34"/>
          <p:cNvSpPr>
            <a:spLocks noChangeArrowheads="1"/>
          </p:cNvSpPr>
          <p:nvPr/>
        </p:nvSpPr>
        <p:spPr bwMode="auto">
          <a:xfrm>
            <a:off x="1114425" y="2979738"/>
            <a:ext cx="7286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FFC000"/>
              </a:buClr>
            </a:pPr>
            <a:endParaRPr kumimoji="0" lang="en-US" altLang="ko-KR" sz="2400" i="1">
              <a:solidFill>
                <a:schemeClr val="bg1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37898" name="직사각형 35"/>
          <p:cNvSpPr>
            <a:spLocks noChangeArrowheads="1"/>
          </p:cNvSpPr>
          <p:nvPr/>
        </p:nvSpPr>
        <p:spPr bwMode="auto">
          <a:xfrm>
            <a:off x="1114425" y="4946650"/>
            <a:ext cx="728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FFC000"/>
              </a:buClr>
            </a:pPr>
            <a:endParaRPr kumimoji="0" lang="en-US" altLang="ko-KR" sz="2400" i="1">
              <a:solidFill>
                <a:schemeClr val="bg1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100" y="130175"/>
            <a:ext cx="5486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2030 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Revision of Spatial Structure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1"/>
          <p:cNvSpPr>
            <a:spLocks noChangeArrowheads="1"/>
          </p:cNvSpPr>
          <p:nvPr/>
        </p:nvSpPr>
        <p:spPr bwMode="auto">
          <a:xfrm>
            <a:off x="666750" y="3763963"/>
            <a:ext cx="7935913" cy="790575"/>
          </a:xfrm>
          <a:prstGeom prst="roundRect">
            <a:avLst>
              <a:gd name="adj" fmla="val 35207"/>
            </a:avLst>
          </a:prstGeom>
          <a:solidFill>
            <a:srgbClr val="006699">
              <a:alpha val="7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2. </a:t>
            </a: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Characterizing regional development issues &amp;   </a:t>
            </a:r>
          </a:p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    potentialities</a:t>
            </a:r>
            <a:endParaRPr kumimoji="0" lang="en-US" altLang="ko-KR" sz="2400" i="1" dirty="0">
              <a:solidFill>
                <a:srgbClr val="FFFF00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9954" name="직사각형 31"/>
          <p:cNvSpPr>
            <a:spLocks noChangeArrowheads="1"/>
          </p:cNvSpPr>
          <p:nvPr/>
        </p:nvSpPr>
        <p:spPr bwMode="auto">
          <a:xfrm>
            <a:off x="1114425" y="3963611"/>
            <a:ext cx="7286626" cy="46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Clr>
                <a:srgbClr val="FFC000"/>
              </a:buClr>
            </a:pPr>
            <a:endParaRPr kumimoji="0" lang="en-US" altLang="ko-KR" sz="2400" i="1">
              <a:solidFill>
                <a:schemeClr val="bg1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26" name="모서리가 둥근 직사각형 11"/>
          <p:cNvSpPr>
            <a:spLocks noChangeArrowheads="1"/>
          </p:cNvSpPr>
          <p:nvPr/>
        </p:nvSpPr>
        <p:spPr bwMode="auto">
          <a:xfrm>
            <a:off x="666750" y="2786063"/>
            <a:ext cx="7935913" cy="793750"/>
          </a:xfrm>
          <a:prstGeom prst="roundRect">
            <a:avLst>
              <a:gd name="adj" fmla="val 35207"/>
            </a:avLst>
          </a:prstGeom>
          <a:solidFill>
            <a:srgbClr val="006699">
              <a:alpha val="7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1. </a:t>
            </a: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Strengthening functions of urban centers</a:t>
            </a:r>
            <a:endParaRPr kumimoji="0" lang="en-US" altLang="ko-KR" sz="2400" i="1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8" name="모서리가 둥근 직사각형 11"/>
          <p:cNvSpPr>
            <a:spLocks noChangeArrowheads="1"/>
          </p:cNvSpPr>
          <p:nvPr/>
        </p:nvSpPr>
        <p:spPr bwMode="auto">
          <a:xfrm>
            <a:off x="666750" y="5715000"/>
            <a:ext cx="7935913" cy="790575"/>
          </a:xfrm>
          <a:prstGeom prst="roundRect">
            <a:avLst>
              <a:gd name="adj" fmla="val 35207"/>
            </a:avLst>
          </a:prstGeom>
          <a:solidFill>
            <a:srgbClr val="006699">
              <a:alpha val="7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4. </a:t>
            </a: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United management of</a:t>
            </a:r>
            <a:r>
              <a:rPr kumimoji="0" lang="ko-KR" altLang="en-US" sz="2400" i="1" dirty="0" smtClean="0">
                <a:solidFill>
                  <a:srgbClr val="FFFF00"/>
                </a:solidFill>
                <a:latin typeface="산돌고딕B" pitchFamily="18" charset="-127"/>
                <a:ea typeface="산돌고딕B" pitchFamily="18" charset="-127"/>
              </a:rPr>
              <a:t> </a:t>
            </a: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traffic-infrastructure in </a:t>
            </a:r>
          </a:p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    metropolitan level</a:t>
            </a:r>
            <a:endParaRPr kumimoji="0" lang="en-US" altLang="ko-KR" sz="2400" i="1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4" name="AutoShape 92"/>
          <p:cNvSpPr>
            <a:spLocks noChangeArrowheads="1"/>
          </p:cNvSpPr>
          <p:nvPr/>
        </p:nvSpPr>
        <p:spPr bwMode="auto">
          <a:xfrm>
            <a:off x="180974" y="1268413"/>
            <a:ext cx="8810626" cy="814387"/>
          </a:xfrm>
          <a:prstGeom prst="roundRect">
            <a:avLst>
              <a:gd name="adj" fmla="val 39333"/>
            </a:avLst>
          </a:prstGeom>
          <a:solidFill>
            <a:schemeClr val="bg1">
              <a:lumMod val="65000"/>
            </a:schemeClr>
          </a:solidFill>
          <a:ln w="9525" algn="ctr">
            <a:noFill/>
            <a:round/>
            <a:headEnd type="none" w="sm" len="sm"/>
            <a:tailEnd type="none" w="sm" len="sm"/>
          </a:ln>
        </p:spPr>
        <p:txBody>
          <a:bodyPr wrap="none" lIns="36000" rIns="36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ko-KR" altLang="en-US" sz="2800" b="1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itchFamily="50" charset="-127"/>
                <a:ea typeface="산돌고딕B" pitchFamily="18" charset="-127"/>
              </a:rPr>
              <a:t>“</a:t>
            </a:r>
            <a:r>
              <a:rPr kumimoji="0" lang="en-US" altLang="ko-KR" sz="2800" b="1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itchFamily="50" charset="-127"/>
                <a:ea typeface="산돌고딕B" pitchFamily="18" charset="-127"/>
              </a:rPr>
              <a:t>Spatial Structure in connection with Multi-Centers”</a:t>
            </a:r>
            <a:endParaRPr kumimoji="0" lang="ko-KR" altLang="en-US" sz="2800" b="1" i="1" dirty="0">
              <a:solidFill>
                <a:srgbClr val="005A9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0800000">
            <a:off x="2852430" y="2351730"/>
            <a:ext cx="3571900" cy="357189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31" name="모서리가 둥근 직사각형 11"/>
          <p:cNvSpPr>
            <a:spLocks noChangeArrowheads="1"/>
          </p:cNvSpPr>
          <p:nvPr/>
        </p:nvSpPr>
        <p:spPr bwMode="auto">
          <a:xfrm>
            <a:off x="666750" y="4740275"/>
            <a:ext cx="7935913" cy="790575"/>
          </a:xfrm>
          <a:prstGeom prst="roundRect">
            <a:avLst>
              <a:gd name="adj" fmla="val 35207"/>
            </a:avLst>
          </a:prstGeom>
          <a:solidFill>
            <a:srgbClr val="006699">
              <a:alpha val="7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marL="265113" indent="-3175" algn="l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defRPr/>
            </a:pPr>
            <a:r>
              <a:rPr kumimoji="0" lang="en-US" altLang="ko-KR" sz="2400" i="1" dirty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3. </a:t>
            </a:r>
            <a:r>
              <a:rPr kumimoji="0" lang="en-US" altLang="ko-KR" sz="2400" i="1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Land using in view of TOD around stationary zone</a:t>
            </a:r>
            <a:endParaRPr kumimoji="0" lang="en-US" altLang="ko-KR" sz="2400" i="1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9950" name="직사각형 35"/>
          <p:cNvSpPr>
            <a:spLocks noChangeArrowheads="1"/>
          </p:cNvSpPr>
          <p:nvPr/>
        </p:nvSpPr>
        <p:spPr bwMode="auto">
          <a:xfrm>
            <a:off x="1114425" y="4947842"/>
            <a:ext cx="728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Clr>
                <a:srgbClr val="FFC000"/>
              </a:buClr>
            </a:pPr>
            <a:endParaRPr kumimoji="0" lang="en-US" altLang="ko-KR" sz="2400" i="1">
              <a:solidFill>
                <a:schemeClr val="bg1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100" y="130175"/>
            <a:ext cx="5486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2030 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Revision of Spatial Structure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32" descr="O:\D11019-서울시기본계획-시장님보고\PT\다이아\21_01.png"/>
          <p:cNvPicPr>
            <a:picLocks noChangeAspect="1" noChangeArrowheads="1"/>
          </p:cNvPicPr>
          <p:nvPr/>
        </p:nvPicPr>
        <p:blipFill>
          <a:blip r:embed="rId3" cstate="print"/>
          <a:srcRect t="9375"/>
          <a:stretch>
            <a:fillRect/>
          </a:stretch>
        </p:blipFill>
        <p:spPr bwMode="auto">
          <a:xfrm>
            <a:off x="0" y="642938"/>
            <a:ext cx="91440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모서리가 둥근 직사각형 3"/>
          <p:cNvSpPr>
            <a:spLocks noChangeArrowheads="1"/>
          </p:cNvSpPr>
          <p:nvPr/>
        </p:nvSpPr>
        <p:spPr bwMode="auto">
          <a:xfrm>
            <a:off x="1141413" y="1978888"/>
            <a:ext cx="2160587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 dirty="0">
                <a:latin typeface="산돌고딕B" pitchFamily="50" charset="-127"/>
                <a:ea typeface="산돌고딕B" pitchFamily="50" charset="-127"/>
              </a:rPr>
              <a:t>1</a:t>
            </a:r>
            <a:r>
              <a:rPr kumimoji="0" lang="ko-KR" altLang="en-US" sz="1400" dirty="0">
                <a:latin typeface="산돌고딕B" pitchFamily="50" charset="-127"/>
                <a:ea typeface="산돌고딕B" pitchFamily="50" charset="-127"/>
              </a:rPr>
              <a:t>도심</a:t>
            </a:r>
          </a:p>
        </p:txBody>
      </p:sp>
      <p:sp>
        <p:nvSpPr>
          <p:cNvPr id="38920" name="모서리가 둥근 직사각형 3"/>
          <p:cNvSpPr>
            <a:spLocks noChangeArrowheads="1"/>
          </p:cNvSpPr>
          <p:nvPr/>
        </p:nvSpPr>
        <p:spPr bwMode="auto">
          <a:xfrm>
            <a:off x="1141413" y="2691676"/>
            <a:ext cx="2160587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5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부도심</a:t>
            </a:r>
          </a:p>
        </p:txBody>
      </p:sp>
      <p:sp>
        <p:nvSpPr>
          <p:cNvPr id="38921" name="모서리가 둥근 직사각형 3"/>
          <p:cNvSpPr>
            <a:spLocks noChangeArrowheads="1"/>
          </p:cNvSpPr>
          <p:nvPr/>
        </p:nvSpPr>
        <p:spPr bwMode="auto">
          <a:xfrm>
            <a:off x="1141413" y="3615601"/>
            <a:ext cx="2160587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11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지역중심</a:t>
            </a:r>
          </a:p>
        </p:txBody>
      </p:sp>
      <p:sp>
        <p:nvSpPr>
          <p:cNvPr id="38922" name="모서리가 둥근 직사각형 3"/>
          <p:cNvSpPr>
            <a:spLocks noChangeArrowheads="1"/>
          </p:cNvSpPr>
          <p:nvPr/>
        </p:nvSpPr>
        <p:spPr bwMode="auto">
          <a:xfrm>
            <a:off x="1141413" y="5958751"/>
            <a:ext cx="2160587" cy="280987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53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지구중심</a:t>
            </a:r>
          </a:p>
        </p:txBody>
      </p:sp>
      <p:sp>
        <p:nvSpPr>
          <p:cNvPr id="38923" name="모서리가 둥근 직사각형 3"/>
          <p:cNvSpPr>
            <a:spLocks noChangeArrowheads="1"/>
          </p:cNvSpPr>
          <p:nvPr/>
        </p:nvSpPr>
        <p:spPr bwMode="auto">
          <a:xfrm>
            <a:off x="1141413" y="2263051"/>
            <a:ext cx="2160587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  <a:defRPr/>
            </a:pPr>
            <a:r>
              <a:rPr kumimoji="0" lang="ko-KR" altLang="en-US" sz="1100" dirty="0">
                <a:latin typeface="+mn-lt"/>
                <a:ea typeface="산돌고딕 M" pitchFamily="18" charset="-127"/>
              </a:rPr>
              <a:t>도심</a:t>
            </a:r>
          </a:p>
        </p:txBody>
      </p:sp>
      <p:sp>
        <p:nvSpPr>
          <p:cNvPr id="38924" name="모서리가 둥근 직사각형 3"/>
          <p:cNvSpPr>
            <a:spLocks noChangeArrowheads="1"/>
          </p:cNvSpPr>
          <p:nvPr/>
        </p:nvSpPr>
        <p:spPr bwMode="auto">
          <a:xfrm>
            <a:off x="1065213" y="3086963"/>
            <a:ext cx="2311400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  <a:defRPr/>
            </a:pPr>
            <a:r>
              <a:rPr kumimoji="0" lang="ko-KR" altLang="en-US" sz="1100">
                <a:latin typeface="+mn-lt"/>
                <a:ea typeface="산돌고딕 M" pitchFamily="18" charset="-127"/>
              </a:rPr>
              <a:t>영등포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영동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>
                <a:latin typeface="+mn-lt"/>
                <a:ea typeface="산돌고딕 M" pitchFamily="18" charset="-127"/>
              </a:rPr>
            </a:br>
            <a:r>
              <a:rPr kumimoji="0" lang="ko-KR" altLang="en-US" sz="1100">
                <a:latin typeface="+mn-lt"/>
                <a:ea typeface="산돌고딕 M" pitchFamily="18" charset="-127"/>
              </a:rPr>
              <a:t>용산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청량리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왕십리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상암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수색</a:t>
            </a:r>
          </a:p>
        </p:txBody>
      </p:sp>
      <p:sp>
        <p:nvSpPr>
          <p:cNvPr id="38925" name="모서리가 둥근 직사각형 3"/>
          <p:cNvSpPr>
            <a:spLocks noChangeArrowheads="1"/>
          </p:cNvSpPr>
          <p:nvPr/>
        </p:nvSpPr>
        <p:spPr bwMode="auto">
          <a:xfrm>
            <a:off x="1141413" y="4098201"/>
            <a:ext cx="2160587" cy="838200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  <a:defRPr/>
            </a:pPr>
            <a:r>
              <a:rPr kumimoji="0" lang="ko-KR" altLang="en-US" sz="1100">
                <a:latin typeface="+mn-lt"/>
                <a:ea typeface="산돌고딕 M" pitchFamily="18" charset="-127"/>
              </a:rPr>
              <a:t>망우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 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상계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미아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연신내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>
                <a:latin typeface="+mn-lt"/>
                <a:ea typeface="산돌고딕 M" pitchFamily="18" charset="-127"/>
              </a:rPr>
            </a:br>
            <a:r>
              <a:rPr kumimoji="0" lang="ko-KR" altLang="en-US" sz="1100">
                <a:latin typeface="+mn-lt"/>
                <a:ea typeface="산돌고딕 M" pitchFamily="18" charset="-127"/>
              </a:rPr>
              <a:t>신촌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공덕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목동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>
                <a:latin typeface="+mn-lt"/>
                <a:ea typeface="산돌고딕 M" pitchFamily="18" charset="-127"/>
              </a:rPr>
            </a:br>
            <a:r>
              <a:rPr kumimoji="0" lang="ko-KR" altLang="en-US" sz="1100">
                <a:latin typeface="+mn-lt"/>
                <a:ea typeface="산돌고딕 M" pitchFamily="18" charset="-127"/>
              </a:rPr>
              <a:t>대림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사당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남현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잠실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>
                <a:latin typeface="+mn-lt"/>
                <a:ea typeface="산돌고딕 M" pitchFamily="18" charset="-127"/>
              </a:rPr>
            </a:br>
            <a:r>
              <a:rPr kumimoji="0" lang="ko-KR" altLang="en-US" sz="1100">
                <a:latin typeface="+mn-lt"/>
                <a:ea typeface="산돌고딕 M" pitchFamily="18" charset="-127"/>
              </a:rPr>
              <a:t>천호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길동</a:t>
            </a:r>
          </a:p>
        </p:txBody>
      </p:sp>
      <p:sp>
        <p:nvSpPr>
          <p:cNvPr id="38926" name="모서리가 둥근 직사각형 3"/>
          <p:cNvSpPr>
            <a:spLocks noChangeArrowheads="1"/>
          </p:cNvSpPr>
          <p:nvPr/>
        </p:nvSpPr>
        <p:spPr bwMode="auto">
          <a:xfrm>
            <a:off x="5883275" y="1978888"/>
            <a:ext cx="2160588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 dirty="0">
                <a:latin typeface="산돌고딕B" pitchFamily="50" charset="-127"/>
                <a:ea typeface="산돌고딕B" pitchFamily="50" charset="-127"/>
              </a:rPr>
              <a:t>3</a:t>
            </a:r>
            <a:r>
              <a:rPr kumimoji="0" lang="ko-KR" altLang="en-US" sz="1400" dirty="0">
                <a:latin typeface="산돌고딕B" pitchFamily="50" charset="-127"/>
                <a:ea typeface="산돌고딕B" pitchFamily="50" charset="-127"/>
              </a:rPr>
              <a:t>핵</a:t>
            </a:r>
          </a:p>
        </p:txBody>
      </p:sp>
      <p:sp>
        <p:nvSpPr>
          <p:cNvPr id="38927" name="모서리가 둥근 직사각형 3"/>
          <p:cNvSpPr>
            <a:spLocks noChangeArrowheads="1"/>
          </p:cNvSpPr>
          <p:nvPr/>
        </p:nvSpPr>
        <p:spPr bwMode="auto">
          <a:xfrm>
            <a:off x="5883275" y="2263051"/>
            <a:ext cx="2160588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  <a:defRPr/>
            </a:pPr>
            <a:r>
              <a:rPr kumimoji="0" lang="ko-KR" altLang="en-US" sz="1100">
                <a:latin typeface="+mn-lt"/>
                <a:ea typeface="산돌고딕 M" pitchFamily="18" charset="-127"/>
              </a:rPr>
              <a:t>도심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영등포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여의도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강남</a:t>
            </a:r>
          </a:p>
        </p:txBody>
      </p:sp>
      <p:sp>
        <p:nvSpPr>
          <p:cNvPr id="38928" name="모서리가 둥근 직사각형 3"/>
          <p:cNvSpPr>
            <a:spLocks noChangeArrowheads="1"/>
          </p:cNvSpPr>
          <p:nvPr/>
        </p:nvSpPr>
        <p:spPr bwMode="auto">
          <a:xfrm>
            <a:off x="5795963" y="3086963"/>
            <a:ext cx="2335212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  <a:defRPr/>
            </a:pPr>
            <a:r>
              <a:rPr kumimoji="0" lang="ko-KR" altLang="en-US" sz="1100">
                <a:latin typeface="+mn-lt"/>
                <a:ea typeface="산돌고딕 M" pitchFamily="18" charset="-127"/>
              </a:rPr>
              <a:t>용산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청량리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왕십리 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상암</a:t>
            </a:r>
            <a:r>
              <a:rPr kumimoji="0" lang="en-US" altLang="ko-KR" sz="110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>
                <a:latin typeface="+mn-lt"/>
                <a:ea typeface="산돌고딕 M" pitchFamily="18" charset="-127"/>
              </a:rPr>
              <a:t>수색</a:t>
            </a:r>
          </a:p>
        </p:txBody>
      </p:sp>
      <p:sp>
        <p:nvSpPr>
          <p:cNvPr id="38929" name="모서리가 둥근 직사각형 3"/>
          <p:cNvSpPr>
            <a:spLocks noChangeArrowheads="1"/>
          </p:cNvSpPr>
          <p:nvPr/>
        </p:nvSpPr>
        <p:spPr bwMode="auto">
          <a:xfrm>
            <a:off x="5883275" y="2691676"/>
            <a:ext cx="2160588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3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부핵</a:t>
            </a:r>
          </a:p>
        </p:txBody>
      </p:sp>
      <p:sp>
        <p:nvSpPr>
          <p:cNvPr id="38930" name="모서리가 둥근 직사각형 3"/>
          <p:cNvSpPr>
            <a:spLocks noChangeArrowheads="1"/>
          </p:cNvSpPr>
          <p:nvPr/>
        </p:nvSpPr>
        <p:spPr bwMode="auto">
          <a:xfrm>
            <a:off x="5883275" y="3614013"/>
            <a:ext cx="2160588" cy="282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13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거점</a:t>
            </a:r>
          </a:p>
        </p:txBody>
      </p:sp>
      <p:sp>
        <p:nvSpPr>
          <p:cNvPr id="38931" name="모서리가 둥근 직사각형 3"/>
          <p:cNvSpPr>
            <a:spLocks noChangeArrowheads="1"/>
          </p:cNvSpPr>
          <p:nvPr/>
        </p:nvSpPr>
        <p:spPr bwMode="auto">
          <a:xfrm>
            <a:off x="5788025" y="3956913"/>
            <a:ext cx="1265238" cy="409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kumimoji="0" lang="en-US" altLang="ko-KR" sz="1200">
                <a:latin typeface="산돌고딕 M" pitchFamily="18" charset="-127"/>
                <a:ea typeface="산돌고딕 M" pitchFamily="18" charset="-127"/>
              </a:rPr>
              <a:t>8 </a:t>
            </a:r>
            <a:r>
              <a:rPr kumimoji="0" lang="ko-KR" altLang="en-US" sz="1200">
                <a:latin typeface="산돌고딕 M" pitchFamily="18" charset="-127"/>
                <a:ea typeface="산돌고딕 M" pitchFamily="18" charset="-127"/>
              </a:rPr>
              <a:t>광역연계거점</a:t>
            </a:r>
          </a:p>
        </p:txBody>
      </p:sp>
      <p:sp>
        <p:nvSpPr>
          <p:cNvPr id="38932" name="모서리가 둥근 직사각형 3"/>
          <p:cNvSpPr>
            <a:spLocks noChangeArrowheads="1"/>
          </p:cNvSpPr>
          <p:nvPr/>
        </p:nvSpPr>
        <p:spPr bwMode="auto">
          <a:xfrm>
            <a:off x="6994525" y="3956913"/>
            <a:ext cx="1047750" cy="4095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kumimoji="0" lang="en-US" altLang="ko-KR" sz="1200">
                <a:latin typeface="산돌고딕 M" pitchFamily="18" charset="-127"/>
                <a:ea typeface="산돌고딕 M" pitchFamily="18" charset="-127"/>
              </a:rPr>
              <a:t>5 </a:t>
            </a:r>
            <a:r>
              <a:rPr kumimoji="0" lang="ko-KR" altLang="en-US" sz="1200">
                <a:latin typeface="산돌고딕 M" pitchFamily="18" charset="-127"/>
                <a:ea typeface="산돌고딕 M" pitchFamily="18" charset="-127"/>
              </a:rPr>
              <a:t>지역거점</a:t>
            </a:r>
          </a:p>
        </p:txBody>
      </p:sp>
      <p:sp>
        <p:nvSpPr>
          <p:cNvPr id="46" name="모서리가 둥근 직사각형 3"/>
          <p:cNvSpPr>
            <a:spLocks noChangeArrowheads="1"/>
          </p:cNvSpPr>
          <p:nvPr/>
        </p:nvSpPr>
        <p:spPr bwMode="auto">
          <a:xfrm>
            <a:off x="5797550" y="4474438"/>
            <a:ext cx="1236663" cy="1252538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400"/>
              </a:lnSpc>
              <a:spcAft>
                <a:spcPts val="800"/>
              </a:spcAft>
              <a:defRPr/>
            </a:pPr>
            <a:r>
              <a:rPr kumimoji="0" lang="ko-KR" altLang="en-US" sz="1100" dirty="0">
                <a:latin typeface="+mn-lt"/>
                <a:ea typeface="산돌고딕 M" pitchFamily="18" charset="-127"/>
              </a:rPr>
              <a:t>망우 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창동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상계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 dirty="0">
                <a:latin typeface="+mn-lt"/>
                <a:ea typeface="산돌고딕 M" pitchFamily="18" charset="-127"/>
              </a:rPr>
            </a:br>
            <a:r>
              <a:rPr kumimoji="0" lang="ko-KR" altLang="en-US" sz="1100" dirty="0" err="1">
                <a:latin typeface="+mn-lt"/>
                <a:ea typeface="산돌고딕 M" pitchFamily="18" charset="-127"/>
              </a:rPr>
              <a:t>연신내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b="1" dirty="0">
                <a:latin typeface="+mn-lt"/>
                <a:ea typeface="산돌고딕 M" pitchFamily="18" charset="-127"/>
              </a:rPr>
              <a:t>불광 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 dirty="0">
                <a:latin typeface="+mn-lt"/>
                <a:ea typeface="산돌고딕 M" pitchFamily="18" charset="-127"/>
              </a:rPr>
            </a:br>
            <a:r>
              <a:rPr kumimoji="0" lang="ko-KR" altLang="en-US" sz="1100" dirty="0">
                <a:latin typeface="+mn-lt"/>
                <a:ea typeface="산돌고딕 M" pitchFamily="18" charset="-127"/>
              </a:rPr>
              <a:t>마곡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대림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b="1" dirty="0">
                <a:latin typeface="+mn-lt"/>
                <a:ea typeface="산돌고딕 M" pitchFamily="18" charset="-127"/>
              </a:rPr>
              <a:t>가리봉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 dirty="0">
                <a:latin typeface="+mn-lt"/>
                <a:ea typeface="산돌고딕 M" pitchFamily="18" charset="-127"/>
              </a:rPr>
            </a:br>
            <a:r>
              <a:rPr kumimoji="0" lang="ko-KR" altLang="en-US" sz="1100" dirty="0">
                <a:latin typeface="+mn-lt"/>
                <a:ea typeface="산돌고딕 M" pitchFamily="18" charset="-127"/>
              </a:rPr>
              <a:t>사당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남현 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 dirty="0">
                <a:latin typeface="+mn-lt"/>
                <a:ea typeface="산돌고딕 M" pitchFamily="18" charset="-127"/>
              </a:rPr>
            </a:br>
            <a:r>
              <a:rPr kumimoji="0" lang="ko-KR" altLang="en-US" sz="1100" b="1" dirty="0">
                <a:latin typeface="+mn-lt"/>
                <a:ea typeface="산돌고딕 M" pitchFamily="18" charset="-127"/>
              </a:rPr>
              <a:t>문정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장지 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/ </a:t>
            </a:r>
          </a:p>
          <a:p>
            <a:pPr algn="ctr">
              <a:lnSpc>
                <a:spcPts val="1400"/>
              </a:lnSpc>
              <a:spcAft>
                <a:spcPts val="800"/>
              </a:spcAft>
              <a:defRPr/>
            </a:pPr>
            <a:r>
              <a:rPr kumimoji="0" lang="ko-KR" altLang="en-US" sz="1100" dirty="0">
                <a:latin typeface="+mn-lt"/>
                <a:ea typeface="산돌고딕 M" pitchFamily="18" charset="-127"/>
              </a:rPr>
              <a:t>천호</a:t>
            </a:r>
            <a:r>
              <a:rPr kumimoji="0" lang="en-US" altLang="ko-KR" sz="1100" dirty="0">
                <a:latin typeface="+mn-lt"/>
                <a:ea typeface="산돌고딕 M" pitchFamily="18" charset="-127"/>
              </a:rPr>
              <a:t>·</a:t>
            </a:r>
            <a:r>
              <a:rPr kumimoji="0" lang="ko-KR" altLang="en-US" sz="1100" dirty="0">
                <a:latin typeface="+mn-lt"/>
                <a:ea typeface="산돌고딕 M" pitchFamily="18" charset="-127"/>
              </a:rPr>
              <a:t>길동</a:t>
            </a:r>
          </a:p>
        </p:txBody>
      </p:sp>
      <p:sp>
        <p:nvSpPr>
          <p:cNvPr id="47" name="모서리가 둥근 직사각형 3"/>
          <p:cNvSpPr>
            <a:spLocks noChangeArrowheads="1"/>
          </p:cNvSpPr>
          <p:nvPr/>
        </p:nvSpPr>
        <p:spPr bwMode="auto">
          <a:xfrm>
            <a:off x="6932613" y="4618901"/>
            <a:ext cx="1236662" cy="838200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1400"/>
              </a:lnSpc>
              <a:spcAft>
                <a:spcPts val="800"/>
              </a:spcAft>
              <a:defRPr/>
            </a:pPr>
            <a:r>
              <a:rPr kumimoji="0" lang="ko-KR" altLang="en-US" sz="1100" spc="-100" dirty="0">
                <a:latin typeface="+mn-lt"/>
                <a:ea typeface="산돌고딕 M" pitchFamily="18" charset="-127"/>
              </a:rPr>
              <a:t>미아 </a:t>
            </a:r>
            <a:r>
              <a:rPr kumimoji="0" lang="en-US" altLang="ko-KR" sz="1100" spc="-100" dirty="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 spc="-100" dirty="0">
                <a:latin typeface="+mn-lt"/>
                <a:ea typeface="산돌고딕 M" pitchFamily="18" charset="-127"/>
              </a:rPr>
              <a:t>신촌 </a:t>
            </a:r>
            <a:r>
              <a:rPr kumimoji="0" lang="en-US" altLang="ko-KR" sz="1100" spc="-100" dirty="0">
                <a:latin typeface="+mn-lt"/>
                <a:ea typeface="산돌고딕 M" pitchFamily="18" charset="-127"/>
              </a:rPr>
              <a:t>/</a:t>
            </a:r>
            <a:br>
              <a:rPr kumimoji="0" lang="en-US" altLang="ko-KR" sz="1100" spc="-100" dirty="0">
                <a:latin typeface="+mn-lt"/>
                <a:ea typeface="산돌고딕 M" pitchFamily="18" charset="-127"/>
              </a:rPr>
            </a:br>
            <a:r>
              <a:rPr kumimoji="0" lang="ko-KR" altLang="en-US" sz="1100" spc="-100" dirty="0">
                <a:latin typeface="+mn-lt"/>
                <a:ea typeface="산돌고딕 M" pitchFamily="18" charset="-127"/>
              </a:rPr>
              <a:t>공덕 </a:t>
            </a:r>
            <a:r>
              <a:rPr kumimoji="0" lang="en-US" altLang="ko-KR" sz="1100" spc="-100" dirty="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 spc="-100" dirty="0">
                <a:latin typeface="+mn-lt"/>
                <a:ea typeface="산돌고딕 M" pitchFamily="18" charset="-127"/>
              </a:rPr>
              <a:t>목동 </a:t>
            </a:r>
            <a:r>
              <a:rPr kumimoji="0" lang="en-US" altLang="ko-KR" sz="1100" spc="-100" dirty="0">
                <a:latin typeface="+mn-lt"/>
                <a:ea typeface="산돌고딕 M" pitchFamily="18" charset="-127"/>
              </a:rPr>
              <a:t>/ </a:t>
            </a:r>
            <a:r>
              <a:rPr kumimoji="0" lang="ko-KR" altLang="en-US" sz="1100" spc="-100" dirty="0">
                <a:latin typeface="+mn-lt"/>
                <a:ea typeface="산돌고딕 M" pitchFamily="18" charset="-127"/>
              </a:rPr>
              <a:t>잠실 </a:t>
            </a:r>
            <a:r>
              <a:rPr kumimoji="0" lang="en-US" altLang="ko-KR" sz="1100" spc="-100" dirty="0">
                <a:latin typeface="+mn-lt"/>
                <a:ea typeface="산돌고딕 M" pitchFamily="18" charset="-127"/>
              </a:rPr>
              <a:t>/ </a:t>
            </a:r>
          </a:p>
        </p:txBody>
      </p:sp>
      <p:sp>
        <p:nvSpPr>
          <p:cNvPr id="38935" name="모서리가 둥근 직사각형 3"/>
          <p:cNvSpPr>
            <a:spLocks noChangeArrowheads="1"/>
          </p:cNvSpPr>
          <p:nvPr/>
        </p:nvSpPr>
        <p:spPr bwMode="auto">
          <a:xfrm>
            <a:off x="5883275" y="5958751"/>
            <a:ext cx="2160588" cy="280987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>
              <a:lnSpc>
                <a:spcPts val="2000"/>
              </a:lnSpc>
              <a:spcAft>
                <a:spcPts val="800"/>
              </a:spcAft>
            </a:pPr>
            <a:r>
              <a:rPr kumimoji="0" lang="en-US" altLang="ko-KR" sz="1400">
                <a:latin typeface="산돌고딕B" pitchFamily="50" charset="-127"/>
                <a:ea typeface="산돌고딕B" pitchFamily="50" charset="-127"/>
              </a:rPr>
              <a:t>50</a:t>
            </a:r>
            <a:r>
              <a:rPr kumimoji="0" lang="ko-KR" altLang="en-US" sz="1400">
                <a:latin typeface="산돌고딕B" pitchFamily="50" charset="-127"/>
                <a:ea typeface="산돌고딕B" pitchFamily="50" charset="-127"/>
              </a:rPr>
              <a:t>지구중심</a:t>
            </a:r>
          </a:p>
        </p:txBody>
      </p:sp>
      <p:sp>
        <p:nvSpPr>
          <p:cNvPr id="49" name="모서리가 둥근 직사각형 3"/>
          <p:cNvSpPr>
            <a:spLocks noChangeArrowheads="1"/>
          </p:cNvSpPr>
          <p:nvPr/>
        </p:nvSpPr>
        <p:spPr bwMode="auto">
          <a:xfrm>
            <a:off x="1111907" y="1268760"/>
            <a:ext cx="2160579" cy="28254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kumimoji="0" lang="en-US" altLang="ko-KR" sz="2500" dirty="0">
                <a:solidFill>
                  <a:srgbClr val="165BA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산돌고딕B" pitchFamily="18" charset="-127"/>
                <a:ea typeface="산돌고딕B" pitchFamily="18" charset="-127"/>
              </a:rPr>
              <a:t>2020</a:t>
            </a:r>
            <a:endParaRPr kumimoji="0" lang="ko-KR" altLang="en-US" sz="2500" dirty="0">
              <a:solidFill>
                <a:srgbClr val="165BA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51" name="모서리가 둥근 직사각형 3"/>
          <p:cNvSpPr>
            <a:spLocks noChangeArrowheads="1"/>
          </p:cNvSpPr>
          <p:nvPr/>
        </p:nvSpPr>
        <p:spPr bwMode="auto">
          <a:xfrm>
            <a:off x="5941876" y="1278488"/>
            <a:ext cx="2160579" cy="28254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kumimoji="0" lang="en-US" altLang="ko-KR" sz="2500" dirty="0">
                <a:solidFill>
                  <a:srgbClr val="165BA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산돌고딕B" pitchFamily="18" charset="-127"/>
                <a:ea typeface="산돌고딕B" pitchFamily="18" charset="-127"/>
              </a:rPr>
              <a:t>2030</a:t>
            </a:r>
          </a:p>
        </p:txBody>
      </p:sp>
      <p:sp>
        <p:nvSpPr>
          <p:cNvPr id="53" name="모서리가 둥근 직사각형 3"/>
          <p:cNvSpPr>
            <a:spLocks noChangeArrowheads="1"/>
          </p:cNvSpPr>
          <p:nvPr/>
        </p:nvSpPr>
        <p:spPr bwMode="auto">
          <a:xfrm>
            <a:off x="1101725" y="5195163"/>
            <a:ext cx="2303463" cy="719138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36000" rIns="36000" anchor="ctr"/>
          <a:lstStyle/>
          <a:p>
            <a:pPr>
              <a:spcAft>
                <a:spcPts val="800"/>
              </a:spcAft>
              <a:defRPr/>
            </a:pPr>
            <a:r>
              <a:rPr kumimoji="0" lang="en-US" altLang="ko-KR" sz="1050" dirty="0">
                <a:latin typeface="+mj-ea"/>
                <a:ea typeface="+mj-ea"/>
              </a:rPr>
              <a:t>※ </a:t>
            </a:r>
            <a:r>
              <a:rPr kumimoji="0" lang="ko-KR" altLang="en-US" sz="1050" dirty="0" err="1">
                <a:latin typeface="+mj-ea"/>
                <a:ea typeface="+mj-ea"/>
              </a:rPr>
              <a:t>전략육성지</a:t>
            </a:r>
            <a:r>
              <a:rPr kumimoji="0" lang="ko-KR" altLang="en-US" sz="1050" dirty="0">
                <a:latin typeface="+mj-ea"/>
                <a:ea typeface="+mj-ea"/>
              </a:rPr>
              <a:t> </a:t>
            </a:r>
            <a:r>
              <a:rPr kumimoji="0" lang="en-US" altLang="ko-KR" sz="1050" dirty="0">
                <a:latin typeface="+mj-ea"/>
                <a:ea typeface="+mj-ea"/>
              </a:rPr>
              <a:t>: </a:t>
            </a:r>
            <a:r>
              <a:rPr kumimoji="0" lang="ko-KR" altLang="en-US" sz="1050" dirty="0">
                <a:latin typeface="+mj-ea"/>
                <a:ea typeface="+mj-ea"/>
              </a:rPr>
              <a:t>마곡</a:t>
            </a:r>
            <a:r>
              <a:rPr kumimoji="0" lang="en-US" altLang="ko-KR" sz="1050" dirty="0">
                <a:latin typeface="+mj-ea"/>
                <a:ea typeface="+mj-ea"/>
              </a:rPr>
              <a:t> / </a:t>
            </a:r>
            <a:r>
              <a:rPr kumimoji="0" lang="ko-KR" altLang="en-US" sz="1050" dirty="0">
                <a:latin typeface="+mj-ea"/>
                <a:ea typeface="+mj-ea"/>
              </a:rPr>
              <a:t>문정</a:t>
            </a:r>
            <a:r>
              <a:rPr kumimoji="0" lang="en-US" altLang="ko-KR" sz="1050" dirty="0">
                <a:latin typeface="+mj-ea"/>
                <a:ea typeface="+mj-ea"/>
              </a:rPr>
              <a:t/>
            </a:r>
            <a:br>
              <a:rPr kumimoji="0" lang="en-US" altLang="ko-KR" sz="1050" dirty="0">
                <a:latin typeface="+mj-ea"/>
                <a:ea typeface="+mj-ea"/>
              </a:rPr>
            </a:br>
            <a:r>
              <a:rPr kumimoji="0" lang="en-US" altLang="ko-KR" sz="1050" spc="-150" dirty="0">
                <a:latin typeface="+mj-ea"/>
                <a:ea typeface="+mj-ea"/>
              </a:rPr>
              <a:t>   </a:t>
            </a:r>
            <a:r>
              <a:rPr kumimoji="0" lang="en-US" altLang="ko-KR" sz="1050" spc="-150" dirty="0" smtClean="0">
                <a:latin typeface="+mj-ea"/>
                <a:ea typeface="+mj-ea"/>
              </a:rPr>
              <a:t>  </a:t>
            </a:r>
            <a:r>
              <a:rPr kumimoji="0" lang="ko-KR" altLang="en-US" sz="1050" spc="-150" dirty="0" smtClean="0">
                <a:latin typeface="+mj-ea"/>
                <a:ea typeface="+mj-ea"/>
              </a:rPr>
              <a:t>전략육성중심지 </a:t>
            </a:r>
            <a:r>
              <a:rPr kumimoji="0" lang="en-US" altLang="ko-KR" sz="1050" spc="-150" dirty="0">
                <a:latin typeface="+mj-ea"/>
                <a:ea typeface="+mj-ea"/>
              </a:rPr>
              <a:t>: </a:t>
            </a:r>
            <a:r>
              <a:rPr kumimoji="0" lang="ko-KR" altLang="en-US" sz="1050" spc="-150" dirty="0">
                <a:latin typeface="+mj-ea"/>
                <a:ea typeface="+mj-ea"/>
              </a:rPr>
              <a:t>상계 </a:t>
            </a:r>
            <a:r>
              <a:rPr kumimoji="0" lang="ko-KR" altLang="en-US" sz="1050" spc="-150" dirty="0" smtClean="0">
                <a:latin typeface="+mj-ea"/>
                <a:ea typeface="+mj-ea"/>
              </a:rPr>
              <a:t> </a:t>
            </a:r>
            <a:r>
              <a:rPr kumimoji="0" lang="en-US" altLang="ko-KR" sz="1050" spc="-150" dirty="0" smtClean="0">
                <a:latin typeface="+mj-ea"/>
                <a:ea typeface="+mj-ea"/>
              </a:rPr>
              <a:t>/ </a:t>
            </a:r>
            <a:r>
              <a:rPr kumimoji="0" lang="ko-KR" altLang="en-US" sz="1050" spc="-150" dirty="0" err="1" smtClean="0">
                <a:latin typeface="+mj-ea"/>
                <a:ea typeface="+mj-ea"/>
              </a:rPr>
              <a:t>연신내</a:t>
            </a:r>
            <a:r>
              <a:rPr kumimoji="0" lang="ko-KR" altLang="en-US" sz="1050" spc="-150" dirty="0" smtClean="0">
                <a:latin typeface="+mj-ea"/>
                <a:ea typeface="+mj-ea"/>
              </a:rPr>
              <a:t>  </a:t>
            </a:r>
            <a:r>
              <a:rPr kumimoji="0" lang="en-US" altLang="ko-KR" sz="1050" spc="-150" dirty="0">
                <a:latin typeface="+mj-ea"/>
                <a:ea typeface="+mj-ea"/>
              </a:rPr>
              <a:t>/ </a:t>
            </a:r>
            <a:r>
              <a:rPr kumimoji="0" lang="ko-KR" altLang="en-US" sz="1050" spc="-150" dirty="0" smtClean="0">
                <a:latin typeface="+mj-ea"/>
                <a:ea typeface="+mj-ea"/>
              </a:rPr>
              <a:t>망우</a:t>
            </a:r>
            <a:endParaRPr kumimoji="0" lang="ko-KR" altLang="en-US" sz="1050" spc="-150" dirty="0">
              <a:latin typeface="+mj-ea"/>
              <a:ea typeface="+mj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100" y="130175"/>
            <a:ext cx="5486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Comparison of Spatial Structure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전략2.jpg"/>
          <p:cNvPicPr>
            <a:picLocks noChangeAspect="1"/>
          </p:cNvPicPr>
          <p:nvPr/>
        </p:nvPicPr>
        <p:blipFill>
          <a:blip r:embed="rId3" cstate="print"/>
          <a:srcRect l="13176" t="11226" r="19812" b="11226"/>
          <a:stretch>
            <a:fillRect/>
          </a:stretch>
        </p:blipFill>
        <p:spPr>
          <a:xfrm>
            <a:off x="4085480" y="1416560"/>
            <a:ext cx="5058520" cy="4864540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212725" y="3551238"/>
            <a:ext cx="4435475" cy="1150937"/>
          </a:xfrm>
          <a:prstGeom prst="rect">
            <a:avLst/>
          </a:prstGeom>
          <a:solidFill>
            <a:srgbClr val="EAEAEA">
              <a:alpha val="70000"/>
            </a:srgbClr>
          </a:solidFill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174625" indent="-17462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Functional linkage with new town &amp; satellite city in SMR(Capital Region)</a:t>
            </a:r>
          </a:p>
          <a:p>
            <a:pPr marL="174625" indent="-17462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 - public transportation(bus, subway)                   </a:t>
            </a:r>
            <a:endParaRPr kumimoji="0" lang="ko-KR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725" y="1446213"/>
            <a:ext cx="4435475" cy="1125537"/>
          </a:xfrm>
          <a:prstGeom prst="rect">
            <a:avLst/>
          </a:prstGeom>
          <a:solidFill>
            <a:srgbClr val="EAEAEA">
              <a:alpha val="70000"/>
            </a:srgbClr>
          </a:solidFill>
          <a:ln w="25400" algn="ctr">
            <a:noFill/>
            <a:round/>
            <a:headEnd/>
            <a:tailEnd/>
          </a:ln>
          <a:effectLst/>
        </p:spPr>
        <p:txBody>
          <a:bodyPr rIns="0" anchor="ctr"/>
          <a:lstStyle/>
          <a:p>
            <a:pPr marL="174625" indent="-17462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Special basis for national &amp; regional economy</a:t>
            </a:r>
          </a:p>
          <a:p>
            <a:pPr marL="174625" indent="-17462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 - international finance, bank, organization, global business</a:t>
            </a:r>
            <a:endParaRPr kumimoji="0"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산돌고딕 M" pitchFamily="18" charset="-127"/>
              <a:ea typeface="산돌고딕 M" pitchFamily="18" charset="-127"/>
            </a:endParaRPr>
          </a:p>
          <a:p>
            <a:pPr marL="174625" indent="-17462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spc="-110" dirty="0" smtClean="0">
                <a:latin typeface="산돌고딕 M" pitchFamily="18" charset="-127"/>
                <a:ea typeface="산돌고딕 M" pitchFamily="18" charset="-127"/>
              </a:rPr>
              <a:t>Urban Centers for management and commerce</a:t>
            </a:r>
            <a:endParaRPr kumimoji="0" lang="en-US" altLang="ko-KR" sz="1600" dirty="0"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00" y="155575"/>
            <a:ext cx="72644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600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x고딕 B" pitchFamily="18" charset="-127"/>
              <a:ea typeface="Rix고딕 B" pitchFamily="18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212725" y="1000125"/>
            <a:ext cx="3152775" cy="428625"/>
          </a:xfrm>
          <a:prstGeom prst="roundRect">
            <a:avLst/>
          </a:prstGeom>
          <a:solidFill>
            <a:srgbClr val="2C51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266700" indent="-180975" algn="l" defTabSz="385763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384175" algn="l"/>
                <a:tab pos="768350" algn="l"/>
                <a:tab pos="1154113" algn="l"/>
                <a:tab pos="1538288" algn="l"/>
                <a:tab pos="1970088" algn="l"/>
                <a:tab pos="2308225" algn="l"/>
                <a:tab pos="2693988" algn="l"/>
                <a:tab pos="3079750" algn="l"/>
                <a:tab pos="3463925" algn="l"/>
                <a:tab pos="3849688" algn="l"/>
                <a:tab pos="4233863" algn="l"/>
                <a:tab pos="4619625" algn="l"/>
                <a:tab pos="5003800" algn="l"/>
                <a:tab pos="5389563" algn="l"/>
                <a:tab pos="5775325" algn="l"/>
                <a:tab pos="6159500" algn="l"/>
                <a:tab pos="6545263" algn="l"/>
                <a:tab pos="6929438" algn="l"/>
                <a:tab pos="7315200" algn="l"/>
                <a:tab pos="7699375" algn="l"/>
              </a:tabLst>
              <a:defRPr/>
            </a:pPr>
            <a:r>
              <a:rPr kumimoji="0" lang="en-US" altLang="ko-KR" sz="2000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3center·3sub-center</a:t>
            </a:r>
            <a:endParaRPr kumimoji="0" lang="en-US" altLang="ko-KR" sz="2000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212725" y="2928938"/>
            <a:ext cx="3152775" cy="504825"/>
          </a:xfrm>
          <a:prstGeom prst="roundRect">
            <a:avLst/>
          </a:prstGeom>
          <a:solidFill>
            <a:srgbClr val="2C51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266700" indent="-180975" algn="l" defTabSz="385763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384175" algn="l"/>
                <a:tab pos="768350" algn="l"/>
                <a:tab pos="1154113" algn="l"/>
                <a:tab pos="1538288" algn="l"/>
                <a:tab pos="1970088" algn="l"/>
                <a:tab pos="2308225" algn="l"/>
                <a:tab pos="2693988" algn="l"/>
                <a:tab pos="3079750" algn="l"/>
                <a:tab pos="3463925" algn="l"/>
                <a:tab pos="3849688" algn="l"/>
                <a:tab pos="4233863" algn="l"/>
                <a:tab pos="4619625" algn="l"/>
                <a:tab pos="5003800" algn="l"/>
                <a:tab pos="5389563" algn="l"/>
                <a:tab pos="5775325" algn="l"/>
                <a:tab pos="6159500" algn="l"/>
                <a:tab pos="6545263" algn="l"/>
                <a:tab pos="6929438" algn="l"/>
                <a:tab pos="7315200" algn="l"/>
                <a:tab pos="7699375" algn="l"/>
              </a:tabLst>
              <a:defRPr/>
            </a:pPr>
            <a:r>
              <a:rPr kumimoji="0" lang="en-US" altLang="ko-KR" sz="2000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Metro point center</a:t>
            </a:r>
            <a:endParaRPr kumimoji="0" lang="en-US" altLang="ko-KR" sz="2000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2725" y="5643563"/>
            <a:ext cx="4435475" cy="738187"/>
          </a:xfrm>
          <a:prstGeom prst="rect">
            <a:avLst/>
          </a:prstGeom>
          <a:solidFill>
            <a:srgbClr val="EAEAEA">
              <a:alpha val="70000"/>
            </a:srgbClr>
          </a:solidFill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174625" indent="-174625" algn="l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Expanding the space and service for commercial functions to support metro-community</a:t>
            </a:r>
            <a:endParaRPr kumimoji="0"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212725" y="5138738"/>
            <a:ext cx="3152775" cy="504825"/>
          </a:xfrm>
          <a:prstGeom prst="roundRect">
            <a:avLst/>
          </a:prstGeom>
          <a:solidFill>
            <a:srgbClr val="2C51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266700" indent="-180975" algn="l" defTabSz="385763" fontAlgn="auto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384175" algn="l"/>
                <a:tab pos="768350" algn="l"/>
                <a:tab pos="1154113" algn="l"/>
                <a:tab pos="1538288" algn="l"/>
                <a:tab pos="1970088" algn="l"/>
                <a:tab pos="2308225" algn="l"/>
                <a:tab pos="2693988" algn="l"/>
                <a:tab pos="3079750" algn="l"/>
                <a:tab pos="3463925" algn="l"/>
                <a:tab pos="3849688" algn="l"/>
                <a:tab pos="4233863" algn="l"/>
                <a:tab pos="4619625" algn="l"/>
                <a:tab pos="5003800" algn="l"/>
                <a:tab pos="5389563" algn="l"/>
                <a:tab pos="5775325" algn="l"/>
                <a:tab pos="6159500" algn="l"/>
                <a:tab pos="6545263" algn="l"/>
                <a:tab pos="6929438" algn="l"/>
                <a:tab pos="7315200" algn="l"/>
                <a:tab pos="7699375" algn="l"/>
              </a:tabLst>
              <a:defRPr/>
            </a:pPr>
            <a:r>
              <a:rPr kumimoji="0" lang="en-US" altLang="ko-KR" sz="2000" dirty="0" smtClean="0"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rPr>
              <a:t>Regional point center</a:t>
            </a:r>
            <a:endParaRPr kumimoji="0" lang="en-US" altLang="ko-KR" sz="2000" dirty="0">
              <a:solidFill>
                <a:schemeClr val="bg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30175"/>
            <a:ext cx="61277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Characterizing Territorial Functions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5938" y="695265"/>
            <a:ext cx="2209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Garamond" pitchFamily="18" charset="0"/>
                <a:ea typeface="굴림" pitchFamily="50" charset="-127"/>
              </a:rPr>
              <a:t>2030 </a:t>
            </a:r>
            <a:r>
              <a:rPr lang="en-US" altLang="ko-KR" sz="2000" b="1" dirty="0" smtClean="0">
                <a:latin typeface="Garamond" pitchFamily="18" charset="0"/>
                <a:ea typeface="굴림" pitchFamily="50" charset="-127"/>
              </a:rPr>
              <a:t>Revision</a:t>
            </a:r>
            <a:endParaRPr lang="ko-KR" altLang="en-US" sz="2000" b="1" dirty="0"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103188" y="2000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Contents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94989" y="2249729"/>
            <a:ext cx="292893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r>
              <a:rPr kumimoji="0" lang="en-US" altLang="ko-KR" sz="2000" dirty="0" smtClean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-윤고딕350" pitchFamily="18" charset="-127"/>
                <a:cs typeface="Tahoma" pitchFamily="34" charset="0"/>
              </a:rPr>
              <a:t>Contents</a:t>
            </a:r>
            <a:endParaRPr kumimoji="0" lang="en-US" altLang="ko-KR" dirty="0">
              <a:solidFill>
                <a:schemeClr val="bg2">
                  <a:lumMod val="75000"/>
                </a:schemeClr>
              </a:solidFill>
              <a:latin typeface="Tahoma" pitchFamily="34" charset="0"/>
              <a:ea typeface="-윤고딕350" pitchFamily="18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4881" y="2165362"/>
            <a:ext cx="4214813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8288" indent="-268288" algn="l"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Ⅰ</a:t>
            </a:r>
            <a:r>
              <a:rPr kumimoji="0" lang="en-US" altLang="ko-KR" sz="2000" dirty="0">
                <a:solidFill>
                  <a:schemeClr val="accent5"/>
                </a:solidFill>
                <a:latin typeface="Tahoma" pitchFamily="34" charset="0"/>
                <a:ea typeface="-윤고딕350" pitchFamily="18" charset="-127"/>
                <a:cs typeface="Tahoma" pitchFamily="34" charset="0"/>
              </a:rPr>
              <a:t>_</a:t>
            </a: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 </a:t>
            </a:r>
            <a:r>
              <a:rPr kumimoji="0" lang="en-US" altLang="ko-KR" sz="2000" dirty="0" smtClean="0">
                <a:latin typeface="Tahoma" pitchFamily="34" charset="0"/>
                <a:ea typeface="-윤고딕350" pitchFamily="18" charset="-127"/>
                <a:cs typeface="Tahoma" pitchFamily="34" charset="0"/>
              </a:rPr>
              <a:t>Introduction</a:t>
            </a:r>
            <a:endParaRPr kumimoji="0" lang="en-US" altLang="ko-KR" sz="2000" dirty="0">
              <a:latin typeface="Tahoma" pitchFamily="34" charset="0"/>
              <a:ea typeface="-윤고딕350" pitchFamily="18" charset="-127"/>
              <a:cs typeface="Tahoma" pitchFamily="34" charset="0"/>
            </a:endParaRPr>
          </a:p>
          <a:p>
            <a:pPr marL="268288" indent="-268288" algn="l"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Ⅱ</a:t>
            </a:r>
            <a:r>
              <a:rPr kumimoji="0" lang="en-US" altLang="ko-KR" sz="2000" dirty="0">
                <a:solidFill>
                  <a:schemeClr val="accent5"/>
                </a:solidFill>
                <a:latin typeface="Tahoma" pitchFamily="34" charset="0"/>
                <a:ea typeface="-윤고딕350" pitchFamily="18" charset="-127"/>
                <a:cs typeface="Tahoma" pitchFamily="34" charset="0"/>
              </a:rPr>
              <a:t>_</a:t>
            </a: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 </a:t>
            </a:r>
            <a:r>
              <a:rPr kumimoji="0" lang="en-US" altLang="ko-KR" sz="2000" dirty="0" smtClean="0">
                <a:latin typeface="Tahoma" pitchFamily="34" charset="0"/>
                <a:ea typeface="-윤고딕350" pitchFamily="18" charset="-127"/>
                <a:cs typeface="Tahoma" pitchFamily="34" charset="0"/>
              </a:rPr>
              <a:t>Master Plan</a:t>
            </a:r>
            <a:endParaRPr kumimoji="0" lang="en-US" altLang="ko-KR" sz="2000" dirty="0">
              <a:latin typeface="Tahoma" pitchFamily="34" charset="0"/>
              <a:ea typeface="-윤고딕350" pitchFamily="18" charset="-127"/>
              <a:cs typeface="Tahoma" pitchFamily="34" charset="0"/>
            </a:endParaRPr>
          </a:p>
          <a:p>
            <a:pPr marL="268288" indent="-268288" algn="l" fontAlgn="auto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Ⅲ</a:t>
            </a:r>
            <a:r>
              <a:rPr kumimoji="0" lang="en-US" altLang="ko-KR" sz="2000" dirty="0">
                <a:solidFill>
                  <a:schemeClr val="accent5"/>
                </a:solidFill>
                <a:latin typeface="Tahoma" pitchFamily="34" charset="0"/>
                <a:ea typeface="-윤고딕350" pitchFamily="18" charset="-127"/>
                <a:cs typeface="Tahoma" pitchFamily="34" charset="0"/>
              </a:rPr>
              <a:t>_</a:t>
            </a:r>
            <a:r>
              <a:rPr kumimoji="0" lang="en-US" altLang="ko-KR" sz="2000" dirty="0">
                <a:latin typeface="Tahoma" pitchFamily="34" charset="0"/>
                <a:ea typeface="-윤고딕350" pitchFamily="18" charset="-127"/>
                <a:cs typeface="Tahoma" pitchFamily="34" charset="0"/>
              </a:rPr>
              <a:t> </a:t>
            </a:r>
            <a:r>
              <a:rPr kumimoji="0" lang="en-US" altLang="ko-KR" sz="2000" dirty="0" smtClean="0">
                <a:latin typeface="Tahoma" pitchFamily="34" charset="0"/>
                <a:ea typeface="-윤고딕350" pitchFamily="18" charset="-127"/>
                <a:cs typeface="Tahoma" pitchFamily="34" charset="0"/>
              </a:rPr>
              <a:t>Main Projects</a:t>
            </a:r>
            <a:endParaRPr kumimoji="0" lang="ko-KR" altLang="en-US" sz="2000" dirty="0">
              <a:latin typeface="Tahoma" pitchFamily="34" charset="0"/>
              <a:ea typeface="-윤고딕350" pitchFamily="18" charset="-127"/>
              <a:cs typeface="Tahoma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522789" y="2500313"/>
            <a:ext cx="60662" cy="19573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Font typeface="Wingdings" pitchFamily="2" charset="2"/>
              <a:buNone/>
              <a:defRPr/>
            </a:pPr>
            <a:endParaRPr kumimoji="0" lang="ko-KR" altLang="en-US"/>
          </a:p>
        </p:txBody>
      </p:sp>
      <p:cxnSp>
        <p:nvCxnSpPr>
          <p:cNvPr id="34" name="직선 연결선 33"/>
          <p:cNvCxnSpPr/>
          <p:nvPr/>
        </p:nvCxnSpPr>
        <p:spPr>
          <a:xfrm>
            <a:off x="6" y="2562225"/>
            <a:ext cx="3286125" cy="158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flipV="1">
            <a:off x="8039100" y="4397167"/>
            <a:ext cx="1104900" cy="15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1. 도시기본계획\3. 변화진단 (현황분석)\권역세분_091209_색수정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68" t="26482" r="9147" b="26451"/>
          <a:stretch>
            <a:fillRect/>
          </a:stretch>
        </p:blipFill>
        <p:spPr bwMode="auto">
          <a:xfrm>
            <a:off x="1328738" y="1231900"/>
            <a:ext cx="6572250" cy="53578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AutoShape 141"/>
          <p:cNvSpPr>
            <a:spLocks noChangeArrowheads="1"/>
          </p:cNvSpPr>
          <p:nvPr/>
        </p:nvSpPr>
        <p:spPr bwMode="auto">
          <a:xfrm>
            <a:off x="3317874" y="3444875"/>
            <a:ext cx="3035855" cy="647700"/>
          </a:xfrm>
          <a:prstGeom prst="rect">
            <a:avLst/>
          </a:prstGeom>
          <a:gradFill>
            <a:gsLst>
              <a:gs pos="0">
                <a:srgbClr val="F3ECE9">
                  <a:alpha val="39000"/>
                </a:srgb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Identity of historic city</a:t>
            </a:r>
          </a:p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Global competitiveness</a:t>
            </a:r>
            <a:endParaRPr lang="ko-KR" altLang="en-US" sz="1500" i="1" dirty="0" err="1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0" name="AutoShape 141"/>
          <p:cNvSpPr>
            <a:spLocks noChangeArrowheads="1"/>
          </p:cNvSpPr>
          <p:nvPr/>
        </p:nvSpPr>
        <p:spPr bwMode="auto">
          <a:xfrm>
            <a:off x="5778500" y="1868488"/>
            <a:ext cx="3200400" cy="1193800"/>
          </a:xfrm>
          <a:prstGeom prst="rect">
            <a:avLst/>
          </a:prstGeom>
          <a:gradFill>
            <a:gsLst>
              <a:gs pos="0">
                <a:srgbClr val="F3ECE9"/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Fostering new-economic center</a:t>
            </a:r>
          </a:p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Efficient utilization and environmental development of waterfront</a:t>
            </a:r>
            <a:endParaRPr lang="ko-KR" altLang="en-US" sz="1500" i="1" dirty="0" err="1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1" name="AutoShape 141"/>
          <p:cNvSpPr>
            <a:spLocks noChangeArrowheads="1"/>
          </p:cNvSpPr>
          <p:nvPr/>
        </p:nvSpPr>
        <p:spPr bwMode="auto">
          <a:xfrm>
            <a:off x="576263" y="5232400"/>
            <a:ext cx="3068637" cy="714375"/>
          </a:xfrm>
          <a:prstGeom prst="rect">
            <a:avLst/>
          </a:prstGeom>
          <a:gradFill>
            <a:gsLst>
              <a:gs pos="0">
                <a:srgbClr val="F3ECE9"/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High-tech manufactures</a:t>
            </a:r>
          </a:p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Comfortable living condition</a:t>
            </a:r>
            <a:endParaRPr lang="ko-KR" altLang="en-US" sz="1500" i="1" dirty="0" err="1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2" name="AutoShape 141"/>
          <p:cNvSpPr>
            <a:spLocks noChangeArrowheads="1"/>
          </p:cNvSpPr>
          <p:nvPr/>
        </p:nvSpPr>
        <p:spPr bwMode="auto">
          <a:xfrm>
            <a:off x="5435600" y="5232400"/>
            <a:ext cx="3708400" cy="712788"/>
          </a:xfrm>
          <a:prstGeom prst="rect">
            <a:avLst/>
          </a:prstGeom>
          <a:gradFill>
            <a:gsLst>
              <a:gs pos="0">
                <a:srgbClr val="F3ECE9"/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Strengthening global functions based on knowledge industries</a:t>
            </a:r>
          </a:p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Growth management of urbanized area</a:t>
            </a:r>
            <a:endParaRPr lang="ko-KR" altLang="en-US" sz="1500" i="1" dirty="0" err="1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3" name="AutoShape 141"/>
          <p:cNvSpPr>
            <a:spLocks noChangeArrowheads="1"/>
          </p:cNvSpPr>
          <p:nvPr/>
        </p:nvSpPr>
        <p:spPr bwMode="auto">
          <a:xfrm>
            <a:off x="579438" y="1889125"/>
            <a:ext cx="3307430" cy="714375"/>
          </a:xfrm>
          <a:prstGeom prst="rect">
            <a:avLst/>
          </a:prstGeom>
          <a:gradFill>
            <a:gsLst>
              <a:gs pos="0">
                <a:srgbClr val="F3ECE9">
                  <a:alpha val="80000"/>
                </a:srgb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anchor="ctr"/>
          <a:lstStyle/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Cultural &amp; media industries</a:t>
            </a:r>
          </a:p>
          <a:p>
            <a:pPr marL="269875" indent="-179388" algn="l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altLang="ko-KR" sz="1500" i="1" dirty="0" smtClean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Eco-friendly community</a:t>
            </a:r>
            <a:endParaRPr lang="ko-KR" altLang="en-US" sz="1500" i="1" dirty="0" err="1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81026" y="1487488"/>
            <a:ext cx="1976440" cy="354012"/>
          </a:xfrm>
          <a:prstGeom prst="rect">
            <a:avLst/>
          </a:prstGeom>
          <a:solidFill>
            <a:srgbClr val="005A9E">
              <a:alpha val="7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265113" indent="-3175" algn="l">
              <a:buClr>
                <a:srgbClr val="FFC000"/>
              </a:buClr>
              <a:defRPr/>
            </a:pPr>
            <a:r>
              <a:rPr lang="en-US" altLang="ko-KR" sz="2200" i="1" dirty="0" smtClean="0">
                <a:solidFill>
                  <a:srgbClr val="FEE002"/>
                </a:solidFill>
                <a:latin typeface="산돌고딕B" pitchFamily="18" charset="-127"/>
                <a:ea typeface="산돌고딕B" pitchFamily="18" charset="-127"/>
              </a:rPr>
              <a:t>Northwest</a:t>
            </a:r>
            <a:endParaRPr lang="ko-KR" altLang="en-US" sz="2200" i="1" dirty="0">
              <a:solidFill>
                <a:srgbClr val="FEE002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5786438" y="1495425"/>
            <a:ext cx="1976438" cy="354013"/>
          </a:xfrm>
          <a:prstGeom prst="rect">
            <a:avLst/>
          </a:prstGeom>
          <a:solidFill>
            <a:srgbClr val="005A9E">
              <a:alpha val="7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265113" indent="-3175" algn="l">
              <a:buClr>
                <a:srgbClr val="FFC000"/>
              </a:buClr>
              <a:defRPr/>
            </a:pPr>
            <a:r>
              <a:rPr lang="en-US" altLang="ko-KR" sz="2200" i="1" dirty="0" smtClean="0">
                <a:solidFill>
                  <a:srgbClr val="FEE002"/>
                </a:solidFill>
                <a:latin typeface="산돌고딕B" pitchFamily="18" charset="-127"/>
                <a:ea typeface="산돌고딕B" pitchFamily="18" charset="-127"/>
              </a:rPr>
              <a:t>Northeast</a:t>
            </a:r>
            <a:endParaRPr lang="ko-KR" altLang="en-US" sz="2200" i="1" dirty="0">
              <a:solidFill>
                <a:srgbClr val="FEE002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3327401" y="3011488"/>
            <a:ext cx="1976440" cy="354012"/>
          </a:xfrm>
          <a:prstGeom prst="rect">
            <a:avLst/>
          </a:prstGeom>
          <a:solidFill>
            <a:srgbClr val="005A9E">
              <a:alpha val="7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265113" indent="-3175" algn="l">
              <a:buClr>
                <a:srgbClr val="FFC000"/>
              </a:buClr>
              <a:defRPr/>
            </a:pPr>
            <a:r>
              <a:rPr lang="en-US" altLang="ko-KR" sz="2200" i="1" dirty="0" smtClean="0">
                <a:solidFill>
                  <a:srgbClr val="FEE002"/>
                </a:solidFill>
                <a:latin typeface="산돌고딕B" pitchFamily="18" charset="-127"/>
                <a:ea typeface="산돌고딕B" pitchFamily="18" charset="-127"/>
              </a:rPr>
              <a:t>CBD</a:t>
            </a:r>
            <a:endParaRPr lang="ko-KR" altLang="en-US" sz="2200" i="1" dirty="0">
              <a:solidFill>
                <a:srgbClr val="FEE002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581026" y="4818063"/>
            <a:ext cx="1976440" cy="354012"/>
          </a:xfrm>
          <a:prstGeom prst="rect">
            <a:avLst/>
          </a:prstGeom>
          <a:solidFill>
            <a:srgbClr val="005A9E">
              <a:alpha val="7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265113" indent="-3175" algn="l">
              <a:buClr>
                <a:srgbClr val="FFC000"/>
              </a:buClr>
              <a:defRPr/>
            </a:pPr>
            <a:r>
              <a:rPr lang="en-US" altLang="ko-KR" sz="2200" i="1" dirty="0" smtClean="0">
                <a:solidFill>
                  <a:srgbClr val="FEE002"/>
                </a:solidFill>
                <a:latin typeface="산돌고딕B" pitchFamily="18" charset="-127"/>
                <a:ea typeface="산돌고딕B" pitchFamily="18" charset="-127"/>
              </a:rPr>
              <a:t>Southwest</a:t>
            </a:r>
            <a:endParaRPr lang="ko-KR" altLang="en-US" sz="2200" i="1" dirty="0">
              <a:solidFill>
                <a:srgbClr val="FEE002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427663" y="4818063"/>
            <a:ext cx="1976438" cy="354012"/>
          </a:xfrm>
          <a:prstGeom prst="rect">
            <a:avLst/>
          </a:prstGeom>
          <a:solidFill>
            <a:srgbClr val="005A9E">
              <a:alpha val="7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marL="265113" indent="-3175" algn="l">
              <a:buClr>
                <a:srgbClr val="FFC000"/>
              </a:buClr>
              <a:defRPr/>
            </a:pPr>
            <a:r>
              <a:rPr lang="en-US" altLang="ko-KR" sz="2200" i="1" dirty="0" smtClean="0">
                <a:solidFill>
                  <a:srgbClr val="FEE002"/>
                </a:solidFill>
                <a:latin typeface="산돌고딕B" pitchFamily="18" charset="-127"/>
                <a:ea typeface="산돌고딕B" pitchFamily="18" charset="-127"/>
              </a:rPr>
              <a:t>Southeast</a:t>
            </a:r>
            <a:endParaRPr lang="ko-KR" altLang="en-US" sz="2200" i="1" dirty="0">
              <a:solidFill>
                <a:srgbClr val="FEE002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130175"/>
            <a:ext cx="61849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The Development Issues of 5 Regions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65938" y="695265"/>
            <a:ext cx="2209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Garamond" pitchFamily="18" charset="0"/>
                <a:ea typeface="굴림" pitchFamily="50" charset="-127"/>
              </a:rPr>
              <a:t>2030 </a:t>
            </a:r>
            <a:r>
              <a:rPr lang="en-US" altLang="ko-KR" sz="2000" b="1" dirty="0" smtClean="0">
                <a:latin typeface="Garamond" pitchFamily="18" charset="0"/>
                <a:ea typeface="굴림" pitchFamily="50" charset="-127"/>
              </a:rPr>
              <a:t>Revision</a:t>
            </a:r>
            <a:endParaRPr lang="ko-KR" altLang="en-US" sz="20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032F88-02EC-48F4-853F-DC7C519B0F36}" type="slidenum">
              <a:rPr lang="en-US" altLang="ko-KR" smtClean="0"/>
              <a:pPr/>
              <a:t>21</a:t>
            </a:fld>
            <a:endParaRPr lang="en-US" altLang="ko-KR" smtClean="0"/>
          </a:p>
        </p:txBody>
      </p:sp>
      <p:sp>
        <p:nvSpPr>
          <p:cNvPr id="329775" name="Rectangle 47"/>
          <p:cNvSpPr>
            <a:spLocks noChangeArrowheads="1"/>
          </p:cNvSpPr>
          <p:nvPr/>
        </p:nvSpPr>
        <p:spPr bwMode="auto">
          <a:xfrm>
            <a:off x="176219" y="727078"/>
            <a:ext cx="8967787" cy="6130925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820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9" y="719139"/>
            <a:ext cx="7265987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395288" y="804866"/>
            <a:ext cx="51482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ko-KR" altLang="ko-KR" sz="1200"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0" y="0"/>
            <a:ext cx="50101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Zoning System of Seoul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graphicFrame>
        <p:nvGraphicFramePr>
          <p:cNvPr id="25636" name="Group 36"/>
          <p:cNvGraphicFramePr>
            <a:graphicFrameLocks noGrp="1"/>
          </p:cNvGraphicFramePr>
          <p:nvPr/>
        </p:nvGraphicFramePr>
        <p:xfrm>
          <a:off x="250831" y="885825"/>
          <a:ext cx="3908425" cy="1645920"/>
        </p:xfrm>
        <a:graphic>
          <a:graphicData uri="http://schemas.openxmlformats.org/drawingml/2006/table">
            <a:tbl>
              <a:tblPr/>
              <a:tblGrid>
                <a:gridCol w="1301750"/>
                <a:gridCol w="1304925"/>
                <a:gridCol w="1301750"/>
              </a:tblGrid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굴림" pitchFamily="50" charset="-127"/>
                        </a:rPr>
                        <a:t>Zone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Area (㎢)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Proportion (%)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Residential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316.69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52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Commercial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23.56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4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Industrial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20.00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3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Green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246.03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41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굴림" pitchFamily="50" charset="-127"/>
                        </a:rPr>
                        <a:t>Total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606.55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가는각진제목체" pitchFamily="18" charset="-127"/>
                        </a:rPr>
                        <a:t>100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51" name="Rectangle 38"/>
          <p:cNvSpPr>
            <a:spLocks noChangeArrowheads="1"/>
          </p:cNvSpPr>
          <p:nvPr/>
        </p:nvSpPr>
        <p:spPr bwMode="auto">
          <a:xfrm>
            <a:off x="454028" y="4481524"/>
            <a:ext cx="2358338" cy="2114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Exclusive Residential District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No.1 Category General Residential District</a:t>
            </a:r>
          </a:p>
          <a:p>
            <a:pPr algn="l">
              <a:lnSpc>
                <a:spcPct val="7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No.2 Category General Residential District</a:t>
            </a:r>
          </a:p>
          <a:p>
            <a:pPr algn="l">
              <a:lnSpc>
                <a:spcPct val="6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(Below 12 floor)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No.2 Category General Residential District</a:t>
            </a:r>
          </a:p>
          <a:p>
            <a:pPr algn="l">
              <a:lnSpc>
                <a:spcPct val="6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(Below 7 floor)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No.3 Category General Residential District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Semi-Residential District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Neighborhood Commercial District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Distribution Commercial District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General Commercial Dstrict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Semi-Industrial District</a:t>
            </a:r>
          </a:p>
        </p:txBody>
      </p:sp>
      <p:pic>
        <p:nvPicPr>
          <p:cNvPr id="34852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32" t="83014" r="8623" b="15016"/>
          <a:stretch>
            <a:fillRect/>
          </a:stretch>
        </p:blipFill>
        <p:spPr bwMode="auto">
          <a:xfrm>
            <a:off x="287340" y="4700588"/>
            <a:ext cx="201612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3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568" t="81224" r="8687" b="16960"/>
          <a:stretch>
            <a:fillRect/>
          </a:stretch>
        </p:blipFill>
        <p:spPr bwMode="auto">
          <a:xfrm>
            <a:off x="282581" y="4524387"/>
            <a:ext cx="201613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4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762" t="84802" r="8623" b="13228"/>
          <a:stretch>
            <a:fillRect/>
          </a:stretch>
        </p:blipFill>
        <p:spPr bwMode="auto">
          <a:xfrm>
            <a:off x="296863" y="4857750"/>
            <a:ext cx="192087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5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762" t="86513" r="8623" b="11284"/>
          <a:stretch>
            <a:fillRect/>
          </a:stretch>
        </p:blipFill>
        <p:spPr bwMode="auto">
          <a:xfrm>
            <a:off x="296863" y="5176850"/>
            <a:ext cx="192087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6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98" t="88379" r="8623" b="9651"/>
          <a:stretch>
            <a:fillRect/>
          </a:stretch>
        </p:blipFill>
        <p:spPr bwMode="auto">
          <a:xfrm>
            <a:off x="292100" y="5510213"/>
            <a:ext cx="19685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7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98" t="90349" r="8623" b="7785"/>
          <a:stretch>
            <a:fillRect/>
          </a:stretch>
        </p:blipFill>
        <p:spPr bwMode="auto">
          <a:xfrm>
            <a:off x="292100" y="5695950"/>
            <a:ext cx="1968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8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98" t="91982" r="8623" b="5919"/>
          <a:stretch>
            <a:fillRect/>
          </a:stretch>
        </p:blipFill>
        <p:spPr bwMode="auto">
          <a:xfrm>
            <a:off x="292100" y="5862650"/>
            <a:ext cx="196850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9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98" t="94081" r="8623" b="3897"/>
          <a:stretch>
            <a:fillRect/>
          </a:stretch>
        </p:blipFill>
        <p:spPr bwMode="auto">
          <a:xfrm>
            <a:off x="292100" y="6057912"/>
            <a:ext cx="1968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0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34" t="95792" r="8623" b="2264"/>
          <a:stretch>
            <a:fillRect/>
          </a:stretch>
        </p:blipFill>
        <p:spPr bwMode="auto">
          <a:xfrm>
            <a:off x="287340" y="6229362"/>
            <a:ext cx="201612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1" name="Picture 2" descr="용도지역"/>
          <p:cNvPicPr>
            <a:picLocks noChangeAspect="1" noChangeArrowheads="1"/>
          </p:cNvPicPr>
          <p:nvPr/>
        </p:nvPicPr>
        <p:blipFill>
          <a:blip r:embed="rId3" cstate="print"/>
          <a:srcRect l="88634" t="97502" r="8623" b="217"/>
          <a:stretch>
            <a:fillRect/>
          </a:stretch>
        </p:blipFill>
        <p:spPr bwMode="auto">
          <a:xfrm>
            <a:off x="287340" y="6396038"/>
            <a:ext cx="201612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62" name="Rectangle 50"/>
          <p:cNvSpPr>
            <a:spLocks noChangeArrowheads="1"/>
          </p:cNvSpPr>
          <p:nvPr/>
        </p:nvSpPr>
        <p:spPr bwMode="auto">
          <a:xfrm>
            <a:off x="8959286" y="5635637"/>
            <a:ext cx="184731" cy="246221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4863" name="Text Box 4"/>
          <p:cNvSpPr txBox="1">
            <a:spLocks noChangeArrowheads="1"/>
          </p:cNvSpPr>
          <p:nvPr/>
        </p:nvSpPr>
        <p:spPr bwMode="auto">
          <a:xfrm>
            <a:off x="4093707" y="6556375"/>
            <a:ext cx="419417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900" dirty="0">
                <a:solidFill>
                  <a:schemeClr val="bg1"/>
                </a:solidFill>
                <a:latin typeface="Arial" pitchFamily="34" charset="0"/>
              </a:rPr>
              <a:t>Source : Seoul Development Institute, 2007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7018" y="-127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040276-33C4-4426-9DEA-18EBD395D7AE}" type="slidenum">
              <a:rPr lang="en-US" altLang="ko-KR" smtClean="0"/>
              <a:pPr/>
              <a:t>22</a:t>
            </a:fld>
            <a:endParaRPr lang="en-US" altLang="ko-KR" smtClean="0"/>
          </a:p>
        </p:txBody>
      </p:sp>
      <p:sp>
        <p:nvSpPr>
          <p:cNvPr id="332808" name="Rectangle 8"/>
          <p:cNvSpPr>
            <a:spLocks noChangeArrowheads="1"/>
          </p:cNvSpPr>
          <p:nvPr/>
        </p:nvSpPr>
        <p:spPr bwMode="auto">
          <a:xfrm>
            <a:off x="176219" y="727078"/>
            <a:ext cx="8967787" cy="6130925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01605" y="203200"/>
            <a:ext cx="45656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Linkage of Green Spaces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pic>
        <p:nvPicPr>
          <p:cNvPr id="37893" name="Picture 10" descr="공원녹지체계p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6077" y="768639"/>
            <a:ext cx="7418387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Oval 69"/>
          <p:cNvSpPr>
            <a:spLocks noChangeArrowheads="1"/>
          </p:cNvSpPr>
          <p:nvPr/>
        </p:nvSpPr>
        <p:spPr bwMode="auto">
          <a:xfrm>
            <a:off x="5685423" y="3384550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>
            <a:off x="5446719" y="3440113"/>
            <a:ext cx="67518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Sewoon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District</a:t>
            </a:r>
          </a:p>
        </p:txBody>
      </p:sp>
      <p:sp>
        <p:nvSpPr>
          <p:cNvPr id="37896" name="Oval 70"/>
          <p:cNvSpPr>
            <a:spLocks noChangeArrowheads="1"/>
          </p:cNvSpPr>
          <p:nvPr/>
        </p:nvSpPr>
        <p:spPr bwMode="auto">
          <a:xfrm>
            <a:off x="6422022" y="3925888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897" name="Oval 71"/>
          <p:cNvSpPr>
            <a:spLocks noChangeArrowheads="1"/>
          </p:cNvSpPr>
          <p:nvPr/>
        </p:nvSpPr>
        <p:spPr bwMode="auto">
          <a:xfrm>
            <a:off x="7861885" y="4454526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898" name="Oval 72"/>
          <p:cNvSpPr>
            <a:spLocks noChangeArrowheads="1"/>
          </p:cNvSpPr>
          <p:nvPr/>
        </p:nvSpPr>
        <p:spPr bwMode="auto">
          <a:xfrm>
            <a:off x="5783848" y="5060951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899" name="Oval 73"/>
          <p:cNvSpPr>
            <a:spLocks noChangeArrowheads="1"/>
          </p:cNvSpPr>
          <p:nvPr/>
        </p:nvSpPr>
        <p:spPr bwMode="auto">
          <a:xfrm>
            <a:off x="4390023" y="5008563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900" name="Oval 74"/>
          <p:cNvSpPr>
            <a:spLocks noChangeArrowheads="1"/>
          </p:cNvSpPr>
          <p:nvPr/>
        </p:nvSpPr>
        <p:spPr bwMode="auto">
          <a:xfrm>
            <a:off x="4482098" y="4322763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901" name="Oval 75"/>
          <p:cNvSpPr>
            <a:spLocks noChangeArrowheads="1"/>
          </p:cNvSpPr>
          <p:nvPr/>
        </p:nvSpPr>
        <p:spPr bwMode="auto">
          <a:xfrm>
            <a:off x="3785185" y="3411538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902" name="Text Box 17"/>
          <p:cNvSpPr txBox="1">
            <a:spLocks noChangeArrowheads="1"/>
          </p:cNvSpPr>
          <p:nvPr/>
        </p:nvSpPr>
        <p:spPr bwMode="auto">
          <a:xfrm>
            <a:off x="3486156" y="3463933"/>
            <a:ext cx="7761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Worldcup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03" name="Text Box 17"/>
          <p:cNvSpPr txBox="1">
            <a:spLocks noChangeArrowheads="1"/>
          </p:cNvSpPr>
          <p:nvPr/>
        </p:nvSpPr>
        <p:spPr bwMode="auto">
          <a:xfrm>
            <a:off x="4217988" y="4378336"/>
            <a:ext cx="68961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Yeouido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04" name="Text Box 17"/>
          <p:cNvSpPr txBox="1">
            <a:spLocks noChangeArrowheads="1"/>
          </p:cNvSpPr>
          <p:nvPr/>
        </p:nvSpPr>
        <p:spPr bwMode="auto">
          <a:xfrm>
            <a:off x="4092576" y="5051436"/>
            <a:ext cx="7312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Boramae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475288" y="5129224"/>
            <a:ext cx="77457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Seoripool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06" name="Text Box 17"/>
          <p:cNvSpPr txBox="1">
            <a:spLocks noChangeArrowheads="1"/>
          </p:cNvSpPr>
          <p:nvPr/>
        </p:nvSpPr>
        <p:spPr bwMode="auto">
          <a:xfrm>
            <a:off x="6251576" y="3981457"/>
            <a:ext cx="54053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Seoul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forest</a:t>
            </a:r>
          </a:p>
        </p:txBody>
      </p:sp>
      <p:sp>
        <p:nvSpPr>
          <p:cNvPr id="37907" name="Text Box 17"/>
          <p:cNvSpPr txBox="1">
            <a:spLocks noChangeArrowheads="1"/>
          </p:cNvSpPr>
          <p:nvPr/>
        </p:nvSpPr>
        <p:spPr bwMode="auto">
          <a:xfrm>
            <a:off x="7596194" y="4522799"/>
            <a:ext cx="68801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Olympic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08" name="Text Box 17"/>
          <p:cNvSpPr txBox="1">
            <a:spLocks noChangeArrowheads="1"/>
          </p:cNvSpPr>
          <p:nvPr/>
        </p:nvSpPr>
        <p:spPr bwMode="auto">
          <a:xfrm>
            <a:off x="3289305" y="4587886"/>
            <a:ext cx="1031051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Anyangcheon</a:t>
            </a:r>
          </a:p>
        </p:txBody>
      </p:sp>
      <p:sp>
        <p:nvSpPr>
          <p:cNvPr id="37909" name="Text Box 17"/>
          <p:cNvSpPr txBox="1">
            <a:spLocks noChangeArrowheads="1"/>
          </p:cNvSpPr>
          <p:nvPr/>
        </p:nvSpPr>
        <p:spPr bwMode="auto">
          <a:xfrm>
            <a:off x="6773864" y="4945075"/>
            <a:ext cx="788999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Tancheon</a:t>
            </a:r>
          </a:p>
        </p:txBody>
      </p:sp>
      <p:sp>
        <p:nvSpPr>
          <p:cNvPr id="37910" name="Text Box 17"/>
          <p:cNvSpPr txBox="1">
            <a:spLocks noChangeArrowheads="1"/>
          </p:cNvSpPr>
          <p:nvPr/>
        </p:nvSpPr>
        <p:spPr bwMode="auto">
          <a:xfrm>
            <a:off x="6496051" y="2528900"/>
            <a:ext cx="1144865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Jungrangcheon</a:t>
            </a:r>
          </a:p>
        </p:txBody>
      </p:sp>
      <p:sp>
        <p:nvSpPr>
          <p:cNvPr id="37911" name="Text Box 17"/>
          <p:cNvSpPr txBox="1">
            <a:spLocks noChangeArrowheads="1"/>
          </p:cNvSpPr>
          <p:nvPr/>
        </p:nvSpPr>
        <p:spPr bwMode="auto">
          <a:xfrm>
            <a:off x="6080128" y="3413132"/>
            <a:ext cx="1258679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Cheonggyecheon</a:t>
            </a:r>
          </a:p>
        </p:txBody>
      </p:sp>
      <p:sp>
        <p:nvSpPr>
          <p:cNvPr id="37912" name="Text Box 17"/>
          <p:cNvSpPr txBox="1">
            <a:spLocks noChangeArrowheads="1"/>
          </p:cNvSpPr>
          <p:nvPr/>
        </p:nvSpPr>
        <p:spPr bwMode="auto">
          <a:xfrm>
            <a:off x="4170364" y="3651256"/>
            <a:ext cx="995786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Hongjecheon</a:t>
            </a:r>
          </a:p>
        </p:txBody>
      </p:sp>
      <p:sp>
        <p:nvSpPr>
          <p:cNvPr id="37913" name="Rectangle 108"/>
          <p:cNvSpPr>
            <a:spLocks noChangeArrowheads="1"/>
          </p:cNvSpPr>
          <p:nvPr/>
        </p:nvSpPr>
        <p:spPr bwMode="auto">
          <a:xfrm>
            <a:off x="9338701" y="5443550"/>
            <a:ext cx="184731" cy="246221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pSp>
        <p:nvGrpSpPr>
          <p:cNvPr id="37914" name="Group 109"/>
          <p:cNvGrpSpPr>
            <a:grpSpLocks/>
          </p:cNvGrpSpPr>
          <p:nvPr/>
        </p:nvGrpSpPr>
        <p:grpSpPr bwMode="auto">
          <a:xfrm>
            <a:off x="276225" y="5573736"/>
            <a:ext cx="241300" cy="246063"/>
            <a:chOff x="4910" y="3436"/>
            <a:chExt cx="152" cy="155"/>
          </a:xfrm>
        </p:grpSpPr>
        <p:sp>
          <p:nvSpPr>
            <p:cNvPr id="37932" name="Rectangle 110"/>
            <p:cNvSpPr>
              <a:spLocks noChangeArrowheads="1"/>
            </p:cNvSpPr>
            <p:nvPr/>
          </p:nvSpPr>
          <p:spPr bwMode="auto">
            <a:xfrm>
              <a:off x="4910" y="3436"/>
              <a:ext cx="32" cy="155"/>
            </a:xfrm>
            <a:prstGeom prst="rect">
              <a:avLst/>
            </a:prstGeom>
            <a:solidFill>
              <a:srgbClr val="0033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33" name="Rectangle 111"/>
            <p:cNvSpPr>
              <a:spLocks noChangeArrowheads="1"/>
            </p:cNvSpPr>
            <p:nvPr/>
          </p:nvSpPr>
          <p:spPr bwMode="auto">
            <a:xfrm>
              <a:off x="4950" y="3436"/>
              <a:ext cx="32" cy="155"/>
            </a:xfrm>
            <a:prstGeom prst="rect">
              <a:avLst/>
            </a:prstGeom>
            <a:solidFill>
              <a:srgbClr val="0033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34" name="Rectangle 112"/>
            <p:cNvSpPr>
              <a:spLocks noChangeArrowheads="1"/>
            </p:cNvSpPr>
            <p:nvPr/>
          </p:nvSpPr>
          <p:spPr bwMode="auto">
            <a:xfrm>
              <a:off x="4990" y="3436"/>
              <a:ext cx="32" cy="155"/>
            </a:xfrm>
            <a:prstGeom prst="rect">
              <a:avLst/>
            </a:prstGeom>
            <a:solidFill>
              <a:srgbClr val="0033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35" name="Rectangle 113"/>
            <p:cNvSpPr>
              <a:spLocks noChangeArrowheads="1"/>
            </p:cNvSpPr>
            <p:nvPr/>
          </p:nvSpPr>
          <p:spPr bwMode="auto">
            <a:xfrm>
              <a:off x="5030" y="3436"/>
              <a:ext cx="32" cy="155"/>
            </a:xfrm>
            <a:prstGeom prst="rect">
              <a:avLst/>
            </a:prstGeom>
            <a:solidFill>
              <a:srgbClr val="0033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37915" name="Group 114"/>
          <p:cNvGrpSpPr>
            <a:grpSpLocks/>
          </p:cNvGrpSpPr>
          <p:nvPr/>
        </p:nvGrpSpPr>
        <p:grpSpPr bwMode="auto">
          <a:xfrm>
            <a:off x="276225" y="5754711"/>
            <a:ext cx="241300" cy="246063"/>
            <a:chOff x="4910" y="3436"/>
            <a:chExt cx="152" cy="155"/>
          </a:xfrm>
        </p:grpSpPr>
        <p:sp>
          <p:nvSpPr>
            <p:cNvPr id="37928" name="Rectangle 115"/>
            <p:cNvSpPr>
              <a:spLocks noChangeArrowheads="1"/>
            </p:cNvSpPr>
            <p:nvPr/>
          </p:nvSpPr>
          <p:spPr bwMode="auto">
            <a:xfrm>
              <a:off x="4910" y="3436"/>
              <a:ext cx="32" cy="155"/>
            </a:xfrm>
            <a:prstGeom prst="rect">
              <a:avLst/>
            </a:prstGeom>
            <a:solidFill>
              <a:srgbClr val="0080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29" name="Rectangle 116"/>
            <p:cNvSpPr>
              <a:spLocks noChangeArrowheads="1"/>
            </p:cNvSpPr>
            <p:nvPr/>
          </p:nvSpPr>
          <p:spPr bwMode="auto">
            <a:xfrm>
              <a:off x="4950" y="3436"/>
              <a:ext cx="32" cy="155"/>
            </a:xfrm>
            <a:prstGeom prst="rect">
              <a:avLst/>
            </a:prstGeom>
            <a:solidFill>
              <a:srgbClr val="0080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30" name="Rectangle 117"/>
            <p:cNvSpPr>
              <a:spLocks noChangeArrowheads="1"/>
            </p:cNvSpPr>
            <p:nvPr/>
          </p:nvSpPr>
          <p:spPr bwMode="auto">
            <a:xfrm>
              <a:off x="4990" y="3436"/>
              <a:ext cx="32" cy="155"/>
            </a:xfrm>
            <a:prstGeom prst="rect">
              <a:avLst/>
            </a:prstGeom>
            <a:solidFill>
              <a:srgbClr val="0080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31" name="Rectangle 118"/>
            <p:cNvSpPr>
              <a:spLocks noChangeArrowheads="1"/>
            </p:cNvSpPr>
            <p:nvPr/>
          </p:nvSpPr>
          <p:spPr bwMode="auto">
            <a:xfrm>
              <a:off x="5030" y="3436"/>
              <a:ext cx="32" cy="155"/>
            </a:xfrm>
            <a:prstGeom prst="rect">
              <a:avLst/>
            </a:prstGeom>
            <a:solidFill>
              <a:srgbClr val="00800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37916" name="Group 119"/>
          <p:cNvGrpSpPr>
            <a:grpSpLocks/>
          </p:cNvGrpSpPr>
          <p:nvPr/>
        </p:nvGrpSpPr>
        <p:grpSpPr bwMode="auto">
          <a:xfrm>
            <a:off x="269881" y="6110299"/>
            <a:ext cx="263525" cy="346075"/>
            <a:chOff x="4882" y="3594"/>
            <a:chExt cx="166" cy="218"/>
          </a:xfrm>
        </p:grpSpPr>
        <p:sp>
          <p:nvSpPr>
            <p:cNvPr id="37924" name="Oval 120"/>
            <p:cNvSpPr>
              <a:spLocks noChangeArrowheads="1"/>
            </p:cNvSpPr>
            <p:nvPr/>
          </p:nvSpPr>
          <p:spPr bwMode="auto">
            <a:xfrm>
              <a:off x="4882" y="3594"/>
              <a:ext cx="36" cy="218"/>
            </a:xfrm>
            <a:prstGeom prst="ellipse">
              <a:avLst/>
            </a:prstGeom>
            <a:solidFill>
              <a:srgbClr val="29527B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25" name="Oval 121"/>
            <p:cNvSpPr>
              <a:spLocks noChangeArrowheads="1"/>
            </p:cNvSpPr>
            <p:nvPr/>
          </p:nvSpPr>
          <p:spPr bwMode="auto">
            <a:xfrm>
              <a:off x="4926" y="3594"/>
              <a:ext cx="36" cy="218"/>
            </a:xfrm>
            <a:prstGeom prst="ellipse">
              <a:avLst/>
            </a:prstGeom>
            <a:solidFill>
              <a:srgbClr val="29527B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26" name="Oval 122"/>
            <p:cNvSpPr>
              <a:spLocks noChangeArrowheads="1"/>
            </p:cNvSpPr>
            <p:nvPr/>
          </p:nvSpPr>
          <p:spPr bwMode="auto">
            <a:xfrm>
              <a:off x="4970" y="3594"/>
              <a:ext cx="36" cy="218"/>
            </a:xfrm>
            <a:prstGeom prst="ellipse">
              <a:avLst/>
            </a:prstGeom>
            <a:solidFill>
              <a:srgbClr val="29527B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927" name="Oval 123"/>
            <p:cNvSpPr>
              <a:spLocks noChangeArrowheads="1"/>
            </p:cNvSpPr>
            <p:nvPr/>
          </p:nvSpPr>
          <p:spPr bwMode="auto">
            <a:xfrm>
              <a:off x="5012" y="3594"/>
              <a:ext cx="36" cy="218"/>
            </a:xfrm>
            <a:prstGeom prst="ellipse">
              <a:avLst/>
            </a:prstGeom>
            <a:solidFill>
              <a:srgbClr val="29527B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37917" name="Oval 124"/>
          <p:cNvSpPr>
            <a:spLocks noChangeArrowheads="1"/>
          </p:cNvSpPr>
          <p:nvPr/>
        </p:nvSpPr>
        <p:spPr bwMode="auto">
          <a:xfrm>
            <a:off x="320681" y="6262689"/>
            <a:ext cx="161925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37918" name="Rectangle 125"/>
          <p:cNvSpPr>
            <a:spLocks noChangeArrowheads="1"/>
          </p:cNvSpPr>
          <p:nvPr/>
        </p:nvSpPr>
        <p:spPr bwMode="auto">
          <a:xfrm>
            <a:off x="504828" y="5535613"/>
            <a:ext cx="98616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Green Ring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N-S Green Axis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Eco Axis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Water Axis</a:t>
            </a:r>
          </a:p>
          <a:p>
            <a:pPr algn="l">
              <a:lnSpc>
                <a:spcPct val="8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Regional Park</a:t>
            </a:r>
          </a:p>
        </p:txBody>
      </p:sp>
      <p:sp>
        <p:nvSpPr>
          <p:cNvPr id="37919" name="Line 126"/>
          <p:cNvSpPr>
            <a:spLocks noChangeShapeType="1"/>
          </p:cNvSpPr>
          <p:nvPr/>
        </p:nvSpPr>
        <p:spPr bwMode="auto">
          <a:xfrm>
            <a:off x="279400" y="5988050"/>
            <a:ext cx="247650" cy="0"/>
          </a:xfrm>
          <a:prstGeom prst="line">
            <a:avLst/>
          </a:prstGeom>
          <a:noFill/>
          <a:ln w="63500">
            <a:solidFill>
              <a:srgbClr val="3366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7920" name="Oval 128"/>
          <p:cNvSpPr>
            <a:spLocks noChangeArrowheads="1"/>
          </p:cNvSpPr>
          <p:nvPr/>
        </p:nvSpPr>
        <p:spPr bwMode="auto">
          <a:xfrm>
            <a:off x="5450473" y="4405313"/>
            <a:ext cx="259766" cy="346234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7921" name="Text Box 17"/>
          <p:cNvSpPr txBox="1">
            <a:spLocks noChangeArrowheads="1"/>
          </p:cNvSpPr>
          <p:nvPr/>
        </p:nvSpPr>
        <p:spPr bwMode="auto">
          <a:xfrm>
            <a:off x="5160964" y="4470411"/>
            <a:ext cx="72487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 b="1">
                <a:latin typeface="Arial" pitchFamily="34" charset="0"/>
              </a:rPr>
              <a:t>Yongsan</a:t>
            </a:r>
            <a:br>
              <a:rPr lang="en-US" altLang="ko-KR" b="1">
                <a:latin typeface="Arial" pitchFamily="34" charset="0"/>
              </a:rPr>
            </a:br>
            <a:r>
              <a:rPr lang="en-US" altLang="ko-KR" b="1">
                <a:latin typeface="Arial" pitchFamily="34" charset="0"/>
              </a:rPr>
              <a:t>Park</a:t>
            </a:r>
          </a:p>
        </p:txBody>
      </p:sp>
      <p:sp>
        <p:nvSpPr>
          <p:cNvPr id="37923" name="Text Box 4"/>
          <p:cNvSpPr txBox="1">
            <a:spLocks noChangeArrowheads="1"/>
          </p:cNvSpPr>
          <p:nvPr/>
        </p:nvSpPr>
        <p:spPr bwMode="auto">
          <a:xfrm>
            <a:off x="4239219" y="6565900"/>
            <a:ext cx="419417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900" dirty="0">
                <a:solidFill>
                  <a:schemeClr val="bg1"/>
                </a:solidFill>
                <a:latin typeface="Arial" pitchFamily="34" charset="0"/>
              </a:rPr>
              <a:t>Source : The Master Plan of Seoul Toward 2020, 2006, Seoul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BDFA7C-A23E-4429-9379-5EBA4F95C9BA}" type="slidenum">
              <a:rPr lang="en-US" altLang="ko-KR" smtClean="0"/>
              <a:pPr/>
              <a:t>23</a:t>
            </a:fld>
            <a:endParaRPr lang="en-US" altLang="ko-KR" smtClean="0"/>
          </a:p>
        </p:txBody>
      </p:sp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176219" y="727078"/>
            <a:ext cx="8967787" cy="6130925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76204" y="203200"/>
            <a:ext cx="54832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Transportation 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Network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pic>
        <p:nvPicPr>
          <p:cNvPr id="35845" name="Picture 6" descr="간선도로망도p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577" y="831850"/>
            <a:ext cx="6505575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1670051" y="2260611"/>
            <a:ext cx="449409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Gimpo</a:t>
            </a: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1557340" y="3111511"/>
            <a:ext cx="52475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Incheon</a:t>
            </a: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696918" y="3340111"/>
            <a:ext cx="167250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Incheon International Airport</a:t>
            </a:r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8083550" y="5446713"/>
            <a:ext cx="1050288" cy="13526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Railroad</a:t>
            </a:r>
          </a:p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Railroad(plan)</a:t>
            </a:r>
          </a:p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Subway</a:t>
            </a:r>
          </a:p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Subway(plan)</a:t>
            </a:r>
          </a:p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Main Road</a:t>
            </a:r>
          </a:p>
          <a:p>
            <a:pPr algn="l">
              <a:lnSpc>
                <a:spcPct val="110000"/>
              </a:lnSpc>
            </a:pPr>
            <a:r>
              <a:rPr lang="en-US" altLang="ko-KR" sz="900">
                <a:solidFill>
                  <a:schemeClr val="bg1"/>
                </a:solidFill>
                <a:latin typeface="Arial" pitchFamily="34" charset="0"/>
              </a:rPr>
              <a:t>Main Road(Plan)</a:t>
            </a:r>
          </a:p>
        </p:txBody>
      </p:sp>
      <p:sp>
        <p:nvSpPr>
          <p:cNvPr id="35850" name="Rectangle 12"/>
          <p:cNvSpPr>
            <a:spLocks noChangeArrowheads="1"/>
          </p:cNvSpPr>
          <p:nvPr/>
        </p:nvSpPr>
        <p:spPr bwMode="auto">
          <a:xfrm>
            <a:off x="2292355" y="1922465"/>
            <a:ext cx="526353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Munsan</a:t>
            </a:r>
          </a:p>
        </p:txBody>
      </p:sp>
      <p:sp>
        <p:nvSpPr>
          <p:cNvPr id="35851" name="Rectangle 13"/>
          <p:cNvSpPr>
            <a:spLocks noChangeArrowheads="1"/>
          </p:cNvSpPr>
          <p:nvPr/>
        </p:nvSpPr>
        <p:spPr bwMode="auto">
          <a:xfrm>
            <a:off x="1392243" y="3962406"/>
            <a:ext cx="52475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Incheon</a:t>
            </a:r>
          </a:p>
        </p:txBody>
      </p:sp>
      <p:sp>
        <p:nvSpPr>
          <p:cNvPr id="35852" name="Rectangle 14"/>
          <p:cNvSpPr>
            <a:spLocks noChangeArrowheads="1"/>
          </p:cNvSpPr>
          <p:nvPr/>
        </p:nvSpPr>
        <p:spPr bwMode="auto">
          <a:xfrm>
            <a:off x="1322392" y="4521211"/>
            <a:ext cx="52475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Incheon</a:t>
            </a:r>
          </a:p>
        </p:txBody>
      </p:sp>
      <p:sp>
        <p:nvSpPr>
          <p:cNvPr id="35853" name="Rectangle 18"/>
          <p:cNvSpPr>
            <a:spLocks noChangeArrowheads="1"/>
          </p:cNvSpPr>
          <p:nvPr/>
        </p:nvSpPr>
        <p:spPr bwMode="auto">
          <a:xfrm>
            <a:off x="1689102" y="5537211"/>
            <a:ext cx="539177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Siheung</a:t>
            </a:r>
          </a:p>
        </p:txBody>
      </p:sp>
      <p:sp>
        <p:nvSpPr>
          <p:cNvPr id="35854" name="Rectangle 19"/>
          <p:cNvSpPr>
            <a:spLocks noChangeArrowheads="1"/>
          </p:cNvSpPr>
          <p:nvPr/>
        </p:nvSpPr>
        <p:spPr bwMode="auto">
          <a:xfrm>
            <a:off x="2998788" y="6489711"/>
            <a:ext cx="588870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Cheonan</a:t>
            </a:r>
          </a:p>
        </p:txBody>
      </p:sp>
      <p:sp>
        <p:nvSpPr>
          <p:cNvPr id="35855" name="Rectangle 20"/>
          <p:cNvSpPr>
            <a:spLocks noChangeArrowheads="1"/>
          </p:cNvSpPr>
          <p:nvPr/>
        </p:nvSpPr>
        <p:spPr bwMode="auto">
          <a:xfrm>
            <a:off x="3989388" y="6613536"/>
            <a:ext cx="50391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Anyang</a:t>
            </a:r>
          </a:p>
        </p:txBody>
      </p:sp>
      <p:sp>
        <p:nvSpPr>
          <p:cNvPr id="35856" name="Rectangle 21"/>
          <p:cNvSpPr>
            <a:spLocks noChangeArrowheads="1"/>
          </p:cNvSpPr>
          <p:nvPr/>
        </p:nvSpPr>
        <p:spPr bwMode="auto">
          <a:xfrm>
            <a:off x="4029081" y="6232536"/>
            <a:ext cx="433379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Ansan</a:t>
            </a:r>
          </a:p>
        </p:txBody>
      </p:sp>
      <p:sp>
        <p:nvSpPr>
          <p:cNvPr id="35857" name="Rectangle 24"/>
          <p:cNvSpPr>
            <a:spLocks noChangeArrowheads="1"/>
          </p:cNvSpPr>
          <p:nvPr/>
        </p:nvSpPr>
        <p:spPr bwMode="auto">
          <a:xfrm>
            <a:off x="5486404" y="6573849"/>
            <a:ext cx="462233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Suwon</a:t>
            </a:r>
          </a:p>
        </p:txBody>
      </p:sp>
      <p:sp>
        <p:nvSpPr>
          <p:cNvPr id="35858" name="Rectangle 25"/>
          <p:cNvSpPr>
            <a:spLocks noChangeArrowheads="1"/>
          </p:cNvSpPr>
          <p:nvPr/>
        </p:nvSpPr>
        <p:spPr bwMode="auto">
          <a:xfrm>
            <a:off x="4525964" y="6472249"/>
            <a:ext cx="547192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Daejeon</a:t>
            </a:r>
          </a:p>
        </p:txBody>
      </p:sp>
      <p:sp>
        <p:nvSpPr>
          <p:cNvPr id="35859" name="Rectangle 27"/>
          <p:cNvSpPr>
            <a:spLocks noChangeArrowheads="1"/>
          </p:cNvSpPr>
          <p:nvPr/>
        </p:nvSpPr>
        <p:spPr bwMode="auto">
          <a:xfrm>
            <a:off x="7185026" y="5715011"/>
            <a:ext cx="580856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Bundang</a:t>
            </a:r>
          </a:p>
        </p:txBody>
      </p:sp>
      <p:sp>
        <p:nvSpPr>
          <p:cNvPr id="35860" name="Rectangle 28"/>
          <p:cNvSpPr>
            <a:spLocks noChangeArrowheads="1"/>
          </p:cNvSpPr>
          <p:nvPr/>
        </p:nvSpPr>
        <p:spPr bwMode="auto">
          <a:xfrm>
            <a:off x="6565901" y="6359536"/>
            <a:ext cx="580856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Bundang</a:t>
            </a:r>
          </a:p>
        </p:txBody>
      </p:sp>
      <p:sp>
        <p:nvSpPr>
          <p:cNvPr id="35861" name="Rectangle 29"/>
          <p:cNvSpPr>
            <a:spLocks noChangeArrowheads="1"/>
          </p:cNvSpPr>
          <p:nvPr/>
        </p:nvSpPr>
        <p:spPr bwMode="auto">
          <a:xfrm>
            <a:off x="7070731" y="6588136"/>
            <a:ext cx="688257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Seongnam</a:t>
            </a:r>
          </a:p>
        </p:txBody>
      </p:sp>
      <p:sp>
        <p:nvSpPr>
          <p:cNvPr id="35862" name="Rectangle 30"/>
          <p:cNvSpPr>
            <a:spLocks noChangeArrowheads="1"/>
          </p:cNvSpPr>
          <p:nvPr/>
        </p:nvSpPr>
        <p:spPr bwMode="auto">
          <a:xfrm>
            <a:off x="8472488" y="3911605"/>
            <a:ext cx="576046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Gwangju</a:t>
            </a:r>
          </a:p>
        </p:txBody>
      </p:sp>
      <p:sp>
        <p:nvSpPr>
          <p:cNvPr id="35863" name="Rectangle 31"/>
          <p:cNvSpPr>
            <a:spLocks noChangeArrowheads="1"/>
          </p:cNvSpPr>
          <p:nvPr/>
        </p:nvSpPr>
        <p:spPr bwMode="auto">
          <a:xfrm>
            <a:off x="8113713" y="2997211"/>
            <a:ext cx="434983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Wonju</a:t>
            </a:r>
          </a:p>
        </p:txBody>
      </p:sp>
      <p:sp>
        <p:nvSpPr>
          <p:cNvPr id="35864" name="Rectangle 32"/>
          <p:cNvSpPr>
            <a:spLocks noChangeArrowheads="1"/>
          </p:cNvSpPr>
          <p:nvPr/>
        </p:nvSpPr>
        <p:spPr bwMode="auto">
          <a:xfrm>
            <a:off x="8410578" y="2771786"/>
            <a:ext cx="314757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Guri</a:t>
            </a:r>
          </a:p>
        </p:txBody>
      </p:sp>
      <p:sp>
        <p:nvSpPr>
          <p:cNvPr id="35865" name="Rectangle 33"/>
          <p:cNvSpPr>
            <a:spLocks noChangeArrowheads="1"/>
          </p:cNvSpPr>
          <p:nvPr/>
        </p:nvSpPr>
        <p:spPr bwMode="auto">
          <a:xfrm>
            <a:off x="8097843" y="2200286"/>
            <a:ext cx="718714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Namyangju</a:t>
            </a:r>
          </a:p>
        </p:txBody>
      </p:sp>
      <p:sp>
        <p:nvSpPr>
          <p:cNvPr id="35866" name="Rectangle 34"/>
          <p:cNvSpPr>
            <a:spLocks noChangeArrowheads="1"/>
          </p:cNvSpPr>
          <p:nvPr/>
        </p:nvSpPr>
        <p:spPr bwMode="auto">
          <a:xfrm>
            <a:off x="7874000" y="1806577"/>
            <a:ext cx="752376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ChunCheon</a:t>
            </a:r>
          </a:p>
        </p:txBody>
      </p:sp>
      <p:sp>
        <p:nvSpPr>
          <p:cNvPr id="35867" name="Rectangle 35"/>
          <p:cNvSpPr>
            <a:spLocks noChangeArrowheads="1"/>
          </p:cNvSpPr>
          <p:nvPr/>
        </p:nvSpPr>
        <p:spPr bwMode="auto">
          <a:xfrm>
            <a:off x="6772275" y="763599"/>
            <a:ext cx="646578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Uijeongbu</a:t>
            </a:r>
          </a:p>
        </p:txBody>
      </p:sp>
      <p:sp>
        <p:nvSpPr>
          <p:cNvPr id="35868" name="Rectangle 36"/>
          <p:cNvSpPr>
            <a:spLocks noChangeArrowheads="1"/>
          </p:cNvSpPr>
          <p:nvPr/>
        </p:nvSpPr>
        <p:spPr bwMode="auto">
          <a:xfrm>
            <a:off x="6000750" y="763599"/>
            <a:ext cx="540781" cy="174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Wonsan</a:t>
            </a:r>
          </a:p>
        </p:txBody>
      </p:sp>
      <p:sp>
        <p:nvSpPr>
          <p:cNvPr id="35869" name="Text Box 24"/>
          <p:cNvSpPr txBox="1">
            <a:spLocks noChangeArrowheads="1"/>
          </p:cNvSpPr>
          <p:nvPr/>
        </p:nvSpPr>
        <p:spPr bwMode="auto">
          <a:xfrm>
            <a:off x="255588" y="6575425"/>
            <a:ext cx="3186112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900">
                <a:latin typeface="Arial" pitchFamily="34" charset="0"/>
              </a:rPr>
              <a:t>Source : Seoul Development Institute, 2007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Rectangle 6"/>
          <p:cNvSpPr txBox="1">
            <a:spLocks noChangeArrowheads="1"/>
          </p:cNvSpPr>
          <p:nvPr/>
        </p:nvSpPr>
        <p:spPr bwMode="auto">
          <a:xfrm>
            <a:off x="8934451" y="6357209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 bwMode="auto">
          <a:xfrm>
            <a:off x="174631" y="717550"/>
            <a:ext cx="8969375" cy="61404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  <p:pic>
        <p:nvPicPr>
          <p:cNvPr id="1472514" name="Picture 2" descr="구경계 사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331" y="1196978"/>
            <a:ext cx="6119813" cy="5008563"/>
          </a:xfrm>
          <a:prstGeom prst="rect">
            <a:avLst/>
          </a:prstGeom>
          <a:noFill/>
        </p:spPr>
      </p:pic>
      <p:sp>
        <p:nvSpPr>
          <p:cNvPr id="1472516" name="Freeform 4"/>
          <p:cNvSpPr>
            <a:spLocks/>
          </p:cNvSpPr>
          <p:nvPr/>
        </p:nvSpPr>
        <p:spPr bwMode="auto">
          <a:xfrm>
            <a:off x="7519424" y="3103574"/>
            <a:ext cx="184731" cy="24622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" y="0"/>
              </a:cxn>
              <a:cxn ang="0">
                <a:pos x="352" y="24"/>
              </a:cxn>
              <a:cxn ang="0">
                <a:pos x="608" y="208"/>
              </a:cxn>
              <a:cxn ang="0">
                <a:pos x="968" y="432"/>
              </a:cxn>
              <a:cxn ang="0">
                <a:pos x="1224" y="656"/>
              </a:cxn>
              <a:cxn ang="0">
                <a:pos x="1288" y="720"/>
              </a:cxn>
              <a:cxn ang="0">
                <a:pos x="1456" y="768"/>
              </a:cxn>
              <a:cxn ang="0">
                <a:pos x="1632" y="920"/>
              </a:cxn>
              <a:cxn ang="0">
                <a:pos x="1768" y="1000"/>
              </a:cxn>
              <a:cxn ang="0">
                <a:pos x="1944" y="976"/>
              </a:cxn>
              <a:cxn ang="0">
                <a:pos x="2040" y="840"/>
              </a:cxn>
              <a:cxn ang="0">
                <a:pos x="2200" y="720"/>
              </a:cxn>
              <a:cxn ang="0">
                <a:pos x="2376" y="752"/>
              </a:cxn>
              <a:cxn ang="0">
                <a:pos x="2560" y="872"/>
              </a:cxn>
              <a:cxn ang="0">
                <a:pos x="2688" y="840"/>
              </a:cxn>
              <a:cxn ang="0">
                <a:pos x="2784" y="712"/>
              </a:cxn>
              <a:cxn ang="0">
                <a:pos x="2968" y="456"/>
              </a:cxn>
              <a:cxn ang="0">
                <a:pos x="3136" y="328"/>
              </a:cxn>
              <a:cxn ang="0">
                <a:pos x="3320" y="288"/>
              </a:cxn>
              <a:cxn ang="0">
                <a:pos x="3496" y="248"/>
              </a:cxn>
              <a:cxn ang="0">
                <a:pos x="3808" y="80"/>
              </a:cxn>
            </a:cxnLst>
            <a:rect l="0" t="0" r="r" b="b"/>
            <a:pathLst>
              <a:path w="3808" h="1000">
                <a:moveTo>
                  <a:pt x="0" y="0"/>
                </a:moveTo>
                <a:lnTo>
                  <a:pt x="264" y="0"/>
                </a:lnTo>
                <a:lnTo>
                  <a:pt x="352" y="24"/>
                </a:lnTo>
                <a:lnTo>
                  <a:pt x="608" y="208"/>
                </a:lnTo>
                <a:lnTo>
                  <a:pt x="968" y="432"/>
                </a:lnTo>
                <a:lnTo>
                  <a:pt x="1224" y="656"/>
                </a:lnTo>
                <a:lnTo>
                  <a:pt x="1288" y="720"/>
                </a:lnTo>
                <a:lnTo>
                  <a:pt x="1456" y="768"/>
                </a:lnTo>
                <a:lnTo>
                  <a:pt x="1632" y="920"/>
                </a:lnTo>
                <a:lnTo>
                  <a:pt x="1768" y="1000"/>
                </a:lnTo>
                <a:lnTo>
                  <a:pt x="1944" y="976"/>
                </a:lnTo>
                <a:lnTo>
                  <a:pt x="2040" y="840"/>
                </a:lnTo>
                <a:lnTo>
                  <a:pt x="2200" y="720"/>
                </a:lnTo>
                <a:lnTo>
                  <a:pt x="2376" y="752"/>
                </a:lnTo>
                <a:lnTo>
                  <a:pt x="2560" y="872"/>
                </a:lnTo>
                <a:lnTo>
                  <a:pt x="2688" y="840"/>
                </a:lnTo>
                <a:lnTo>
                  <a:pt x="2784" y="712"/>
                </a:lnTo>
                <a:lnTo>
                  <a:pt x="2968" y="456"/>
                </a:lnTo>
                <a:lnTo>
                  <a:pt x="3136" y="328"/>
                </a:lnTo>
                <a:lnTo>
                  <a:pt x="3320" y="288"/>
                </a:lnTo>
                <a:lnTo>
                  <a:pt x="3496" y="248"/>
                </a:lnTo>
                <a:lnTo>
                  <a:pt x="3808" y="80"/>
                </a:lnTo>
              </a:path>
            </a:pathLst>
          </a:custGeom>
          <a:noFill/>
          <a:ln w="88900" cap="flat" cmpd="sng">
            <a:solidFill>
              <a:srgbClr val="5CB6DE"/>
            </a:solidFill>
            <a:prstDash val="sysDot"/>
            <a:round/>
            <a:headEnd type="stealth" w="med" len="med"/>
            <a:tailEnd type="stealth" w="med" len="med"/>
          </a:ln>
          <a:effectLst/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472517" name="Line 5"/>
          <p:cNvSpPr>
            <a:spLocks noChangeShapeType="1"/>
          </p:cNvSpPr>
          <p:nvPr/>
        </p:nvSpPr>
        <p:spPr bwMode="auto">
          <a:xfrm>
            <a:off x="4643438" y="1052519"/>
            <a:ext cx="0" cy="5616575"/>
          </a:xfrm>
          <a:prstGeom prst="line">
            <a:avLst/>
          </a:prstGeom>
          <a:noFill/>
          <a:ln w="203200">
            <a:solidFill>
              <a:srgbClr val="796EC8"/>
            </a:solidFill>
            <a:prstDash val="sysDot"/>
            <a:round/>
            <a:headEnd type="stealth" w="med" len="sm"/>
            <a:tailEnd type="stealth" w="med" len="sm"/>
          </a:ln>
          <a:effectLst/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472518" name="Line 6"/>
          <p:cNvSpPr>
            <a:spLocks noChangeShapeType="1"/>
          </p:cNvSpPr>
          <p:nvPr/>
        </p:nvSpPr>
        <p:spPr bwMode="auto">
          <a:xfrm>
            <a:off x="322263" y="3789363"/>
            <a:ext cx="8642350" cy="0"/>
          </a:xfrm>
          <a:prstGeom prst="line">
            <a:avLst/>
          </a:prstGeom>
          <a:noFill/>
          <a:ln w="203200">
            <a:solidFill>
              <a:srgbClr val="796EC8"/>
            </a:solidFill>
            <a:prstDash val="sysDot"/>
            <a:round/>
            <a:headEnd type="stealth" w="med" len="sm"/>
            <a:tailEnd type="stealth" w="med" len="sm"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472519" name="Oval 7"/>
          <p:cNvSpPr>
            <a:spLocks noChangeArrowheads="1"/>
          </p:cNvSpPr>
          <p:nvPr/>
        </p:nvSpPr>
        <p:spPr bwMode="auto">
          <a:xfrm>
            <a:off x="6795084" y="1376363"/>
            <a:ext cx="259766" cy="346234"/>
          </a:xfrm>
          <a:prstGeom prst="ellipse">
            <a:avLst/>
          </a:prstGeom>
          <a:solidFill>
            <a:srgbClr val="CC99FF">
              <a:alpha val="20000"/>
            </a:srgbClr>
          </a:solidFill>
          <a:ln w="9525">
            <a:solidFill>
              <a:srgbClr val="796EC8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72520" name="Oval 8"/>
          <p:cNvSpPr>
            <a:spLocks noChangeArrowheads="1"/>
          </p:cNvSpPr>
          <p:nvPr/>
        </p:nvSpPr>
        <p:spPr bwMode="auto">
          <a:xfrm>
            <a:off x="5894972" y="2276475"/>
            <a:ext cx="259766" cy="346234"/>
          </a:xfrm>
          <a:prstGeom prst="ellipse">
            <a:avLst/>
          </a:prstGeom>
          <a:solidFill>
            <a:srgbClr val="CC99FF">
              <a:alpha val="39999"/>
            </a:srgbClr>
          </a:solidFill>
          <a:ln w="9525">
            <a:solidFill>
              <a:srgbClr val="796EC8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72521" name="Oval 9"/>
          <p:cNvSpPr>
            <a:spLocks noChangeArrowheads="1"/>
          </p:cNvSpPr>
          <p:nvPr/>
        </p:nvSpPr>
        <p:spPr bwMode="auto">
          <a:xfrm>
            <a:off x="4923423" y="3367088"/>
            <a:ext cx="259766" cy="346234"/>
          </a:xfrm>
          <a:prstGeom prst="ellipse">
            <a:avLst/>
          </a:prstGeom>
          <a:solidFill>
            <a:srgbClr val="A55ACE">
              <a:alpha val="80000"/>
            </a:srgbClr>
          </a:solidFill>
          <a:ln w="9525">
            <a:solidFill>
              <a:srgbClr val="796EC8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72522" name="Text Box 10"/>
          <p:cNvSpPr txBox="1">
            <a:spLocks noChangeArrowheads="1"/>
          </p:cNvSpPr>
          <p:nvPr/>
        </p:nvSpPr>
        <p:spPr bwMode="auto">
          <a:xfrm>
            <a:off x="2946400" y="1473200"/>
            <a:ext cx="350448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800" b="1" dirty="0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Ecology culture / </a:t>
            </a:r>
          </a:p>
          <a:p>
            <a:pPr algn="ctr">
              <a:buFont typeface="Wingdings" pitchFamily="2" charset="2"/>
              <a:buNone/>
            </a:pPr>
            <a:r>
              <a:rPr lang="en-US" altLang="ko-KR" sz="1800" b="1" dirty="0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Unified Korea culture &amp; arts </a:t>
            </a:r>
            <a:endParaRPr lang="ko-KR" altLang="en-US" sz="1800" b="1" dirty="0"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72523" name="Text Box 11"/>
          <p:cNvSpPr txBox="1">
            <a:spLocks noChangeArrowheads="1"/>
          </p:cNvSpPr>
          <p:nvPr/>
        </p:nvSpPr>
        <p:spPr bwMode="auto">
          <a:xfrm>
            <a:off x="3163641" y="5949950"/>
            <a:ext cx="2784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800" b="1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Modern culture &amp; arts </a:t>
            </a:r>
            <a:endParaRPr lang="ko-KR" altLang="en-US" sz="1800" b="1"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72524" name="Text Box 12"/>
          <p:cNvSpPr txBox="1">
            <a:spLocks noChangeArrowheads="1"/>
          </p:cNvSpPr>
          <p:nvPr/>
        </p:nvSpPr>
        <p:spPr bwMode="auto">
          <a:xfrm>
            <a:off x="6845300" y="2709863"/>
            <a:ext cx="115608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b="1" dirty="0" err="1"/>
              <a:t>Hangang</a:t>
            </a:r>
            <a:r>
              <a:rPr lang="en-US" altLang="ko-KR" b="1" dirty="0"/>
              <a:t>(river) </a:t>
            </a:r>
          </a:p>
          <a:p>
            <a:pPr algn="ctr">
              <a:buFont typeface="Wingdings" pitchFamily="2" charset="2"/>
              <a:buNone/>
            </a:pPr>
            <a:r>
              <a:rPr lang="en-US" altLang="ko-KR" b="1" dirty="0"/>
              <a:t>ecology belt </a:t>
            </a:r>
            <a:endParaRPr lang="ko-KR" altLang="en-US" b="1" dirty="0"/>
          </a:p>
        </p:txBody>
      </p:sp>
      <p:sp>
        <p:nvSpPr>
          <p:cNvPr id="1472525" name="Oval 13"/>
          <p:cNvSpPr>
            <a:spLocks noChangeArrowheads="1"/>
          </p:cNvSpPr>
          <p:nvPr/>
        </p:nvSpPr>
        <p:spPr bwMode="auto">
          <a:xfrm>
            <a:off x="2195513" y="3860800"/>
            <a:ext cx="1439862" cy="649288"/>
          </a:xfrm>
          <a:prstGeom prst="ellipse">
            <a:avLst/>
          </a:prstGeom>
          <a:solidFill>
            <a:srgbClr val="A55ACE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b="1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Sangam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20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Zone of International culture</a:t>
            </a:r>
          </a:p>
        </p:txBody>
      </p:sp>
      <p:sp>
        <p:nvSpPr>
          <p:cNvPr id="1472526" name="Text Box 14"/>
          <p:cNvSpPr txBox="1">
            <a:spLocks noChangeArrowheads="1"/>
          </p:cNvSpPr>
          <p:nvPr/>
        </p:nvSpPr>
        <p:spPr bwMode="auto">
          <a:xfrm>
            <a:off x="3875088" y="3429004"/>
            <a:ext cx="187102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2000" b="1" dirty="0"/>
              <a:t>CBD</a:t>
            </a:r>
            <a:r>
              <a:rPr lang="en-US" altLang="ko-KR" dirty="0"/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n-US" altLang="ko-KR" sz="1400" dirty="0"/>
              <a:t>(making historical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dirty="0"/>
              <a:t>&amp; cultural space)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472527" name="Text Box 15"/>
          <p:cNvSpPr txBox="1">
            <a:spLocks noChangeArrowheads="1"/>
          </p:cNvSpPr>
          <p:nvPr/>
        </p:nvSpPr>
        <p:spPr bwMode="auto">
          <a:xfrm>
            <a:off x="250832" y="3933825"/>
            <a:ext cx="186301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800" b="1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International </a:t>
            </a:r>
          </a:p>
          <a:p>
            <a:pPr algn="ctr">
              <a:buFont typeface="Wingdings" pitchFamily="2" charset="2"/>
              <a:buNone/>
            </a:pPr>
            <a:r>
              <a:rPr lang="en-US" altLang="ko-KR" sz="1800" b="1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culture &amp; arts </a:t>
            </a:r>
            <a:endParaRPr lang="ko-KR" altLang="en-US" sz="1800" b="1"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72528" name="Oval 16"/>
          <p:cNvSpPr>
            <a:spLocks noChangeArrowheads="1"/>
          </p:cNvSpPr>
          <p:nvPr/>
        </p:nvSpPr>
        <p:spPr bwMode="auto">
          <a:xfrm>
            <a:off x="3059116" y="4430713"/>
            <a:ext cx="1368425" cy="582612"/>
          </a:xfrm>
          <a:prstGeom prst="ellipse">
            <a:avLst/>
          </a:prstGeom>
          <a:solidFill>
            <a:srgbClr val="A55ACE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b="1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Yeouido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20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Zone of Citizen</a:t>
            </a:r>
            <a:r>
              <a:rPr lang="en-US" altLang="ko-KR" sz="1200">
                <a:solidFill>
                  <a:schemeClr val="tx1"/>
                </a:solidFill>
                <a:latin typeface="Arial Black"/>
                <a:ea typeface="HY태고딕" pitchFamily="18" charset="-127"/>
              </a:rPr>
              <a:t>’</a:t>
            </a:r>
            <a:r>
              <a:rPr lang="en-US" altLang="ko-KR" sz="120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s culture</a:t>
            </a:r>
          </a:p>
        </p:txBody>
      </p:sp>
      <p:sp>
        <p:nvSpPr>
          <p:cNvPr id="1472529" name="Oval 17"/>
          <p:cNvSpPr>
            <a:spLocks noChangeArrowheads="1"/>
          </p:cNvSpPr>
          <p:nvPr/>
        </p:nvSpPr>
        <p:spPr bwMode="auto">
          <a:xfrm>
            <a:off x="4714879" y="4365637"/>
            <a:ext cx="1223963" cy="576263"/>
          </a:xfrm>
          <a:prstGeom prst="ellipse">
            <a:avLst/>
          </a:prstGeom>
          <a:solidFill>
            <a:srgbClr val="A55ACE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b="1" dirty="0" err="1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Ttukseom</a:t>
            </a:r>
            <a:endParaRPr lang="en-US" altLang="ko-KR" sz="1400" b="1" dirty="0">
              <a:solidFill>
                <a:schemeClr val="tx1"/>
              </a:solidFill>
              <a:latin typeface="HY태고딕" pitchFamily="18" charset="-127"/>
              <a:ea typeface="HY태고딕" pitchFamily="18" charset="-127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100" dirty="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Ecology</a:t>
            </a:r>
            <a:r>
              <a:rPr lang="en-US" altLang="ko-KR" sz="1200" dirty="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 zone</a:t>
            </a:r>
          </a:p>
        </p:txBody>
      </p:sp>
      <p:sp>
        <p:nvSpPr>
          <p:cNvPr id="1472530" name="Oval 18"/>
          <p:cNvSpPr>
            <a:spLocks noChangeArrowheads="1"/>
          </p:cNvSpPr>
          <p:nvPr/>
        </p:nvSpPr>
        <p:spPr bwMode="auto">
          <a:xfrm>
            <a:off x="5794381" y="3992563"/>
            <a:ext cx="1154113" cy="660400"/>
          </a:xfrm>
          <a:prstGeom prst="ellipse">
            <a:avLst/>
          </a:prstGeom>
          <a:solidFill>
            <a:srgbClr val="A55ACE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b="1" dirty="0" err="1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Jamsil</a:t>
            </a:r>
            <a:endParaRPr lang="en-US" altLang="ko-KR" sz="1400" b="1" dirty="0">
              <a:solidFill>
                <a:schemeClr val="tx1"/>
              </a:solidFill>
              <a:latin typeface="HY태고딕" pitchFamily="18" charset="-127"/>
              <a:ea typeface="HY태고딕" pitchFamily="18" charset="-127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200" dirty="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Sports/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200" dirty="0">
                <a:solidFill>
                  <a:schemeClr val="tx1"/>
                </a:solidFill>
                <a:latin typeface="HY태고딕" pitchFamily="18" charset="-127"/>
                <a:ea typeface="HY태고딕" pitchFamily="18" charset="-127"/>
              </a:rPr>
              <a:t>leisure zone</a:t>
            </a:r>
          </a:p>
        </p:txBody>
      </p:sp>
      <p:sp>
        <p:nvSpPr>
          <p:cNvPr id="1472531" name="Text Box 19"/>
          <p:cNvSpPr txBox="1">
            <a:spLocks noChangeArrowheads="1"/>
          </p:cNvSpPr>
          <p:nvPr/>
        </p:nvSpPr>
        <p:spPr bwMode="auto">
          <a:xfrm>
            <a:off x="6475051" y="3933825"/>
            <a:ext cx="263245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800" b="1" dirty="0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Public culture &amp; arts </a:t>
            </a:r>
            <a:endParaRPr lang="ko-KR" altLang="en-US" sz="1800" b="1" dirty="0">
              <a:solidFill>
                <a:srgbClr val="FF99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6200" y="203200"/>
            <a:ext cx="8521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Plans of Culture Development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16F39D3D-16B2-4C67-914A-1D3144581281}" type="slidenum">
              <a:rPr lang="en-US" altLang="ko-KR" smtClean="0"/>
              <a:pPr/>
              <a:t>24</a:t>
            </a:fld>
            <a:endParaRPr lang="en-US" altLang="ko-KR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58FC8-86C8-474A-BF49-1B785F57B44A}" type="slidenum">
              <a:rPr lang="en-US" altLang="ko-KR" smtClean="0"/>
              <a:pPr/>
              <a:t>25</a:t>
            </a:fld>
            <a:endParaRPr lang="en-US" altLang="ko-KR" smtClean="0"/>
          </a:p>
        </p:txBody>
      </p:sp>
      <p:sp>
        <p:nvSpPr>
          <p:cNvPr id="331783" name="Rectangle 7"/>
          <p:cNvSpPr>
            <a:spLocks noChangeArrowheads="1"/>
          </p:cNvSpPr>
          <p:nvPr/>
        </p:nvSpPr>
        <p:spPr bwMode="auto">
          <a:xfrm>
            <a:off x="176219" y="727078"/>
            <a:ext cx="8967787" cy="6130925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6868" name="Group 3"/>
          <p:cNvGrpSpPr>
            <a:grpSpLocks/>
          </p:cNvGrpSpPr>
          <p:nvPr/>
        </p:nvGrpSpPr>
        <p:grpSpPr bwMode="auto">
          <a:xfrm>
            <a:off x="2727330" y="1120775"/>
            <a:ext cx="6232525" cy="5216260"/>
            <a:chOff x="1174" y="505"/>
            <a:chExt cx="4502" cy="3761"/>
          </a:xfrm>
        </p:grpSpPr>
        <p:pic>
          <p:nvPicPr>
            <p:cNvPr id="36903" name="Picture 4" descr="산업입지네트워크p1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4" y="505"/>
              <a:ext cx="4502" cy="3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04" name="Rectangle 5"/>
            <p:cNvSpPr>
              <a:spLocks noChangeArrowheads="1"/>
            </p:cNvSpPr>
            <p:nvPr/>
          </p:nvSpPr>
          <p:spPr bwMode="auto">
            <a:xfrm>
              <a:off x="5247" y="3674"/>
              <a:ext cx="133" cy="178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63499" y="203200"/>
            <a:ext cx="60706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Agglomeration of Industrial Cluster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6502830" y="4575187"/>
            <a:ext cx="744114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Gangnam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7633130" y="5045087"/>
            <a:ext cx="744114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Munjeong</a:t>
            </a: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7131414" y="4168787"/>
            <a:ext cx="75212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GwangJin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6080202" y="4981587"/>
            <a:ext cx="615874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Seocho</a:t>
            </a:r>
          </a:p>
        </p:txBody>
      </p:sp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5255950" y="5070487"/>
            <a:ext cx="65274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Gwanak</a:t>
            </a:r>
          </a:p>
        </p:txBody>
      </p:sp>
      <p:sp>
        <p:nvSpPr>
          <p:cNvPr id="36875" name="Rectangle 13"/>
          <p:cNvSpPr>
            <a:spLocks noChangeArrowheads="1"/>
          </p:cNvSpPr>
          <p:nvPr/>
        </p:nvSpPr>
        <p:spPr bwMode="auto">
          <a:xfrm>
            <a:off x="6548006" y="4003676"/>
            <a:ext cx="83388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Seongdong</a:t>
            </a:r>
          </a:p>
        </p:txBody>
      </p:sp>
      <p:sp>
        <p:nvSpPr>
          <p:cNvPr id="36876" name="Rectangle 14"/>
          <p:cNvSpPr>
            <a:spLocks noChangeArrowheads="1"/>
          </p:cNvSpPr>
          <p:nvPr/>
        </p:nvSpPr>
        <p:spPr bwMode="auto">
          <a:xfrm>
            <a:off x="6234152" y="3279787"/>
            <a:ext cx="94929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Dongdaemun</a:t>
            </a:r>
          </a:p>
        </p:txBody>
      </p:sp>
      <p:sp>
        <p:nvSpPr>
          <p:cNvPr id="36877" name="Rectangle 15"/>
          <p:cNvSpPr>
            <a:spLocks noChangeArrowheads="1"/>
          </p:cNvSpPr>
          <p:nvPr/>
        </p:nvSpPr>
        <p:spPr bwMode="auto">
          <a:xfrm>
            <a:off x="7102959" y="2682887"/>
            <a:ext cx="57419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Mangu</a:t>
            </a:r>
          </a:p>
        </p:txBody>
      </p:sp>
      <p:sp>
        <p:nvSpPr>
          <p:cNvPr id="36878" name="Rectangle 16"/>
          <p:cNvSpPr>
            <a:spLocks noChangeArrowheads="1"/>
          </p:cNvSpPr>
          <p:nvPr/>
        </p:nvSpPr>
        <p:spPr bwMode="auto">
          <a:xfrm>
            <a:off x="6603400" y="1831980"/>
            <a:ext cx="68640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Sanggye</a:t>
            </a:r>
          </a:p>
        </p:txBody>
      </p:sp>
      <p:sp>
        <p:nvSpPr>
          <p:cNvPr id="36879" name="Rectangle 17"/>
          <p:cNvSpPr>
            <a:spLocks noChangeArrowheads="1"/>
          </p:cNvSpPr>
          <p:nvPr/>
        </p:nvSpPr>
        <p:spPr bwMode="auto">
          <a:xfrm>
            <a:off x="4715813" y="2797187"/>
            <a:ext cx="85632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Yeonsinnae</a:t>
            </a:r>
          </a:p>
        </p:txBody>
      </p:sp>
      <p:sp>
        <p:nvSpPr>
          <p:cNvPr id="36880" name="Rectangle 18"/>
          <p:cNvSpPr>
            <a:spLocks noChangeArrowheads="1"/>
          </p:cNvSpPr>
          <p:nvPr/>
        </p:nvSpPr>
        <p:spPr bwMode="auto">
          <a:xfrm>
            <a:off x="5003602" y="3813184"/>
            <a:ext cx="644728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Sinchon</a:t>
            </a:r>
          </a:p>
        </p:txBody>
      </p:sp>
      <p:sp>
        <p:nvSpPr>
          <p:cNvPr id="36881" name="Rectangle 19"/>
          <p:cNvSpPr>
            <a:spLocks noChangeArrowheads="1"/>
          </p:cNvSpPr>
          <p:nvPr/>
        </p:nvSpPr>
        <p:spPr bwMode="auto">
          <a:xfrm>
            <a:off x="5617824" y="3457577"/>
            <a:ext cx="82426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City Center</a:t>
            </a:r>
          </a:p>
        </p:txBody>
      </p:sp>
      <p:sp>
        <p:nvSpPr>
          <p:cNvPr id="36882" name="Rectangle 20"/>
          <p:cNvSpPr>
            <a:spLocks noChangeArrowheads="1"/>
          </p:cNvSpPr>
          <p:nvPr/>
        </p:nvSpPr>
        <p:spPr bwMode="auto">
          <a:xfrm>
            <a:off x="5531837" y="4105287"/>
            <a:ext cx="68640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Yongsan</a:t>
            </a:r>
          </a:p>
        </p:txBody>
      </p:sp>
      <p:sp>
        <p:nvSpPr>
          <p:cNvPr id="36883" name="Rectangle 21"/>
          <p:cNvSpPr>
            <a:spLocks noChangeArrowheads="1"/>
          </p:cNvSpPr>
          <p:nvPr/>
        </p:nvSpPr>
        <p:spPr bwMode="auto">
          <a:xfrm>
            <a:off x="4768586" y="4283087"/>
            <a:ext cx="65114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" pitchFamily="34" charset="0"/>
              </a:rPr>
              <a:t>Yeouido</a:t>
            </a:r>
          </a:p>
        </p:txBody>
      </p:sp>
      <p:sp>
        <p:nvSpPr>
          <p:cNvPr id="36884" name="Rectangle 22"/>
          <p:cNvSpPr>
            <a:spLocks noChangeArrowheads="1"/>
          </p:cNvSpPr>
          <p:nvPr/>
        </p:nvSpPr>
        <p:spPr bwMode="auto">
          <a:xfrm>
            <a:off x="3986213" y="4403736"/>
            <a:ext cx="878767" cy="3847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>
                <a:latin typeface="Arial" pitchFamily="34" charset="0"/>
              </a:rPr>
              <a:t>Guro</a:t>
            </a:r>
          </a:p>
          <a:p>
            <a:pPr algn="ctr">
              <a:lnSpc>
                <a:spcPct val="70000"/>
              </a:lnSpc>
            </a:pPr>
            <a:r>
              <a:rPr lang="en-US" altLang="ko-KR">
                <a:latin typeface="Arial" pitchFamily="34" charset="0"/>
              </a:rPr>
              <a:t>Geumcheon</a:t>
            </a:r>
          </a:p>
        </p:txBody>
      </p:sp>
      <p:sp>
        <p:nvSpPr>
          <p:cNvPr id="36885" name="Rectangle 23"/>
          <p:cNvSpPr>
            <a:spLocks noChangeArrowheads="1"/>
          </p:cNvSpPr>
          <p:nvPr/>
        </p:nvSpPr>
        <p:spPr bwMode="auto">
          <a:xfrm>
            <a:off x="3390901" y="3402014"/>
            <a:ext cx="567784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>
                <a:latin typeface="Arial" pitchFamily="34" charset="0"/>
              </a:rPr>
              <a:t>Magok</a:t>
            </a:r>
          </a:p>
        </p:txBody>
      </p:sp>
      <p:sp>
        <p:nvSpPr>
          <p:cNvPr id="36886" name="Rectangle 24"/>
          <p:cNvSpPr>
            <a:spLocks noChangeArrowheads="1"/>
          </p:cNvSpPr>
          <p:nvPr/>
        </p:nvSpPr>
        <p:spPr bwMode="auto">
          <a:xfrm>
            <a:off x="4351343" y="3338520"/>
            <a:ext cx="659155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>
                <a:latin typeface="Arial" pitchFamily="34" charset="0"/>
              </a:rPr>
              <a:t>Sangam</a:t>
            </a:r>
          </a:p>
        </p:txBody>
      </p:sp>
      <p:sp>
        <p:nvSpPr>
          <p:cNvPr id="36887" name="Rectangle 25"/>
          <p:cNvSpPr>
            <a:spLocks noChangeArrowheads="1"/>
          </p:cNvSpPr>
          <p:nvPr/>
        </p:nvSpPr>
        <p:spPr bwMode="auto">
          <a:xfrm>
            <a:off x="3589339" y="4075119"/>
            <a:ext cx="708848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ko-KR">
                <a:latin typeface="Arial" pitchFamily="34" charset="0"/>
              </a:rPr>
              <a:t>Mokdong</a:t>
            </a:r>
          </a:p>
        </p:txBody>
      </p:sp>
      <p:sp>
        <p:nvSpPr>
          <p:cNvPr id="36888" name="Rectangle 26"/>
          <p:cNvSpPr>
            <a:spLocks noChangeArrowheads="1"/>
          </p:cNvSpPr>
          <p:nvPr/>
        </p:nvSpPr>
        <p:spPr bwMode="auto">
          <a:xfrm>
            <a:off x="733425" y="2944814"/>
            <a:ext cx="1991498" cy="344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Gimpo/Songdo-Yeongjongdo Axis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(International Business)</a:t>
            </a:r>
          </a:p>
        </p:txBody>
      </p:sp>
      <p:sp>
        <p:nvSpPr>
          <p:cNvPr id="36889" name="Rectangle 27"/>
          <p:cNvSpPr>
            <a:spLocks noChangeArrowheads="1"/>
          </p:cNvSpPr>
          <p:nvPr/>
        </p:nvSpPr>
        <p:spPr bwMode="auto">
          <a:xfrm>
            <a:off x="3757618" y="5026036"/>
            <a:ext cx="1018475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IT/ Manufacture</a:t>
            </a:r>
          </a:p>
        </p:txBody>
      </p:sp>
      <p:sp>
        <p:nvSpPr>
          <p:cNvPr id="36890" name="Rectangle 28"/>
          <p:cNvSpPr>
            <a:spLocks noChangeArrowheads="1"/>
          </p:cNvSpPr>
          <p:nvPr/>
        </p:nvSpPr>
        <p:spPr bwMode="auto">
          <a:xfrm>
            <a:off x="4117982" y="6215064"/>
            <a:ext cx="1318237" cy="344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Bucheon/Anyang Axis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(IT/Manufacture)</a:t>
            </a:r>
          </a:p>
        </p:txBody>
      </p:sp>
      <p:sp>
        <p:nvSpPr>
          <p:cNvPr id="36891" name="Rectangle 29"/>
          <p:cNvSpPr>
            <a:spLocks noChangeArrowheads="1"/>
          </p:cNvSpPr>
          <p:nvPr/>
        </p:nvSpPr>
        <p:spPr bwMode="auto">
          <a:xfrm>
            <a:off x="6669093" y="6226175"/>
            <a:ext cx="1763872" cy="344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Bundang/Pangyo-Yongin Axis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(S/W, IT Service)</a:t>
            </a:r>
          </a:p>
        </p:txBody>
      </p:sp>
      <p:sp>
        <p:nvSpPr>
          <p:cNvPr id="36892" name="Rectangle 30"/>
          <p:cNvSpPr>
            <a:spLocks noChangeArrowheads="1"/>
          </p:cNvSpPr>
          <p:nvPr/>
        </p:nvSpPr>
        <p:spPr bwMode="auto">
          <a:xfrm>
            <a:off x="5543550" y="4378337"/>
            <a:ext cx="689860" cy="282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800" b="1">
                <a:latin typeface="Arial" pitchFamily="34" charset="0"/>
                <a:ea typeface="산돌고딕B" pitchFamily="50" charset="-127"/>
              </a:rPr>
              <a:t>International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800" b="1">
                <a:latin typeface="Arial" pitchFamily="34" charset="0"/>
                <a:ea typeface="산돌고딕B" pitchFamily="50" charset="-127"/>
              </a:rPr>
              <a:t> Business</a:t>
            </a:r>
          </a:p>
        </p:txBody>
      </p:sp>
      <p:sp>
        <p:nvSpPr>
          <p:cNvPr id="36893" name="Rectangle 31"/>
          <p:cNvSpPr>
            <a:spLocks noChangeArrowheads="1"/>
          </p:cNvSpPr>
          <p:nvPr/>
        </p:nvSpPr>
        <p:spPr bwMode="auto">
          <a:xfrm>
            <a:off x="7207256" y="4700599"/>
            <a:ext cx="1374775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Trade/High-tech</a:t>
            </a:r>
          </a:p>
        </p:txBody>
      </p:sp>
      <p:sp>
        <p:nvSpPr>
          <p:cNvPr id="36894" name="Rectangle 32"/>
          <p:cNvSpPr>
            <a:spLocks noChangeArrowheads="1"/>
          </p:cNvSpPr>
          <p:nvPr/>
        </p:nvSpPr>
        <p:spPr bwMode="auto">
          <a:xfrm>
            <a:off x="6561144" y="3663956"/>
            <a:ext cx="1744636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Digitization  of Old Industry</a:t>
            </a:r>
          </a:p>
        </p:txBody>
      </p:sp>
      <p:sp>
        <p:nvSpPr>
          <p:cNvPr id="36895" name="Rectangle 33"/>
          <p:cNvSpPr>
            <a:spLocks noChangeArrowheads="1"/>
          </p:cNvSpPr>
          <p:nvPr/>
        </p:nvSpPr>
        <p:spPr bwMode="auto">
          <a:xfrm>
            <a:off x="5949955" y="804863"/>
            <a:ext cx="2166225" cy="344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Hongneung-Uijeongbu Axis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(Research-based Start-up Company)</a:t>
            </a:r>
          </a:p>
        </p:txBody>
      </p:sp>
      <p:sp>
        <p:nvSpPr>
          <p:cNvPr id="36896" name="Rectangle 34"/>
          <p:cNvSpPr>
            <a:spLocks noChangeArrowheads="1"/>
          </p:cNvSpPr>
          <p:nvPr/>
        </p:nvSpPr>
        <p:spPr bwMode="auto">
          <a:xfrm>
            <a:off x="5033963" y="3216286"/>
            <a:ext cx="1358312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International Finance</a:t>
            </a:r>
          </a:p>
        </p:txBody>
      </p:sp>
      <p:sp>
        <p:nvSpPr>
          <p:cNvPr id="36897" name="Rectangle 35"/>
          <p:cNvSpPr>
            <a:spLocks noChangeArrowheads="1"/>
          </p:cNvSpPr>
          <p:nvPr/>
        </p:nvSpPr>
        <p:spPr bwMode="auto">
          <a:xfrm>
            <a:off x="3181350" y="3176599"/>
            <a:ext cx="1054100" cy="147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800" b="1">
                <a:latin typeface="Arial" pitchFamily="34" charset="0"/>
                <a:ea typeface="산돌고딕B" pitchFamily="50" charset="-127"/>
              </a:rPr>
              <a:t>High-tech Industry</a:t>
            </a:r>
          </a:p>
        </p:txBody>
      </p:sp>
      <p:sp>
        <p:nvSpPr>
          <p:cNvPr id="36898" name="Rectangle 36"/>
          <p:cNvSpPr>
            <a:spLocks noChangeArrowheads="1"/>
          </p:cNvSpPr>
          <p:nvPr/>
        </p:nvSpPr>
        <p:spPr bwMode="auto">
          <a:xfrm>
            <a:off x="4776787" y="4568837"/>
            <a:ext cx="689860" cy="282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800" b="1">
                <a:latin typeface="Arial" pitchFamily="34" charset="0"/>
                <a:ea typeface="산돌고딕B" pitchFamily="50" charset="-127"/>
              </a:rPr>
              <a:t>International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800" b="1">
                <a:latin typeface="Arial" pitchFamily="34" charset="0"/>
                <a:ea typeface="산돌고딕B" pitchFamily="50" charset="-127"/>
              </a:rPr>
              <a:t>finance</a:t>
            </a:r>
          </a:p>
        </p:txBody>
      </p:sp>
      <p:pic>
        <p:nvPicPr>
          <p:cNvPr id="36899" name="Picture 37" descr="산업입지네트워크-범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5441962"/>
            <a:ext cx="40957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66" name="Rectangle 38"/>
          <p:cNvSpPr>
            <a:spLocks noChangeArrowheads="1"/>
          </p:cNvSpPr>
          <p:nvPr/>
        </p:nvSpPr>
        <p:spPr bwMode="auto">
          <a:xfrm>
            <a:off x="479430" y="5535613"/>
            <a:ext cx="2839239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4 Strategic Posts of Digital Industry </a:t>
            </a:r>
          </a:p>
          <a:p>
            <a:pPr algn="l">
              <a:lnSpc>
                <a:spcPct val="80000"/>
              </a:lnSpc>
              <a:defRPr/>
            </a:pP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Diamond of International Business</a:t>
            </a:r>
          </a:p>
          <a:p>
            <a:pPr algn="l">
              <a:lnSpc>
                <a:spcPct val="80000"/>
              </a:lnSpc>
              <a:defRPr/>
            </a:pP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Strategic Posts for Balanced Regional Development</a:t>
            </a:r>
          </a:p>
          <a:p>
            <a:pPr algn="l">
              <a:lnSpc>
                <a:spcPct val="80000"/>
              </a:lnSpc>
              <a:defRPr/>
            </a:pP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Industrial Green-line</a:t>
            </a:r>
          </a:p>
          <a:p>
            <a:pPr algn="l">
              <a:lnSpc>
                <a:spcPct val="80000"/>
              </a:lnSpc>
              <a:defRPr/>
            </a:pP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Industrial</a:t>
            </a:r>
            <a:r>
              <a:rPr lang="en-US" altLang="ko-KR" sz="9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altLang="ko-KR" sz="900">
                <a:solidFill>
                  <a:schemeClr val="bg1"/>
                </a:solidFill>
                <a:latin typeface="Arial" charset="0"/>
              </a:rPr>
              <a:t>Belt of Capital Region</a:t>
            </a:r>
          </a:p>
        </p:txBody>
      </p:sp>
      <p:sp>
        <p:nvSpPr>
          <p:cNvPr id="36901" name="Rectangle 40"/>
          <p:cNvSpPr>
            <a:spLocks noChangeArrowheads="1"/>
          </p:cNvSpPr>
          <p:nvPr/>
        </p:nvSpPr>
        <p:spPr bwMode="auto">
          <a:xfrm>
            <a:off x="2990850" y="3724282"/>
            <a:ext cx="1504950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Media/Environment</a:t>
            </a:r>
          </a:p>
        </p:txBody>
      </p:sp>
      <p:sp>
        <p:nvSpPr>
          <p:cNvPr id="36902" name="Text Box 4"/>
          <p:cNvSpPr txBox="1">
            <a:spLocks noChangeArrowheads="1"/>
          </p:cNvSpPr>
          <p:nvPr/>
        </p:nvSpPr>
        <p:spPr bwMode="auto">
          <a:xfrm>
            <a:off x="4664075" y="6565900"/>
            <a:ext cx="419417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900">
                <a:latin typeface="Arial" pitchFamily="34" charset="0"/>
              </a:rPr>
              <a:t>Source : The Master Plan of Seoul Toward 2020, 2006, Seoul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87018" y="-254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Master Plan of Seoul 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auto">
          <a:xfrm>
            <a:off x="0" y="-152400"/>
            <a:ext cx="9144000" cy="32019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  <p:pic>
        <p:nvPicPr>
          <p:cNvPr id="6147" name="Picture 3" descr="C:\Documents and Settings\Owner\My Documents\이은중\00_도시계획국\01_공간 TF\서북권\크기변환_2Scheme2_Aerial_View.jpg"/>
          <p:cNvPicPr>
            <a:picLocks noChangeAspect="1" noChangeArrowheads="1"/>
          </p:cNvPicPr>
          <p:nvPr/>
        </p:nvPicPr>
        <p:blipFill>
          <a:blip r:embed="rId3" cstate="print"/>
          <a:srcRect l="8025" t="16673" r="17373" b="1663"/>
          <a:stretch>
            <a:fillRect/>
          </a:stretch>
        </p:blipFill>
        <p:spPr bwMode="auto">
          <a:xfrm>
            <a:off x="0" y="-131905"/>
            <a:ext cx="2686050" cy="3117993"/>
          </a:xfrm>
          <a:prstGeom prst="rect">
            <a:avLst/>
          </a:prstGeom>
          <a:noFill/>
        </p:spPr>
      </p:pic>
      <p:pic>
        <p:nvPicPr>
          <p:cNvPr id="6146" name="Picture 2" descr="C:\Documents and Settings\Owner\My Documents\이은중\02_시장님 등 관련 자료\연찬회\과장님 연찬회_2009 0523\그림\용산\크기변환_포맷변환_Cam02aerial_night_new_glass.jpg"/>
          <p:cNvPicPr>
            <a:picLocks noChangeAspect="1" noChangeArrowheads="1"/>
          </p:cNvPicPr>
          <p:nvPr/>
        </p:nvPicPr>
        <p:blipFill>
          <a:blip r:embed="rId4" cstate="print"/>
          <a:srcRect l="34952" t="6803" r="12034"/>
          <a:stretch>
            <a:fillRect/>
          </a:stretch>
        </p:blipFill>
        <p:spPr bwMode="auto">
          <a:xfrm>
            <a:off x="6038850" y="-82550"/>
            <a:ext cx="3105150" cy="3057071"/>
          </a:xfrm>
          <a:prstGeom prst="rect">
            <a:avLst/>
          </a:prstGeom>
          <a:noFill/>
        </p:spPr>
      </p:pic>
      <p:pic>
        <p:nvPicPr>
          <p:cNvPr id="6148" name="Picture 4" descr="C:\Documents and Settings\Owner\My Documents\이은중\02_시장님 등 관련 자료\연찬회\과장님 연찬회_2009 0523\그림\마곡\크기변환_마곡WA-06055-8(쓸만함).jpg"/>
          <p:cNvPicPr>
            <a:picLocks noChangeAspect="1" noChangeArrowheads="1"/>
          </p:cNvPicPr>
          <p:nvPr/>
        </p:nvPicPr>
        <p:blipFill>
          <a:blip r:embed="rId5" cstate="print"/>
          <a:srcRect r="4478" b="2050"/>
          <a:stretch>
            <a:fillRect/>
          </a:stretch>
        </p:blipFill>
        <p:spPr bwMode="auto">
          <a:xfrm>
            <a:off x="2743200" y="-47626"/>
            <a:ext cx="3251200" cy="3033714"/>
          </a:xfrm>
          <a:prstGeom prst="rect">
            <a:avLst/>
          </a:prstGeom>
          <a:noFill/>
        </p:spPr>
      </p:pic>
      <p:pic>
        <p:nvPicPr>
          <p:cNvPr id="7" name="Picture 3" descr="전체조감3(이미지에흑백느낌주기)-1 copy"/>
          <p:cNvPicPr>
            <a:picLocks noChangeAspect="1" noChangeArrowheads="1"/>
          </p:cNvPicPr>
          <p:nvPr/>
        </p:nvPicPr>
        <p:blipFill>
          <a:blip r:embed="rId6" cstate="print"/>
          <a:srcRect l="1349" t="27260" r="4222"/>
          <a:stretch>
            <a:fillRect/>
          </a:stretch>
        </p:blipFill>
        <p:spPr bwMode="auto">
          <a:xfrm>
            <a:off x="0" y="3033486"/>
            <a:ext cx="9144000" cy="3824514"/>
          </a:xfrm>
          <a:prstGeom prst="rect">
            <a:avLst/>
          </a:prstGeom>
          <a:noFill/>
          <a:ln>
            <a:noFill/>
          </a:ln>
        </p:spPr>
      </p:pic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5CCF07-A6FE-4E17-91B3-12465621C8D1}" type="slidenum">
              <a:rPr lang="en-US" altLang="ko-KR" smtClean="0"/>
              <a:pPr/>
              <a:t>26</a:t>
            </a:fld>
            <a:endParaRPr lang="en-US" altLang="ko-KR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275771" y="1781175"/>
            <a:ext cx="9637485" cy="1100138"/>
          </a:xfrm>
          <a:prstGeom prst="rect">
            <a:avLst/>
          </a:prstGeom>
          <a:solidFill>
            <a:srgbClr val="3366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282363" y="1839913"/>
            <a:ext cx="4562937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54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</a:t>
            </a:r>
            <a:r>
              <a:rPr lang="en-US" altLang="ko-KR" sz="54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Main Projects</a:t>
            </a:r>
            <a:endParaRPr lang="en-US" altLang="ko-KR" sz="54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058F79-3741-43E8-833E-D8022B6543C7}" type="slidenum">
              <a:rPr lang="en-US" altLang="ko-KR" smtClean="0"/>
              <a:pPr/>
              <a:t>27</a:t>
            </a:fld>
            <a:endParaRPr lang="en-US" altLang="ko-KR" smtClean="0"/>
          </a:p>
        </p:txBody>
      </p:sp>
      <p:pic>
        <p:nvPicPr>
          <p:cNvPr id="67587" name="Picture 6"/>
          <p:cNvPicPr>
            <a:picLocks noChangeAspect="1" noChangeArrowheads="1"/>
          </p:cNvPicPr>
          <p:nvPr/>
        </p:nvPicPr>
        <p:blipFill>
          <a:blip r:embed="rId3" cstate="print"/>
          <a:srcRect t="5360"/>
          <a:stretch>
            <a:fillRect/>
          </a:stretch>
        </p:blipFill>
        <p:spPr bwMode="auto">
          <a:xfrm>
            <a:off x="-630232" y="-36511"/>
            <a:ext cx="10198101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8513" y="2836260"/>
            <a:ext cx="90424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Urban Renaissance for Downtown Seoul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4"/>
          <p:cNvSpPr>
            <a:spLocks noChangeArrowheads="1"/>
          </p:cNvSpPr>
          <p:nvPr/>
        </p:nvSpPr>
        <p:spPr bwMode="auto">
          <a:xfrm>
            <a:off x="1025528" y="1071563"/>
            <a:ext cx="7058025" cy="1384300"/>
          </a:xfrm>
          <a:prstGeom prst="roundRect">
            <a:avLst>
              <a:gd name="adj" fmla="val 14343"/>
            </a:avLst>
          </a:prstGeom>
          <a:noFill/>
          <a:ln w="19050" algn="ctr">
            <a:noFill/>
            <a:prstDash val="sysDot"/>
            <a:round/>
            <a:headEnd/>
            <a:tailEnd/>
          </a:ln>
        </p:spPr>
        <p:txBody>
          <a:bodyPr tIns="0" bIns="10800" anchor="ctr"/>
          <a:lstStyle/>
          <a:p>
            <a:pPr marL="428625" indent="-3429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To  be a competitive international center with a 600-year long history as well as a vital culture hub of global Seoul</a:t>
            </a: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69856" y="212725"/>
            <a:ext cx="71294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Vision and Goals</a:t>
            </a:r>
          </a:p>
        </p:txBody>
      </p:sp>
      <p:sp>
        <p:nvSpPr>
          <p:cNvPr id="68613" name="AutoShape 6"/>
          <p:cNvSpPr>
            <a:spLocks noChangeArrowheads="1"/>
          </p:cNvSpPr>
          <p:nvPr/>
        </p:nvSpPr>
        <p:spPr bwMode="auto">
          <a:xfrm>
            <a:off x="919163" y="3392488"/>
            <a:ext cx="7085012" cy="3168650"/>
          </a:xfrm>
          <a:prstGeom prst="roundRect">
            <a:avLst>
              <a:gd name="adj" fmla="val 7213"/>
            </a:avLst>
          </a:prstGeom>
          <a:noFill/>
          <a:ln w="19050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tIns="0" bIns="10800" anchor="ctr"/>
          <a:lstStyle/>
          <a:p>
            <a:pPr marL="266700" indent="-180975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International Competitiveness</a:t>
            </a:r>
            <a:r>
              <a:rPr lang="en-US" altLang="ko-KR" sz="1600">
                <a:solidFill>
                  <a:srgbClr val="003399"/>
                </a:solidFill>
                <a:latin typeface="Arial" pitchFamily="34" charset="0"/>
              </a:rPr>
              <a:t> </a:t>
            </a:r>
          </a:p>
          <a:p>
            <a:pPr marL="266700" indent="-180975" algn="l">
              <a:lnSpc>
                <a:spcPct val="90000"/>
              </a:lnSpc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Promotion of the design &amp; fashion industry and international business as the new growth engine</a:t>
            </a:r>
          </a:p>
          <a:p>
            <a:pPr marL="266700" indent="-180975" algn="l">
              <a:lnSpc>
                <a:spcPct val="16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Tourist Attractions</a:t>
            </a:r>
          </a:p>
          <a:p>
            <a:pPr marL="266700" indent="-180975" algn="l"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Development into a tourist city, full of fascination and vitality</a:t>
            </a:r>
          </a:p>
          <a:p>
            <a:pPr marL="266700" indent="-180975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Sustainability with Environment and Landscape</a:t>
            </a:r>
          </a:p>
          <a:p>
            <a:pPr marL="266700" indent="-180975" algn="l"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Restoration of north-south green network as an environment and landscape city</a:t>
            </a:r>
          </a:p>
          <a:p>
            <a:pPr marL="266700" indent="-180975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Historic Preservation</a:t>
            </a:r>
          </a:p>
          <a:p>
            <a:pPr marL="266700" indent="-180975" algn="l"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Continual restoration of a 600-year-long history and cultural heritage</a:t>
            </a:r>
          </a:p>
          <a:p>
            <a:pPr marL="266700" indent="-1809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Leading the World as a Ubiquitous City</a:t>
            </a:r>
          </a:p>
          <a:p>
            <a:pPr marL="266700" indent="-180975" algn="l"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Establishment of a ubiquitous infrastructure utilizing Korea’s advanced IT</a:t>
            </a: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1184275" y="2924187"/>
            <a:ext cx="7083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Goals of Downtown Regeneration 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1193800" y="873137"/>
            <a:ext cx="3924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A Vision of Downtown Seoul</a:t>
            </a:r>
          </a:p>
        </p:txBody>
      </p:sp>
      <p:pic>
        <p:nvPicPr>
          <p:cNvPr id="68617" name="Picture 1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638" y="987437"/>
            <a:ext cx="2778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1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638" y="3044837"/>
            <a:ext cx="2778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28</a:t>
            </a:fld>
            <a:endParaRPr lang="en-US" altLang="ko-KR" dirty="0" smtClean="0"/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도심부전체조감도_0907_소용량"/>
          <p:cNvPicPr>
            <a:picLocks noChangeAspect="1" noChangeArrowheads="1"/>
          </p:cNvPicPr>
          <p:nvPr/>
        </p:nvPicPr>
        <p:blipFill>
          <a:blip r:embed="rId3" cstate="print"/>
          <a:srcRect l="3062" r="1181" b="6792"/>
          <a:stretch>
            <a:fillRect/>
          </a:stretch>
        </p:blipFill>
        <p:spPr bwMode="auto">
          <a:xfrm>
            <a:off x="176219" y="722313"/>
            <a:ext cx="896778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5731" y="1009662"/>
            <a:ext cx="9366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5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5325" y="5876937"/>
            <a:ext cx="9302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94" y="1011250"/>
            <a:ext cx="936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7" descr="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5056" y="990612"/>
            <a:ext cx="8937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92" name="AutoShape 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877050" y="1052513"/>
            <a:ext cx="1008063" cy="323850"/>
          </a:xfrm>
          <a:prstGeom prst="actionButtonBlank">
            <a:avLst/>
          </a:prstGeom>
          <a:noFill/>
          <a:ln w="9525">
            <a:noFill/>
            <a:miter lim="800000"/>
            <a:headEnd type="none" w="sm" len="sm"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9193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732588" y="1016000"/>
            <a:ext cx="1295400" cy="541338"/>
          </a:xfrm>
          <a:prstGeom prst="actionButtonBlank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1" name="AutoShape 11"/>
          <p:cNvSpPr>
            <a:spLocks noChangeArrowheads="1"/>
          </p:cNvSpPr>
          <p:nvPr/>
        </p:nvSpPr>
        <p:spPr bwMode="auto">
          <a:xfrm>
            <a:off x="3168651" y="1112838"/>
            <a:ext cx="971550" cy="266700"/>
          </a:xfrm>
          <a:prstGeom prst="roundRect">
            <a:avLst>
              <a:gd name="adj" fmla="val 16667"/>
            </a:avLst>
          </a:prstGeom>
          <a:solidFill>
            <a:schemeClr val="bg1">
              <a:alpha val="79999"/>
            </a:schemeClr>
          </a:solidFill>
          <a:ln w="6350" algn="ctr">
            <a:noFill/>
            <a:round/>
            <a:headEnd type="none" w="sm" len="sm"/>
            <a:tailEnd/>
          </a:ln>
        </p:spPr>
        <p:txBody>
          <a:bodyPr wrap="none" lIns="0" tIns="0" rIns="0" bIns="0" anchor="ctr"/>
          <a:lstStyle/>
          <a:p>
            <a:pPr algn="l" eaLnBrk="0" latinLnBrk="0" hangingPunct="0">
              <a:spcBef>
                <a:spcPct val="0"/>
              </a:spcBef>
            </a:pPr>
            <a:r>
              <a:rPr kumimoji="0" lang="en-US" altLang="ko-KR" sz="1300" b="1">
                <a:solidFill>
                  <a:srgbClr val="FF0000"/>
                </a:solidFill>
              </a:rPr>
              <a:t>2</a:t>
            </a:r>
            <a:r>
              <a:rPr kumimoji="0" lang="ko-KR" altLang="en-US" sz="1300" b="1">
                <a:solidFill>
                  <a:srgbClr val="FF0000"/>
                </a:solidFill>
              </a:rPr>
              <a:t>축</a:t>
            </a:r>
          </a:p>
        </p:txBody>
      </p:sp>
      <p:sp>
        <p:nvSpPr>
          <p:cNvPr id="69642" name="Text Box 12"/>
          <p:cNvSpPr txBox="1">
            <a:spLocks noChangeArrowheads="1"/>
          </p:cNvSpPr>
          <p:nvPr/>
        </p:nvSpPr>
        <p:spPr bwMode="auto">
          <a:xfrm>
            <a:off x="3459163" y="1141413"/>
            <a:ext cx="617537" cy="206210"/>
          </a:xfrm>
          <a:prstGeom prst="rect">
            <a:avLst/>
          </a:prstGeom>
          <a:noFill/>
          <a:ln w="6350" algn="ctr">
            <a:noFill/>
            <a:miter lim="800000"/>
            <a:headEnd type="none" w="sm" len="sm"/>
            <a:tailEnd/>
          </a:ln>
        </p:spPr>
        <p:txBody>
          <a:bodyPr lIns="0" tIns="0" rIns="0" bIns="0">
            <a:spAutoFit/>
          </a:bodyPr>
          <a:lstStyle/>
          <a:p>
            <a:pPr algn="dist" eaLnBrk="0" latinLnBrk="0" hangingPunct="0"/>
            <a:r>
              <a:rPr kumimoji="0" lang="ko-KR" altLang="en-US" sz="900">
                <a:latin typeface="Arial" pitchFamily="34" charset="0"/>
                <a:ea typeface="휴먼태새내기체 전각" pitchFamily="2" charset="-127"/>
              </a:rPr>
              <a:t>관광문화축</a:t>
            </a:r>
          </a:p>
          <a:p>
            <a:pPr algn="dist" eaLnBrk="0" latinLnBrk="0" hangingPunct="0">
              <a:lnSpc>
                <a:spcPct val="60000"/>
              </a:lnSpc>
            </a:pPr>
            <a:r>
              <a:rPr kumimoji="0" lang="en-US" altLang="ko-KR" sz="400" b="1">
                <a:solidFill>
                  <a:srgbClr val="000099"/>
                </a:solidFill>
                <a:latin typeface="Arial Black" pitchFamily="34" charset="0"/>
              </a:rPr>
              <a:t>Digital Media Corridor</a:t>
            </a:r>
          </a:p>
        </p:txBody>
      </p:sp>
      <p:sp>
        <p:nvSpPr>
          <p:cNvPr id="69643" name="Rectangle 13"/>
          <p:cNvSpPr>
            <a:spLocks noChangeArrowheads="1"/>
          </p:cNvSpPr>
          <p:nvPr/>
        </p:nvSpPr>
        <p:spPr bwMode="auto">
          <a:xfrm>
            <a:off x="77788" y="212725"/>
            <a:ext cx="89995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700" b="1" dirty="0" smtClean="0">
                <a:latin typeface="Garamond" pitchFamily="18" charset="0"/>
                <a:ea typeface="굴림" pitchFamily="50" charset="-127"/>
              </a:rPr>
              <a:t>Four </a:t>
            </a:r>
            <a:r>
              <a:rPr lang="en-US" altLang="ko-KR" sz="2700" b="1" dirty="0">
                <a:latin typeface="Garamond" pitchFamily="18" charset="0"/>
                <a:ea typeface="굴림" pitchFamily="50" charset="-127"/>
              </a:rPr>
              <a:t>North-South Axes and Mt. </a:t>
            </a:r>
            <a:r>
              <a:rPr lang="en-US" altLang="ko-KR" sz="2700" b="1" dirty="0" err="1">
                <a:latin typeface="Garamond" pitchFamily="18" charset="0"/>
                <a:ea typeface="굴림" pitchFamily="50" charset="-127"/>
              </a:rPr>
              <a:t>Namsan</a:t>
            </a:r>
            <a:endParaRPr lang="en-US" altLang="ko-KR" sz="27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29</a:t>
            </a:fld>
            <a:endParaRPr lang="en-US" altLang="ko-KR" smtClean="0"/>
          </a:p>
        </p:txBody>
      </p:sp>
      <p:sp>
        <p:nvSpPr>
          <p:cNvPr id="16" name="TextBox 15"/>
          <p:cNvSpPr txBox="1"/>
          <p:nvPr/>
        </p:nvSpPr>
        <p:spPr>
          <a:xfrm>
            <a:off x="714393" y="856476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1 Axis </a:t>
            </a:r>
            <a:r>
              <a:rPr lang="en-US" altLang="ko-KR" sz="12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 Historic Corridor</a:t>
            </a:r>
            <a:endParaRPr lang="ko-KR" altLang="en-US" sz="12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2391" y="856476"/>
            <a:ext cx="221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2 Axis </a:t>
            </a:r>
            <a:r>
              <a:rPr lang="en-US" altLang="ko-KR" sz="12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 Digital Media Corridor</a:t>
            </a:r>
            <a:endParaRPr lang="ko-KR" altLang="en-US" sz="12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6506" y="856476"/>
            <a:ext cx="174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3 Axis </a:t>
            </a:r>
            <a:r>
              <a:rPr lang="en-US" altLang="ko-KR" sz="12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 Green Corridor</a:t>
            </a:r>
            <a:endParaRPr lang="ko-KR" altLang="en-US" sz="12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5593" y="856476"/>
            <a:ext cx="189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4 Axis </a:t>
            </a:r>
            <a:r>
              <a:rPr lang="en-US" altLang="ko-KR" sz="12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: Creative Corridor</a:t>
            </a:r>
            <a:endParaRPr lang="ko-KR" altLang="en-US" sz="12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03D64D-CDC2-48E5-BBAC-004C5E9A7A18}" type="slidenum">
              <a:rPr lang="en-US" altLang="ko-KR" smtClean="0"/>
              <a:pPr/>
              <a:t>3</a:t>
            </a:fld>
            <a:endParaRPr lang="en-US" altLang="ko-KR" smtClean="0"/>
          </a:p>
        </p:txBody>
      </p:sp>
      <p:pic>
        <p:nvPicPr>
          <p:cNvPr id="6147" name="Picture 5" descr="내사산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9929"/>
          <a:stretch>
            <a:fillRect/>
          </a:stretch>
        </p:blipFill>
        <p:spPr bwMode="auto">
          <a:xfrm>
            <a:off x="0" y="3175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0" y="1628775"/>
            <a:ext cx="9144000" cy="1100138"/>
          </a:xfrm>
          <a:prstGeom prst="rect">
            <a:avLst/>
          </a:prstGeom>
          <a:solidFill>
            <a:srgbClr val="3366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180975" y="1839913"/>
            <a:ext cx="46609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54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광화문광장전경.jpg"/>
          <p:cNvPicPr>
            <a:picLocks noChangeAspect="1"/>
          </p:cNvPicPr>
          <p:nvPr/>
        </p:nvPicPr>
        <p:blipFill>
          <a:blip r:embed="rId2" cstate="print"/>
          <a:srcRect l="521" t="7232" r="729" b="381"/>
          <a:stretch>
            <a:fillRect/>
          </a:stretch>
        </p:blipFill>
        <p:spPr>
          <a:xfrm>
            <a:off x="4800603" y="3695700"/>
            <a:ext cx="4000496" cy="2797175"/>
          </a:xfrm>
          <a:prstGeom prst="rect">
            <a:avLst/>
          </a:prstGeom>
        </p:spPr>
      </p:pic>
      <p:pic>
        <p:nvPicPr>
          <p:cNvPr id="6" name="그림 5" descr="광화문광장5.jpg"/>
          <p:cNvPicPr>
            <a:picLocks noChangeAspect="1"/>
          </p:cNvPicPr>
          <p:nvPr/>
        </p:nvPicPr>
        <p:blipFill>
          <a:blip r:embed="rId3" cstate="print"/>
          <a:srcRect t="11746"/>
          <a:stretch>
            <a:fillRect/>
          </a:stretch>
        </p:blipFill>
        <p:spPr>
          <a:xfrm>
            <a:off x="4800603" y="833438"/>
            <a:ext cx="4000491" cy="2647943"/>
          </a:xfrm>
          <a:prstGeom prst="rect">
            <a:avLst/>
          </a:prstGeom>
        </p:spPr>
      </p:pic>
      <p:pic>
        <p:nvPicPr>
          <p:cNvPr id="9" name="그림 8" descr="국가상징거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928670"/>
            <a:ext cx="3810000" cy="558165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7788" y="221778"/>
            <a:ext cx="89995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2400" b="1" dirty="0" smtClean="0">
                <a:latin typeface="2008서울남산체 B" pitchFamily="18" charset="-127"/>
                <a:ea typeface="2008서울남산체 B" pitchFamily="18" charset="-127"/>
              </a:rPr>
              <a:t>광화문광장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(National Symbolic Square)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FB3295-CE98-4C63-8A59-D38DEB2BD217}" type="slidenum">
              <a:rPr lang="en-US" altLang="ko-KR" smtClean="0"/>
              <a:pPr/>
              <a:t>31</a:t>
            </a:fld>
            <a:endParaRPr lang="en-US" altLang="ko-KR" smtClean="0"/>
          </a:p>
        </p:txBody>
      </p:sp>
      <p:sp>
        <p:nvSpPr>
          <p:cNvPr id="355366" name="Rectangle 38"/>
          <p:cNvSpPr>
            <a:spLocks noChangeArrowheads="1"/>
          </p:cNvSpPr>
          <p:nvPr/>
        </p:nvSpPr>
        <p:spPr bwMode="auto">
          <a:xfrm>
            <a:off x="176219" y="720725"/>
            <a:ext cx="8967787" cy="6173788"/>
          </a:xfrm>
          <a:prstGeom prst="rect">
            <a:avLst/>
          </a:prstGeom>
          <a:solidFill>
            <a:srgbClr val="00002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176219" y="4275138"/>
            <a:ext cx="8967787" cy="1403350"/>
          </a:xfrm>
          <a:prstGeom prst="rect">
            <a:avLst/>
          </a:prstGeom>
          <a:solidFill>
            <a:schemeClr val="bg1"/>
          </a:solidFill>
          <a:ln w="3175" algn="ctr">
            <a:noFill/>
            <a:prstDash val="sysDot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81" name="Picture 7" descr="070527_2축 DIGITAL MEDIA 보행네트워크조성_현황_시정연"/>
          <p:cNvPicPr>
            <a:picLocks noChangeAspect="1" noChangeArrowheads="1"/>
          </p:cNvPicPr>
          <p:nvPr/>
        </p:nvPicPr>
        <p:blipFill>
          <a:blip r:embed="rId2" cstate="print"/>
          <a:srcRect l="69411" t="80894" r="19489" b="2855"/>
          <a:stretch>
            <a:fillRect/>
          </a:stretch>
        </p:blipFill>
        <p:spPr bwMode="auto">
          <a:xfrm>
            <a:off x="5095876" y="4851400"/>
            <a:ext cx="9001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8" descr="070527_2축 DIGITAL MEDIA 보행네트워크조성_현황_시정연"/>
          <p:cNvPicPr>
            <a:picLocks noChangeAspect="1" noChangeArrowheads="1"/>
          </p:cNvPicPr>
          <p:nvPr/>
        </p:nvPicPr>
        <p:blipFill>
          <a:blip r:embed="rId3" cstate="print"/>
          <a:srcRect l="24107" t="80894" r="60799" b="2855"/>
          <a:stretch>
            <a:fillRect/>
          </a:stretch>
        </p:blipFill>
        <p:spPr bwMode="auto">
          <a:xfrm>
            <a:off x="5984875" y="4846638"/>
            <a:ext cx="12239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9" descr="070527_2축 DIGITAL MEDIA 보행네트워크조성_현황2_시정연"/>
          <p:cNvPicPr>
            <a:picLocks noChangeAspect="1" noChangeArrowheads="1"/>
          </p:cNvPicPr>
          <p:nvPr/>
        </p:nvPicPr>
        <p:blipFill>
          <a:blip r:embed="rId4" cstate="print"/>
          <a:srcRect l="1927"/>
          <a:stretch>
            <a:fillRect/>
          </a:stretch>
        </p:blipFill>
        <p:spPr bwMode="auto">
          <a:xfrm>
            <a:off x="176219" y="715963"/>
            <a:ext cx="8967787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Rectangle 2"/>
          <p:cNvSpPr>
            <a:spLocks noChangeArrowheads="1"/>
          </p:cNvSpPr>
          <p:nvPr/>
        </p:nvSpPr>
        <p:spPr bwMode="auto">
          <a:xfrm>
            <a:off x="77792" y="246066"/>
            <a:ext cx="9115425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300" b="1" dirty="0">
                <a:latin typeface="Garamond" pitchFamily="18" charset="0"/>
                <a:ea typeface="굴림" pitchFamily="50" charset="-127"/>
              </a:rPr>
              <a:t>Accessible </a:t>
            </a:r>
            <a:r>
              <a:rPr lang="en-US" altLang="ko-KR" sz="2300" b="1" dirty="0" smtClean="0">
                <a:latin typeface="Garamond" pitchFamily="18" charset="0"/>
                <a:ea typeface="굴림" pitchFamily="50" charset="-127"/>
              </a:rPr>
              <a:t>&amp; Comfortable Pedestrian </a:t>
            </a:r>
            <a:r>
              <a:rPr lang="en-US" altLang="ko-KR" sz="2300" b="1" dirty="0">
                <a:latin typeface="Garamond" pitchFamily="18" charset="0"/>
                <a:ea typeface="굴림" pitchFamily="50" charset="-127"/>
              </a:rPr>
              <a:t>Network</a:t>
            </a:r>
          </a:p>
        </p:txBody>
      </p:sp>
      <p:sp>
        <p:nvSpPr>
          <p:cNvPr id="75785" name="Text Box 3"/>
          <p:cNvSpPr txBox="1">
            <a:spLocks noChangeArrowheads="1"/>
          </p:cNvSpPr>
          <p:nvPr/>
        </p:nvSpPr>
        <p:spPr bwMode="auto">
          <a:xfrm>
            <a:off x="3743331" y="5697550"/>
            <a:ext cx="54006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300">
                <a:solidFill>
                  <a:schemeClr val="bg1"/>
                </a:solidFill>
                <a:latin typeface="Arial" pitchFamily="34" charset="0"/>
              </a:rPr>
              <a:t>· Maximize the ripple effect of the urban vitality through increasing 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300">
                <a:solidFill>
                  <a:schemeClr val="bg1"/>
                </a:solidFill>
                <a:latin typeface="Arial" pitchFamily="34" charset="0"/>
              </a:rPr>
              <a:t>  interconnectivity in downtown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300">
                <a:solidFill>
                  <a:schemeClr val="bg1"/>
                </a:solidFill>
                <a:latin typeface="Arial" pitchFamily="34" charset="0"/>
              </a:rPr>
              <a:t>· Pedestrian friendly environment through street improvement projects 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300">
                <a:solidFill>
                  <a:schemeClr val="bg1"/>
                </a:solidFill>
                <a:latin typeface="Arial" pitchFamily="34" charset="0"/>
              </a:rPr>
              <a:t>  creating pedestrian walkways and crosswalks</a:t>
            </a:r>
          </a:p>
        </p:txBody>
      </p:sp>
      <p:sp>
        <p:nvSpPr>
          <p:cNvPr id="75786" name="Text Box 4"/>
          <p:cNvSpPr txBox="1">
            <a:spLocks noChangeArrowheads="1"/>
          </p:cNvSpPr>
          <p:nvPr/>
        </p:nvSpPr>
        <p:spPr bwMode="auto">
          <a:xfrm>
            <a:off x="242894" y="5624513"/>
            <a:ext cx="3635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marL="342900" indent="-3429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400">
                <a:solidFill>
                  <a:srgbClr val="99CCFF"/>
                </a:solidFill>
                <a:latin typeface="Tahoma" pitchFamily="34" charset="0"/>
              </a:rPr>
              <a:t>Scope of project</a:t>
            </a:r>
          </a:p>
          <a:p>
            <a:pPr marL="342900" indent="-3429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100">
                <a:solidFill>
                  <a:schemeClr val="bg1"/>
                </a:solidFill>
                <a:latin typeface="Arial" pitchFamily="34" charset="0"/>
              </a:rPr>
              <a:t>Pedestrian network between main landmarks </a:t>
            </a:r>
          </a:p>
          <a:p>
            <a:pPr marL="342900" indent="-3429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100">
                <a:solidFill>
                  <a:schemeClr val="bg1"/>
                </a:solidFill>
                <a:latin typeface="Arial" pitchFamily="34" charset="0"/>
              </a:rPr>
              <a:t>and improve the quality of the street environment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lang="en-US" altLang="ko-KR">
                <a:solidFill>
                  <a:schemeClr val="bg1"/>
                </a:solidFill>
                <a:latin typeface="Arial" pitchFamily="34" charset="0"/>
              </a:rPr>
              <a:t> - Create crosswalks and parks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lang="en-US" altLang="ko-KR">
                <a:solidFill>
                  <a:schemeClr val="bg1"/>
                </a:solidFill>
                <a:latin typeface="Arial" pitchFamily="34" charset="0"/>
              </a:rPr>
              <a:t> - Improve the environment of important pedestrian streets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23963" y="2168537"/>
            <a:ext cx="6661150" cy="1979613"/>
            <a:chOff x="771" y="1389"/>
            <a:chExt cx="4196" cy="1247"/>
          </a:xfrm>
        </p:grpSpPr>
        <p:sp>
          <p:nvSpPr>
            <p:cNvPr id="355340" name="Freeform 12"/>
            <p:cNvSpPr>
              <a:spLocks/>
            </p:cNvSpPr>
            <p:nvPr/>
          </p:nvSpPr>
          <p:spPr bwMode="auto">
            <a:xfrm>
              <a:off x="771" y="1389"/>
              <a:ext cx="1247" cy="975"/>
            </a:xfrm>
            <a:custGeom>
              <a:avLst/>
              <a:gdLst/>
              <a:ahLst/>
              <a:cxnLst>
                <a:cxn ang="0">
                  <a:pos x="0" y="975"/>
                </a:cxn>
                <a:cxn ang="0">
                  <a:pos x="159" y="839"/>
                </a:cxn>
                <a:cxn ang="0">
                  <a:pos x="249" y="771"/>
                </a:cxn>
                <a:cxn ang="0">
                  <a:pos x="381" y="619"/>
                </a:cxn>
                <a:cxn ang="0">
                  <a:pos x="542" y="432"/>
                </a:cxn>
                <a:cxn ang="0">
                  <a:pos x="658" y="317"/>
                </a:cxn>
                <a:cxn ang="0">
                  <a:pos x="794" y="227"/>
                </a:cxn>
                <a:cxn ang="0">
                  <a:pos x="930" y="181"/>
                </a:cxn>
                <a:cxn ang="0">
                  <a:pos x="1134" y="68"/>
                </a:cxn>
                <a:cxn ang="0">
                  <a:pos x="1247" y="0"/>
                </a:cxn>
              </a:cxnLst>
              <a:rect l="0" t="0" r="r" b="b"/>
              <a:pathLst>
                <a:path w="1247" h="975">
                  <a:moveTo>
                    <a:pt x="0" y="975"/>
                  </a:moveTo>
                  <a:lnTo>
                    <a:pt x="159" y="839"/>
                  </a:lnTo>
                  <a:lnTo>
                    <a:pt x="249" y="771"/>
                  </a:lnTo>
                  <a:lnTo>
                    <a:pt x="381" y="619"/>
                  </a:lnTo>
                  <a:lnTo>
                    <a:pt x="542" y="432"/>
                  </a:lnTo>
                  <a:lnTo>
                    <a:pt x="658" y="317"/>
                  </a:lnTo>
                  <a:lnTo>
                    <a:pt x="794" y="227"/>
                  </a:lnTo>
                  <a:lnTo>
                    <a:pt x="930" y="181"/>
                  </a:lnTo>
                  <a:lnTo>
                    <a:pt x="1134" y="68"/>
                  </a:lnTo>
                  <a:lnTo>
                    <a:pt x="1247" y="0"/>
                  </a:lnTo>
                </a:path>
              </a:pathLst>
            </a:custGeom>
            <a:noFill/>
            <a:ln w="88900" cap="flat" cmpd="sng">
              <a:solidFill>
                <a:srgbClr val="4B7DB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341" name="Freeform 13"/>
            <p:cNvSpPr>
              <a:spLocks/>
            </p:cNvSpPr>
            <p:nvPr/>
          </p:nvSpPr>
          <p:spPr bwMode="auto">
            <a:xfrm>
              <a:off x="4263" y="1774"/>
              <a:ext cx="613" cy="170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219" y="122"/>
                </a:cxn>
                <a:cxn ang="0">
                  <a:pos x="396" y="77"/>
                </a:cxn>
                <a:cxn ang="0">
                  <a:pos x="545" y="23"/>
                </a:cxn>
                <a:cxn ang="0">
                  <a:pos x="613" y="0"/>
                </a:cxn>
              </a:cxnLst>
              <a:rect l="0" t="0" r="r" b="b"/>
              <a:pathLst>
                <a:path w="613" h="170">
                  <a:moveTo>
                    <a:pt x="0" y="170"/>
                  </a:moveTo>
                  <a:lnTo>
                    <a:pt x="219" y="122"/>
                  </a:lnTo>
                  <a:lnTo>
                    <a:pt x="396" y="77"/>
                  </a:lnTo>
                  <a:lnTo>
                    <a:pt x="545" y="23"/>
                  </a:lnTo>
                  <a:lnTo>
                    <a:pt x="613" y="0"/>
                  </a:lnTo>
                </a:path>
              </a:pathLst>
            </a:custGeom>
            <a:noFill/>
            <a:ln w="38100" cap="flat" cmpd="sng">
              <a:solidFill>
                <a:srgbClr val="002C7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342" name="Freeform 14"/>
            <p:cNvSpPr>
              <a:spLocks/>
            </p:cNvSpPr>
            <p:nvPr/>
          </p:nvSpPr>
          <p:spPr bwMode="auto">
            <a:xfrm>
              <a:off x="4365" y="1740"/>
              <a:ext cx="405" cy="177"/>
            </a:xfrm>
            <a:custGeom>
              <a:avLst/>
              <a:gdLst/>
              <a:ahLst/>
              <a:cxnLst>
                <a:cxn ang="0">
                  <a:pos x="405" y="63"/>
                </a:cxn>
                <a:cxn ang="0">
                  <a:pos x="339" y="0"/>
                </a:cxn>
                <a:cxn ang="0">
                  <a:pos x="285" y="39"/>
                </a:cxn>
                <a:cxn ang="0">
                  <a:pos x="231" y="48"/>
                </a:cxn>
                <a:cxn ang="0">
                  <a:pos x="147" y="84"/>
                </a:cxn>
                <a:cxn ang="0">
                  <a:pos x="165" y="132"/>
                </a:cxn>
                <a:cxn ang="0">
                  <a:pos x="132" y="51"/>
                </a:cxn>
                <a:cxn ang="0">
                  <a:pos x="0" y="90"/>
                </a:cxn>
                <a:cxn ang="0">
                  <a:pos x="9" y="177"/>
                </a:cxn>
              </a:cxnLst>
              <a:rect l="0" t="0" r="r" b="b"/>
              <a:pathLst>
                <a:path w="405" h="177">
                  <a:moveTo>
                    <a:pt x="405" y="63"/>
                  </a:moveTo>
                  <a:lnTo>
                    <a:pt x="339" y="0"/>
                  </a:lnTo>
                  <a:lnTo>
                    <a:pt x="285" y="39"/>
                  </a:lnTo>
                  <a:lnTo>
                    <a:pt x="231" y="48"/>
                  </a:lnTo>
                  <a:lnTo>
                    <a:pt x="147" y="84"/>
                  </a:lnTo>
                  <a:lnTo>
                    <a:pt x="165" y="132"/>
                  </a:lnTo>
                  <a:lnTo>
                    <a:pt x="132" y="51"/>
                  </a:lnTo>
                  <a:lnTo>
                    <a:pt x="0" y="90"/>
                  </a:lnTo>
                  <a:lnTo>
                    <a:pt x="9" y="177"/>
                  </a:lnTo>
                </a:path>
              </a:pathLst>
            </a:custGeom>
            <a:noFill/>
            <a:ln w="38100" cap="flat" cmpd="sng">
              <a:solidFill>
                <a:srgbClr val="002C7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343" name="Freeform 15"/>
            <p:cNvSpPr>
              <a:spLocks/>
            </p:cNvSpPr>
            <p:nvPr/>
          </p:nvSpPr>
          <p:spPr bwMode="auto">
            <a:xfrm>
              <a:off x="4054" y="2146"/>
              <a:ext cx="6" cy="1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95"/>
                </a:cxn>
              </a:cxnLst>
              <a:rect l="0" t="0" r="r" b="b"/>
              <a:pathLst>
                <a:path w="6" h="195">
                  <a:moveTo>
                    <a:pt x="0" y="0"/>
                  </a:moveTo>
                  <a:lnTo>
                    <a:pt x="6" y="195"/>
                  </a:lnTo>
                </a:path>
              </a:pathLst>
            </a:custGeom>
            <a:noFill/>
            <a:ln w="38100" cap="flat" cmpd="sng">
              <a:solidFill>
                <a:srgbClr val="002C7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344" name="Freeform 16"/>
            <p:cNvSpPr>
              <a:spLocks/>
            </p:cNvSpPr>
            <p:nvPr/>
          </p:nvSpPr>
          <p:spPr bwMode="auto">
            <a:xfrm>
              <a:off x="3758" y="2176"/>
              <a:ext cx="8" cy="14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76"/>
                </a:cxn>
                <a:cxn ang="0">
                  <a:pos x="0" y="148"/>
                </a:cxn>
              </a:cxnLst>
              <a:rect l="0" t="0" r="r" b="b"/>
              <a:pathLst>
                <a:path w="8" h="148">
                  <a:moveTo>
                    <a:pt x="2" y="0"/>
                  </a:moveTo>
                  <a:lnTo>
                    <a:pt x="8" y="76"/>
                  </a:lnTo>
                  <a:cubicBezTo>
                    <a:pt x="8" y="101"/>
                    <a:pt x="2" y="133"/>
                    <a:pt x="0" y="148"/>
                  </a:cubicBezTo>
                </a:path>
              </a:pathLst>
            </a:custGeom>
            <a:noFill/>
            <a:ln w="38100" cap="flat" cmpd="sng">
              <a:solidFill>
                <a:srgbClr val="002C7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5345" name="Freeform 17"/>
            <p:cNvSpPr>
              <a:spLocks/>
            </p:cNvSpPr>
            <p:nvPr/>
          </p:nvSpPr>
          <p:spPr bwMode="auto">
            <a:xfrm>
              <a:off x="3748" y="2346"/>
              <a:ext cx="14" cy="17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04"/>
                </a:cxn>
                <a:cxn ang="0">
                  <a:pos x="0" y="172"/>
                </a:cxn>
              </a:cxnLst>
              <a:rect l="0" t="0" r="r" b="b"/>
              <a:pathLst>
                <a:path w="14" h="172">
                  <a:moveTo>
                    <a:pt x="14" y="0"/>
                  </a:moveTo>
                  <a:lnTo>
                    <a:pt x="8" y="104"/>
                  </a:lnTo>
                  <a:cubicBezTo>
                    <a:pt x="6" y="133"/>
                    <a:pt x="2" y="158"/>
                    <a:pt x="0" y="172"/>
                  </a:cubicBezTo>
                </a:path>
              </a:pathLst>
            </a:custGeom>
            <a:noFill/>
            <a:ln w="38100" cap="flat" cmpd="sng">
              <a:solidFill>
                <a:srgbClr val="002C7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3901" y="1824"/>
              <a:ext cx="1066" cy="540"/>
              <a:chOff x="3901" y="1824"/>
              <a:chExt cx="1066" cy="540"/>
            </a:xfrm>
          </p:grpSpPr>
          <p:sp>
            <p:nvSpPr>
              <p:cNvPr id="355347" name="Freeform 19"/>
              <p:cNvSpPr>
                <a:spLocks/>
              </p:cNvSpPr>
              <p:nvPr/>
            </p:nvSpPr>
            <p:spPr bwMode="auto">
              <a:xfrm>
                <a:off x="3901" y="1986"/>
                <a:ext cx="1027" cy="168"/>
              </a:xfrm>
              <a:custGeom>
                <a:avLst/>
                <a:gdLst/>
                <a:ahLst/>
                <a:cxnLst>
                  <a:cxn ang="0">
                    <a:pos x="0" y="168"/>
                  </a:cxn>
                  <a:cxn ang="0">
                    <a:pos x="204" y="145"/>
                  </a:cxn>
                  <a:cxn ang="0">
                    <a:pos x="340" y="123"/>
                  </a:cxn>
                  <a:cxn ang="0">
                    <a:pos x="499" y="77"/>
                  </a:cxn>
                  <a:cxn ang="0">
                    <a:pos x="635" y="55"/>
                  </a:cxn>
                  <a:cxn ang="0">
                    <a:pos x="793" y="32"/>
                  </a:cxn>
                  <a:cxn ang="0">
                    <a:pos x="1027" y="0"/>
                  </a:cxn>
                </a:cxnLst>
                <a:rect l="0" t="0" r="r" b="b"/>
                <a:pathLst>
                  <a:path w="1027" h="168">
                    <a:moveTo>
                      <a:pt x="0" y="168"/>
                    </a:moveTo>
                    <a:lnTo>
                      <a:pt x="204" y="145"/>
                    </a:lnTo>
                    <a:lnTo>
                      <a:pt x="340" y="123"/>
                    </a:lnTo>
                    <a:lnTo>
                      <a:pt x="499" y="77"/>
                    </a:lnTo>
                    <a:lnTo>
                      <a:pt x="635" y="55"/>
                    </a:lnTo>
                    <a:lnTo>
                      <a:pt x="793" y="32"/>
                    </a:lnTo>
                    <a:lnTo>
                      <a:pt x="1027" y="0"/>
                    </a:lnTo>
                  </a:path>
                </a:pathLst>
              </a:custGeom>
              <a:noFill/>
              <a:ln w="38100" cap="flat" cmpd="sng">
                <a:solidFill>
                  <a:srgbClr val="B3D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5348" name="Freeform 20"/>
              <p:cNvSpPr>
                <a:spLocks/>
              </p:cNvSpPr>
              <p:nvPr/>
            </p:nvSpPr>
            <p:spPr bwMode="auto">
              <a:xfrm>
                <a:off x="4286" y="2183"/>
                <a:ext cx="681" cy="181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182" y="113"/>
                  </a:cxn>
                  <a:cxn ang="0">
                    <a:pos x="386" y="68"/>
                  </a:cxn>
                  <a:cxn ang="0">
                    <a:pos x="612" y="22"/>
                  </a:cxn>
                  <a:cxn ang="0">
                    <a:pos x="681" y="0"/>
                  </a:cxn>
                </a:cxnLst>
                <a:rect l="0" t="0" r="r" b="b"/>
                <a:pathLst>
                  <a:path w="681" h="181">
                    <a:moveTo>
                      <a:pt x="0" y="181"/>
                    </a:moveTo>
                    <a:lnTo>
                      <a:pt x="182" y="113"/>
                    </a:lnTo>
                    <a:lnTo>
                      <a:pt x="386" y="68"/>
                    </a:lnTo>
                    <a:lnTo>
                      <a:pt x="612" y="22"/>
                    </a:lnTo>
                    <a:lnTo>
                      <a:pt x="681" y="0"/>
                    </a:lnTo>
                  </a:path>
                </a:pathLst>
              </a:custGeom>
              <a:noFill/>
              <a:ln w="38100" cap="flat" cmpd="sng">
                <a:solidFill>
                  <a:srgbClr val="B3D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5349" name="Line 21"/>
              <p:cNvSpPr>
                <a:spLocks noChangeShapeType="1"/>
              </p:cNvSpPr>
              <p:nvPr/>
            </p:nvSpPr>
            <p:spPr bwMode="auto">
              <a:xfrm>
                <a:off x="4382" y="2069"/>
                <a:ext cx="45" cy="227"/>
              </a:xfrm>
              <a:prstGeom prst="line">
                <a:avLst/>
              </a:prstGeom>
              <a:noFill/>
              <a:ln w="38100">
                <a:solidFill>
                  <a:srgbClr val="B3D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5350" name="Freeform 22"/>
              <p:cNvSpPr>
                <a:spLocks/>
              </p:cNvSpPr>
              <p:nvPr/>
            </p:nvSpPr>
            <p:spPr bwMode="auto">
              <a:xfrm>
                <a:off x="4555" y="1891"/>
                <a:ext cx="71" cy="3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382"/>
                  </a:cxn>
                </a:cxnLst>
                <a:rect l="0" t="0" r="r" b="b"/>
                <a:pathLst>
                  <a:path w="71" h="382">
                    <a:moveTo>
                      <a:pt x="0" y="0"/>
                    </a:moveTo>
                    <a:lnTo>
                      <a:pt x="71" y="382"/>
                    </a:lnTo>
                  </a:path>
                </a:pathLst>
              </a:custGeom>
              <a:noFill/>
              <a:ln w="38100" cap="flat" cmpd="sng">
                <a:solidFill>
                  <a:srgbClr val="B3D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5351" name="Freeform 23"/>
              <p:cNvSpPr>
                <a:spLocks/>
              </p:cNvSpPr>
              <p:nvPr/>
            </p:nvSpPr>
            <p:spPr bwMode="auto">
              <a:xfrm>
                <a:off x="4766" y="1824"/>
                <a:ext cx="64" cy="4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404"/>
                  </a:cxn>
                </a:cxnLst>
                <a:rect l="0" t="0" r="r" b="b"/>
                <a:pathLst>
                  <a:path w="64" h="404">
                    <a:moveTo>
                      <a:pt x="0" y="0"/>
                    </a:moveTo>
                    <a:lnTo>
                      <a:pt x="64" y="404"/>
                    </a:lnTo>
                  </a:path>
                </a:pathLst>
              </a:custGeom>
              <a:noFill/>
              <a:ln w="38100" cap="flat" cmpd="sng">
                <a:solidFill>
                  <a:srgbClr val="B3D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5352" name="Line 24"/>
              <p:cNvSpPr>
                <a:spLocks noChangeShapeType="1"/>
              </p:cNvSpPr>
              <p:nvPr/>
            </p:nvSpPr>
            <p:spPr bwMode="auto">
              <a:xfrm flipV="1">
                <a:off x="4400" y="2115"/>
                <a:ext cx="408" cy="68"/>
              </a:xfrm>
              <a:prstGeom prst="line">
                <a:avLst/>
              </a:prstGeom>
              <a:noFill/>
              <a:ln w="38100">
                <a:solidFill>
                  <a:srgbClr val="B3D0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55353" name="Freeform 25"/>
            <p:cNvSpPr>
              <a:spLocks/>
            </p:cNvSpPr>
            <p:nvPr/>
          </p:nvSpPr>
          <p:spPr bwMode="auto">
            <a:xfrm>
              <a:off x="4241" y="1933"/>
              <a:ext cx="68" cy="7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91"/>
                </a:cxn>
                <a:cxn ang="0">
                  <a:pos x="45" y="295"/>
                </a:cxn>
                <a:cxn ang="0">
                  <a:pos x="68" y="522"/>
                </a:cxn>
                <a:cxn ang="0">
                  <a:pos x="68" y="703"/>
                </a:cxn>
              </a:cxnLst>
              <a:rect l="0" t="0" r="r" b="b"/>
              <a:pathLst>
                <a:path w="68" h="703">
                  <a:moveTo>
                    <a:pt x="0" y="0"/>
                  </a:moveTo>
                  <a:lnTo>
                    <a:pt x="22" y="91"/>
                  </a:lnTo>
                  <a:lnTo>
                    <a:pt x="45" y="295"/>
                  </a:lnTo>
                  <a:lnTo>
                    <a:pt x="68" y="522"/>
                  </a:lnTo>
                  <a:lnTo>
                    <a:pt x="68" y="703"/>
                  </a:lnTo>
                </a:path>
              </a:pathLst>
            </a:custGeom>
            <a:noFill/>
            <a:ln w="88900" cap="flat" cmpd="sng">
              <a:solidFill>
                <a:srgbClr val="4B7DB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5354" name="Freeform 26"/>
          <p:cNvSpPr>
            <a:spLocks/>
          </p:cNvSpPr>
          <p:nvPr/>
        </p:nvSpPr>
        <p:spPr bwMode="auto">
          <a:xfrm>
            <a:off x="7596188" y="4986350"/>
            <a:ext cx="323850" cy="34925"/>
          </a:xfrm>
          <a:custGeom>
            <a:avLst/>
            <a:gdLst>
              <a:gd name="T0" fmla="*/ 0 w 204"/>
              <a:gd name="T1" fmla="*/ 22 h 22"/>
              <a:gd name="T2" fmla="*/ 68 w 204"/>
              <a:gd name="T3" fmla="*/ 0 h 22"/>
              <a:gd name="T4" fmla="*/ 136 w 204"/>
              <a:gd name="T5" fmla="*/ 22 h 22"/>
              <a:gd name="T6" fmla="*/ 204 w 204"/>
              <a:gd name="T7" fmla="*/ 0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04"/>
              <a:gd name="T13" fmla="*/ 0 h 22"/>
              <a:gd name="T14" fmla="*/ 204 w 204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" h="22">
                <a:moveTo>
                  <a:pt x="0" y="22"/>
                </a:moveTo>
                <a:lnTo>
                  <a:pt x="68" y="0"/>
                </a:lnTo>
                <a:lnTo>
                  <a:pt x="136" y="22"/>
                </a:lnTo>
                <a:lnTo>
                  <a:pt x="204" y="0"/>
                </a:lnTo>
              </a:path>
            </a:pathLst>
          </a:custGeom>
          <a:solidFill>
            <a:schemeClr val="bg1"/>
          </a:solidFill>
          <a:ln w="38100">
            <a:solidFill>
              <a:srgbClr val="B3D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endParaRPr lang="ko-KR" altLang="en-US" sz="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55356" name="Freeform 28"/>
          <p:cNvSpPr>
            <a:spLocks/>
          </p:cNvSpPr>
          <p:nvPr/>
        </p:nvSpPr>
        <p:spPr bwMode="auto">
          <a:xfrm>
            <a:off x="7596188" y="5495937"/>
            <a:ext cx="323850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0"/>
              </a:cxn>
              <a:cxn ang="0">
                <a:pos x="136" y="22"/>
              </a:cxn>
              <a:cxn ang="0">
                <a:pos x="204" y="0"/>
              </a:cxn>
            </a:cxnLst>
            <a:rect l="0" t="0" r="r" b="b"/>
            <a:pathLst>
              <a:path w="204" h="22">
                <a:moveTo>
                  <a:pt x="0" y="22"/>
                </a:moveTo>
                <a:lnTo>
                  <a:pt x="68" y="0"/>
                </a:lnTo>
                <a:lnTo>
                  <a:pt x="136" y="22"/>
                </a:lnTo>
                <a:lnTo>
                  <a:pt x="204" y="0"/>
                </a:lnTo>
              </a:path>
            </a:pathLst>
          </a:custGeom>
          <a:noFill/>
          <a:ln w="38100" cap="flat" cmpd="sng">
            <a:solidFill>
              <a:srgbClr val="002C7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endParaRPr lang="ko-KR" altLang="en-US" sz="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5790" name="Text Box 29"/>
          <p:cNvSpPr txBox="1">
            <a:spLocks noChangeArrowheads="1"/>
          </p:cNvSpPr>
          <p:nvPr/>
        </p:nvSpPr>
        <p:spPr bwMode="auto">
          <a:xfrm>
            <a:off x="5421313" y="4894275"/>
            <a:ext cx="576262" cy="24447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Subway Station</a:t>
            </a:r>
          </a:p>
        </p:txBody>
      </p:sp>
      <p:sp>
        <p:nvSpPr>
          <p:cNvPr id="75791" name="Text Box 30"/>
          <p:cNvSpPr txBox="1">
            <a:spLocks noChangeArrowheads="1"/>
          </p:cNvSpPr>
          <p:nvPr/>
        </p:nvSpPr>
        <p:spPr bwMode="auto">
          <a:xfrm>
            <a:off x="5407025" y="5160975"/>
            <a:ext cx="661988" cy="24447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Crosswalk (Existing)</a:t>
            </a:r>
          </a:p>
        </p:txBody>
      </p:sp>
      <p:sp>
        <p:nvSpPr>
          <p:cNvPr id="75792" name="Text Box 31"/>
          <p:cNvSpPr txBox="1">
            <a:spLocks noChangeArrowheads="1"/>
          </p:cNvSpPr>
          <p:nvPr/>
        </p:nvSpPr>
        <p:spPr bwMode="auto">
          <a:xfrm>
            <a:off x="5407025" y="5422912"/>
            <a:ext cx="661988" cy="24447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Crosswalk (Plan)</a:t>
            </a:r>
          </a:p>
        </p:txBody>
      </p:sp>
      <p:sp>
        <p:nvSpPr>
          <p:cNvPr id="75793" name="Text Box 32"/>
          <p:cNvSpPr txBox="1">
            <a:spLocks noChangeArrowheads="1"/>
          </p:cNvSpPr>
          <p:nvPr/>
        </p:nvSpPr>
        <p:spPr bwMode="auto">
          <a:xfrm>
            <a:off x="6477000" y="4941900"/>
            <a:ext cx="661988" cy="122237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Main Street</a:t>
            </a:r>
          </a:p>
        </p:txBody>
      </p:sp>
      <p:sp>
        <p:nvSpPr>
          <p:cNvPr id="75794" name="Text Box 33"/>
          <p:cNvSpPr txBox="1">
            <a:spLocks noChangeArrowheads="1"/>
          </p:cNvSpPr>
          <p:nvPr/>
        </p:nvSpPr>
        <p:spPr bwMode="auto">
          <a:xfrm>
            <a:off x="6486525" y="5121287"/>
            <a:ext cx="1079500" cy="24447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Improvement of the privately owned space </a:t>
            </a:r>
          </a:p>
        </p:txBody>
      </p:sp>
      <p:sp>
        <p:nvSpPr>
          <p:cNvPr id="75795" name="Text Box 34"/>
          <p:cNvSpPr txBox="1">
            <a:spLocks noChangeArrowheads="1"/>
          </p:cNvSpPr>
          <p:nvPr/>
        </p:nvSpPr>
        <p:spPr bwMode="auto">
          <a:xfrm>
            <a:off x="6481763" y="5419737"/>
            <a:ext cx="825500" cy="24447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Public park and plaza </a:t>
            </a:r>
          </a:p>
        </p:txBody>
      </p:sp>
      <p:sp>
        <p:nvSpPr>
          <p:cNvPr id="75796" name="Text Box 35"/>
          <p:cNvSpPr txBox="1">
            <a:spLocks noChangeArrowheads="1"/>
          </p:cNvSpPr>
          <p:nvPr/>
        </p:nvSpPr>
        <p:spPr bwMode="auto">
          <a:xfrm>
            <a:off x="7967664" y="4862513"/>
            <a:ext cx="1028700" cy="220662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Pedestrian walkway</a:t>
            </a:r>
          </a:p>
          <a:p>
            <a:pPr algn="l" eaLnBrk="0" latinLnBrk="0" hangingPunct="0">
              <a:lnSpc>
                <a:spcPct val="30000"/>
              </a:lnSpc>
            </a:pPr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(Existing : Whole day)</a:t>
            </a:r>
          </a:p>
        </p:txBody>
      </p:sp>
      <p:sp>
        <p:nvSpPr>
          <p:cNvPr id="75797" name="Text Box 36"/>
          <p:cNvSpPr txBox="1">
            <a:spLocks noChangeArrowheads="1"/>
          </p:cNvSpPr>
          <p:nvPr/>
        </p:nvSpPr>
        <p:spPr bwMode="auto">
          <a:xfrm>
            <a:off x="7967669" y="5119688"/>
            <a:ext cx="1176337" cy="220662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Pedestrian walkway</a:t>
            </a:r>
          </a:p>
          <a:p>
            <a:pPr algn="l" eaLnBrk="0" latinLnBrk="0" hangingPunct="0">
              <a:lnSpc>
                <a:spcPct val="30000"/>
              </a:lnSpc>
            </a:pPr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(Expansion to whole day)</a:t>
            </a:r>
          </a:p>
        </p:txBody>
      </p:sp>
      <p:sp>
        <p:nvSpPr>
          <p:cNvPr id="75798" name="Text Box 37"/>
          <p:cNvSpPr txBox="1">
            <a:spLocks noChangeArrowheads="1"/>
          </p:cNvSpPr>
          <p:nvPr/>
        </p:nvSpPr>
        <p:spPr bwMode="auto">
          <a:xfrm>
            <a:off x="7964488" y="5421313"/>
            <a:ext cx="1109662" cy="220662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latinLnBrk="0" hangingPunct="0"/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Pedestrian walkway</a:t>
            </a:r>
          </a:p>
          <a:p>
            <a:pPr algn="l" eaLnBrk="0" latinLnBrk="0" hangingPunct="0">
              <a:lnSpc>
                <a:spcPct val="30000"/>
              </a:lnSpc>
            </a:pPr>
            <a:r>
              <a:rPr kumimoji="0" lang="en-US" altLang="ko-KR" sz="800">
                <a:latin typeface="Arial" pitchFamily="34" charset="0"/>
                <a:ea typeface="굴림" pitchFamily="50" charset="-127"/>
              </a:rPr>
              <a:t>(New designation)</a:t>
            </a:r>
          </a:p>
        </p:txBody>
      </p:sp>
      <p:sp>
        <p:nvSpPr>
          <p:cNvPr id="355355" name="Freeform 27"/>
          <p:cNvSpPr>
            <a:spLocks/>
          </p:cNvSpPr>
          <p:nvPr/>
        </p:nvSpPr>
        <p:spPr bwMode="auto">
          <a:xfrm>
            <a:off x="7596188" y="5238762"/>
            <a:ext cx="323850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0"/>
              </a:cxn>
              <a:cxn ang="0">
                <a:pos x="136" y="22"/>
              </a:cxn>
              <a:cxn ang="0">
                <a:pos x="204" y="0"/>
              </a:cxn>
            </a:cxnLst>
            <a:rect l="0" t="0" r="r" b="b"/>
            <a:pathLst>
              <a:path w="204" h="22">
                <a:moveTo>
                  <a:pt x="0" y="22"/>
                </a:moveTo>
                <a:lnTo>
                  <a:pt x="68" y="0"/>
                </a:lnTo>
                <a:lnTo>
                  <a:pt x="136" y="22"/>
                </a:lnTo>
                <a:lnTo>
                  <a:pt x="204" y="0"/>
                </a:lnTo>
              </a:path>
            </a:pathLst>
          </a:custGeom>
          <a:noFill/>
          <a:ln w="38100" cap="flat" cmpd="sng">
            <a:solidFill>
              <a:srgbClr val="4B7DB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endParaRPr lang="ko-KR" altLang="en-US" sz="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41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B6AD33-E2AD-43C6-8494-DAA0278A0B75}" type="slidenum">
              <a:rPr lang="en-US" altLang="ko-KR" smtClean="0"/>
              <a:pPr/>
              <a:t>32</a:t>
            </a:fld>
            <a:endParaRPr lang="en-US" altLang="ko-KR" smtClean="0"/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176219" y="720725"/>
            <a:ext cx="8967787" cy="6173788"/>
          </a:xfrm>
          <a:prstGeom prst="rect">
            <a:avLst/>
          </a:prstGeom>
          <a:solidFill>
            <a:srgbClr val="00002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876" name="Picture 2" descr="3축낮은조감_0523"/>
          <p:cNvPicPr>
            <a:picLocks noChangeAspect="1" noChangeArrowheads="1"/>
          </p:cNvPicPr>
          <p:nvPr/>
        </p:nvPicPr>
        <p:blipFill>
          <a:blip r:embed="rId3" cstate="print"/>
          <a:srcRect l="2005" r="444"/>
          <a:stretch>
            <a:fillRect/>
          </a:stretch>
        </p:blipFill>
        <p:spPr bwMode="auto">
          <a:xfrm>
            <a:off x="176219" y="720725"/>
            <a:ext cx="8948737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Rectangle 3"/>
          <p:cNvSpPr>
            <a:spLocks noChangeArrowheads="1"/>
          </p:cNvSpPr>
          <p:nvPr/>
        </p:nvSpPr>
        <p:spPr bwMode="auto">
          <a:xfrm>
            <a:off x="49219" y="212725"/>
            <a:ext cx="87090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Green Axis at </a:t>
            </a:r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Sewoon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District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230188" y="6399225"/>
            <a:ext cx="2906712" cy="274637"/>
          </a:xfrm>
          <a:prstGeom prst="rect">
            <a:avLst/>
          </a:prstGeom>
          <a:noFill/>
          <a:ln w="6350" algn="ctr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l" eaLnBrk="0" latinLnBrk="0" hangingPunct="0"/>
            <a:r>
              <a:rPr kumimoji="0" lang="en-US" altLang="ko-KR" sz="1200">
                <a:solidFill>
                  <a:schemeClr val="bg1"/>
                </a:solidFill>
                <a:latin typeface="Arial" pitchFamily="34" charset="0"/>
              </a:rPr>
              <a:t>Image of Sewoon Redevelopment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EFD752-E50B-4670-A8DC-70AF3A423F86}" type="slidenum">
              <a:rPr lang="en-US" altLang="ko-KR" smtClean="0"/>
              <a:pPr/>
              <a:t>33</a:t>
            </a:fld>
            <a:endParaRPr lang="en-US" altLang="ko-KR" smtClean="0"/>
          </a:p>
        </p:txBody>
      </p:sp>
      <p:sp>
        <p:nvSpPr>
          <p:cNvPr id="361481" name="Rectangle 9"/>
          <p:cNvSpPr>
            <a:spLocks noChangeArrowheads="1"/>
          </p:cNvSpPr>
          <p:nvPr/>
        </p:nvSpPr>
        <p:spPr bwMode="auto">
          <a:xfrm>
            <a:off x="176219" y="720725"/>
            <a:ext cx="8967787" cy="6173788"/>
          </a:xfrm>
          <a:prstGeom prst="rect">
            <a:avLst/>
          </a:prstGeom>
          <a:solidFill>
            <a:srgbClr val="00002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823913" y="730250"/>
            <a:ext cx="7921625" cy="4222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18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`Motonymic Landscape’ by Zaha Hadid</a:t>
            </a:r>
            <a:endParaRPr lang="en-US" altLang="ko-KR" sz="18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81925" name="Picture 3" descr="UNI0015"/>
          <p:cNvPicPr>
            <a:picLocks noChangeAspect="1" noChangeArrowheads="1"/>
          </p:cNvPicPr>
          <p:nvPr/>
        </p:nvPicPr>
        <p:blipFill>
          <a:blip r:embed="rId3" cstate="print"/>
          <a:srcRect l="10173" r="10008"/>
          <a:stretch>
            <a:fillRect/>
          </a:stretch>
        </p:blipFill>
        <p:spPr bwMode="auto">
          <a:xfrm>
            <a:off x="176213" y="1092200"/>
            <a:ext cx="6196012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4" descr="UNI00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9" y="1125538"/>
            <a:ext cx="2700337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5" descr="UNI00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8738" y="2852746"/>
            <a:ext cx="273526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6" descr="UNI001e"/>
          <p:cNvPicPr>
            <a:picLocks noChangeAspect="1" noChangeArrowheads="1"/>
          </p:cNvPicPr>
          <p:nvPr/>
        </p:nvPicPr>
        <p:blipFill>
          <a:blip r:embed="rId6" cstate="print"/>
          <a:srcRect t="5287"/>
          <a:stretch>
            <a:fillRect/>
          </a:stretch>
        </p:blipFill>
        <p:spPr bwMode="auto">
          <a:xfrm>
            <a:off x="6408738" y="4951425"/>
            <a:ext cx="273526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9" name="Rectangle 7"/>
          <p:cNvSpPr>
            <a:spLocks noChangeArrowheads="1"/>
          </p:cNvSpPr>
          <p:nvPr/>
        </p:nvSpPr>
        <p:spPr bwMode="auto">
          <a:xfrm>
            <a:off x="57156" y="257176"/>
            <a:ext cx="87090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400" b="1" dirty="0" err="1">
                <a:latin typeface="Garamond" pitchFamily="18" charset="0"/>
                <a:ea typeface="굴림" pitchFamily="50" charset="-127"/>
              </a:rPr>
              <a:t>Dongdaemun</a:t>
            </a:r>
            <a:r>
              <a:rPr lang="en-US" altLang="ko-KR" sz="2400" b="1" dirty="0">
                <a:latin typeface="Garamond" pitchFamily="18" charset="0"/>
                <a:ea typeface="굴림" pitchFamily="50" charset="-127"/>
              </a:rPr>
              <a:t> World Design Park &amp; Complex</a:t>
            </a:r>
          </a:p>
        </p:txBody>
      </p:sp>
      <p:pic>
        <p:nvPicPr>
          <p:cNvPr id="81930" name="Picture 10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600" y="885829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남산조감도_0521_시정연"/>
          <p:cNvPicPr>
            <a:picLocks noChangeAspect="1" noChangeArrowheads="1"/>
          </p:cNvPicPr>
          <p:nvPr/>
        </p:nvPicPr>
        <p:blipFill>
          <a:blip r:embed="rId3" cstate="print"/>
          <a:srcRect l="1927"/>
          <a:stretch>
            <a:fillRect/>
          </a:stretch>
        </p:blipFill>
        <p:spPr bwMode="auto">
          <a:xfrm>
            <a:off x="176219" y="908050"/>
            <a:ext cx="896778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49231" y="763589"/>
            <a:ext cx="9001125" cy="403225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</a:pPr>
            <a:r>
              <a:rPr lang="en-US" altLang="ko-KR" sz="1200" b="1">
                <a:solidFill>
                  <a:srgbClr val="E20000"/>
                </a:solidFill>
                <a:latin typeface="Tahoma" pitchFamily="34" charset="0"/>
              </a:rPr>
              <a:t>Creation of Pedestrian Access Routes </a:t>
            </a:r>
          </a:p>
          <a:p>
            <a:pPr algn="l">
              <a:lnSpc>
                <a:spcPct val="60000"/>
              </a:lnSpc>
            </a:pPr>
            <a:r>
              <a:rPr lang="en-US" altLang="ko-KR" sz="1200" b="1">
                <a:solidFill>
                  <a:srgbClr val="E20000"/>
                </a:solidFill>
                <a:latin typeface="Tahoma" pitchFamily="34" charset="0"/>
              </a:rPr>
              <a:t>to Mt. Namsan from Downtown and the Han River</a:t>
            </a:r>
            <a:endParaRPr lang="en-US" altLang="ko-KR" b="1">
              <a:latin typeface="Tahoma" pitchFamily="34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76200" y="206375"/>
            <a:ext cx="60563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Accessible </a:t>
            </a:r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Namsan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363525" name="AutoShape 5"/>
          <p:cNvSpPr>
            <a:spLocks noChangeArrowheads="1"/>
          </p:cNvSpPr>
          <p:nvPr/>
        </p:nvSpPr>
        <p:spPr bwMode="auto">
          <a:xfrm>
            <a:off x="5456238" y="855675"/>
            <a:ext cx="3529012" cy="765175"/>
          </a:xfrm>
          <a:prstGeom prst="roundRect">
            <a:avLst>
              <a:gd name="adj" fmla="val 12273"/>
            </a:avLst>
          </a:prstGeom>
          <a:solidFill>
            <a:srgbClr val="777777">
              <a:alpha val="60001"/>
            </a:srgbClr>
          </a:solidFill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974" name="Oval 6"/>
          <p:cNvSpPr>
            <a:spLocks noChangeArrowheads="1"/>
          </p:cNvSpPr>
          <p:nvPr/>
        </p:nvSpPr>
        <p:spPr bwMode="auto">
          <a:xfrm>
            <a:off x="5529269" y="893775"/>
            <a:ext cx="706437" cy="706437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Four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N-S Axes</a:t>
            </a:r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6443665" y="893775"/>
            <a:ext cx="706437" cy="706437"/>
          </a:xfrm>
          <a:prstGeom prst="ellipse">
            <a:avLst/>
          </a:prstGeom>
          <a:solidFill>
            <a:srgbClr val="CCECFF"/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900" b="1">
                <a:latin typeface="Arial" pitchFamily="34" charset="0"/>
              </a:rPr>
              <a:t>Namsan</a:t>
            </a:r>
          </a:p>
          <a:p>
            <a:pPr algn="ctr">
              <a:spcBef>
                <a:spcPct val="0"/>
              </a:spcBef>
            </a:pPr>
            <a:r>
              <a:rPr lang="en-US" altLang="ko-KR" sz="900" b="1">
                <a:latin typeface="Arial" pitchFamily="34" charset="0"/>
              </a:rPr>
              <a:t>Seoul</a:t>
            </a:r>
          </a:p>
          <a:p>
            <a:pPr algn="ctr">
              <a:spcBef>
                <a:spcPct val="0"/>
              </a:spcBef>
            </a:pPr>
            <a:r>
              <a:rPr lang="en-US" altLang="ko-KR" sz="900" b="1">
                <a:latin typeface="Arial" pitchFamily="34" charset="0"/>
              </a:rPr>
              <a:t>N Tower</a:t>
            </a:r>
          </a:p>
        </p:txBody>
      </p:sp>
      <p:sp>
        <p:nvSpPr>
          <p:cNvPr id="83976" name="Oval 8"/>
          <p:cNvSpPr>
            <a:spLocks noChangeArrowheads="1"/>
          </p:cNvSpPr>
          <p:nvPr/>
        </p:nvSpPr>
        <p:spPr bwMode="auto">
          <a:xfrm>
            <a:off x="7339019" y="898525"/>
            <a:ext cx="706437" cy="706438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Old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Castle Wall</a:t>
            </a:r>
          </a:p>
        </p:txBody>
      </p:sp>
      <p:sp>
        <p:nvSpPr>
          <p:cNvPr id="83977" name="Oval 9"/>
          <p:cNvSpPr>
            <a:spLocks noChangeArrowheads="1"/>
          </p:cNvSpPr>
          <p:nvPr/>
        </p:nvSpPr>
        <p:spPr bwMode="auto">
          <a:xfrm>
            <a:off x="8207375" y="898525"/>
            <a:ext cx="706438" cy="706438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Yongsan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ko-KR" sz="900" b="1">
                <a:solidFill>
                  <a:schemeClr val="bg2"/>
                </a:solidFill>
                <a:latin typeface="Arial" pitchFamily="34" charset="0"/>
              </a:rPr>
              <a:t>Han River</a:t>
            </a: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5834070" y="1635136"/>
            <a:ext cx="8992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800">
                <a:solidFill>
                  <a:schemeClr val="accent2"/>
                </a:solidFill>
                <a:latin typeface="Arial" pitchFamily="34" charset="0"/>
              </a:rPr>
              <a:t>Pedestrian Network</a:t>
            </a:r>
          </a:p>
        </p:txBody>
      </p:sp>
      <p:sp>
        <p:nvSpPr>
          <p:cNvPr id="363531" name="AutoShape 11"/>
          <p:cNvSpPr>
            <a:spLocks noChangeAspect="1" noChangeArrowheads="1"/>
          </p:cNvSpPr>
          <p:nvPr/>
        </p:nvSpPr>
        <p:spPr bwMode="auto">
          <a:xfrm>
            <a:off x="6280156" y="1196987"/>
            <a:ext cx="130175" cy="130175"/>
          </a:xfrm>
          <a:prstGeom prst="plus">
            <a:avLst>
              <a:gd name="adj" fmla="val 3947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3532" name="AutoShape 12"/>
          <p:cNvSpPr>
            <a:spLocks noChangeAspect="1" noChangeArrowheads="1"/>
          </p:cNvSpPr>
          <p:nvPr/>
        </p:nvSpPr>
        <p:spPr bwMode="auto">
          <a:xfrm>
            <a:off x="7180269" y="1193812"/>
            <a:ext cx="130175" cy="130175"/>
          </a:xfrm>
          <a:prstGeom prst="plus">
            <a:avLst>
              <a:gd name="adj" fmla="val 3947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3533" name="AutoShape 13"/>
          <p:cNvSpPr>
            <a:spLocks noChangeAspect="1" noChangeArrowheads="1"/>
          </p:cNvSpPr>
          <p:nvPr/>
        </p:nvSpPr>
        <p:spPr bwMode="auto">
          <a:xfrm>
            <a:off x="8075619" y="1193812"/>
            <a:ext cx="130175" cy="130175"/>
          </a:xfrm>
          <a:prstGeom prst="plus">
            <a:avLst>
              <a:gd name="adj" fmla="val 3947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6443666" y="2744800"/>
            <a:ext cx="863600" cy="24224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800">
                <a:solidFill>
                  <a:srgbClr val="333333"/>
                </a:solidFill>
                <a:latin typeface="Arial" pitchFamily="34" charset="0"/>
              </a:rPr>
              <a:t>Huamdong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967294" y="4868875"/>
            <a:ext cx="863600" cy="24224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800">
                <a:solidFill>
                  <a:srgbClr val="333333"/>
                </a:solidFill>
                <a:latin typeface="Arial" pitchFamily="34" charset="0"/>
              </a:rPr>
              <a:t>Namsandong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5256218" y="6118237"/>
            <a:ext cx="863600" cy="24224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800">
                <a:solidFill>
                  <a:srgbClr val="333333"/>
                </a:solidFill>
                <a:latin typeface="Arial" pitchFamily="34" charset="0"/>
              </a:rPr>
              <a:t>Myungdong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1798638" y="4948250"/>
            <a:ext cx="863600" cy="24224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800">
                <a:solidFill>
                  <a:srgbClr val="333333"/>
                </a:solidFill>
                <a:latin typeface="Arial" pitchFamily="34" charset="0"/>
              </a:rPr>
              <a:t>Pildong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611188" y="2624139"/>
            <a:ext cx="863600" cy="30380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ko-KR" sz="800" b="1">
                <a:solidFill>
                  <a:schemeClr val="bg1"/>
                </a:solidFill>
                <a:latin typeface="Arial" pitchFamily="34" charset="0"/>
              </a:rPr>
              <a:t>Dongguk</a:t>
            </a:r>
          </a:p>
          <a:p>
            <a:pPr algn="ctr">
              <a:lnSpc>
                <a:spcPct val="60000"/>
              </a:lnSpc>
            </a:pPr>
            <a:r>
              <a:rPr lang="en-US" altLang="ko-KR" sz="800" b="1">
                <a:solidFill>
                  <a:schemeClr val="bg1"/>
                </a:solidFill>
                <a:latin typeface="Arial" pitchFamily="34" charset="0"/>
              </a:rPr>
              <a:t>University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7308854" y="4976814"/>
            <a:ext cx="863600" cy="38998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800">
                <a:solidFill>
                  <a:srgbClr val="333333"/>
                </a:solidFill>
                <a:latin typeface="Arial" pitchFamily="34" charset="0"/>
              </a:rPr>
              <a:t>Namdaumun Market</a:t>
            </a:r>
          </a:p>
        </p:txBody>
      </p:sp>
      <p:sp>
        <p:nvSpPr>
          <p:cNvPr id="83988" name="Rectangle 20"/>
          <p:cNvSpPr>
            <a:spLocks noChangeArrowheads="1"/>
          </p:cNvSpPr>
          <p:nvPr/>
        </p:nvSpPr>
        <p:spPr bwMode="auto">
          <a:xfrm>
            <a:off x="7643821" y="1638311"/>
            <a:ext cx="8992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800">
                <a:solidFill>
                  <a:schemeClr val="accent2"/>
                </a:solidFill>
                <a:latin typeface="Arial" pitchFamily="34" charset="0"/>
              </a:rPr>
              <a:t>Pedestrian Network</a:t>
            </a:r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6731008" y="719150"/>
            <a:ext cx="8992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800">
                <a:solidFill>
                  <a:schemeClr val="accent2"/>
                </a:solidFill>
                <a:latin typeface="Arial" pitchFamily="34" charset="0"/>
              </a:rPr>
              <a:t>Pedestrian Network</a:t>
            </a:r>
          </a:p>
        </p:txBody>
      </p:sp>
      <p:sp>
        <p:nvSpPr>
          <p:cNvPr id="83990" name="Rectangle 23"/>
          <p:cNvSpPr>
            <a:spLocks noChangeArrowheads="1"/>
          </p:cNvSpPr>
          <p:nvPr/>
        </p:nvSpPr>
        <p:spPr bwMode="auto">
          <a:xfrm>
            <a:off x="222250" y="1247787"/>
            <a:ext cx="5353050" cy="56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buFontTx/>
              <a:buChar char="•"/>
            </a:pPr>
            <a:r>
              <a:rPr lang="en-US" altLang="ko-KR">
                <a:latin typeface="Arial" pitchFamily="34" charset="0"/>
              </a:rPr>
              <a:t> Creation of environmentally friendly pedestrian access routes to Mt. Namsan (9 routes)</a:t>
            </a:r>
          </a:p>
          <a:p>
            <a:pPr algn="l">
              <a:lnSpc>
                <a:spcPct val="70000"/>
              </a:lnSpc>
              <a:buFontTx/>
              <a:buChar char="•"/>
            </a:pPr>
            <a:r>
              <a:rPr lang="en-US" altLang="ko-KR">
                <a:latin typeface="Arial" pitchFamily="34" charset="0"/>
              </a:rPr>
              <a:t> Recovery of potential resources and improvement of old facilities in Namsan </a:t>
            </a:r>
          </a:p>
          <a:p>
            <a:pPr algn="l">
              <a:lnSpc>
                <a:spcPct val="70000"/>
              </a:lnSpc>
              <a:buFontTx/>
              <a:buChar char="•"/>
            </a:pPr>
            <a:r>
              <a:rPr lang="en-US" altLang="ko-KR">
                <a:latin typeface="Arial" pitchFamily="34" charset="0"/>
              </a:rPr>
              <a:t> Seeking balance between conservation of natural environment and people’s activities</a:t>
            </a:r>
          </a:p>
        </p:txBody>
      </p:sp>
      <p:sp>
        <p:nvSpPr>
          <p:cNvPr id="83991" name="Rectangle 24"/>
          <p:cNvSpPr>
            <a:spLocks noChangeArrowheads="1"/>
          </p:cNvSpPr>
          <p:nvPr/>
        </p:nvSpPr>
        <p:spPr bwMode="auto">
          <a:xfrm>
            <a:off x="212725" y="1884363"/>
            <a:ext cx="6464300" cy="214312"/>
          </a:xfrm>
          <a:prstGeom prst="rect">
            <a:avLst/>
          </a:prstGeom>
          <a:solidFill>
            <a:schemeClr val="bg1">
              <a:alpha val="50195"/>
            </a:schemeClr>
          </a:solidFill>
          <a:ln w="3175" algn="ctr">
            <a:noFill/>
            <a:prstDash val="sysDot"/>
            <a:miter lim="800000"/>
            <a:headEnd/>
            <a:tailEnd/>
          </a:ln>
        </p:spPr>
        <p:txBody>
          <a:bodyPr wrap="none" tIns="90000" bIns="90000" anchor="ctr"/>
          <a:lstStyle/>
          <a:p>
            <a:pPr algn="l">
              <a:lnSpc>
                <a:spcPct val="80000"/>
              </a:lnSpc>
            </a:pPr>
            <a:r>
              <a:rPr lang="en-US" altLang="ko-KR" sz="1200" b="1" i="1">
                <a:solidFill>
                  <a:srgbClr val="3366CC"/>
                </a:solidFill>
                <a:latin typeface="Tahoma" pitchFamily="34" charset="0"/>
              </a:rPr>
              <a:t>⇒  Eight Pedestrian Access Routes and Improvement of Pedestrian Environment</a:t>
            </a:r>
            <a:endParaRPr lang="ko-KR" altLang="en-US" sz="1200" b="1" i="1">
              <a:solidFill>
                <a:srgbClr val="3366CC"/>
              </a:solidFill>
              <a:latin typeface="Tahoma" pitchFamily="34" charset="0"/>
            </a:endParaRPr>
          </a:p>
        </p:txBody>
      </p:sp>
      <p:sp>
        <p:nvSpPr>
          <p:cNvPr id="2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34</a:t>
            </a:fld>
            <a:endParaRPr lang="en-US" altLang="ko-KR" smtClean="0"/>
          </a:p>
        </p:txBody>
      </p:sp>
      <p:sp>
        <p:nvSpPr>
          <p:cNvPr id="28" name="TextBox 27"/>
          <p:cNvSpPr txBox="1"/>
          <p:nvPr/>
        </p:nvSpPr>
        <p:spPr>
          <a:xfrm>
            <a:off x="6906661" y="-25400"/>
            <a:ext cx="20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Urban Renaissance for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Downtown Seoul</a:t>
            </a:r>
          </a:p>
        </p:txBody>
      </p:sp>
      <p:sp>
        <p:nvSpPr>
          <p:cNvPr id="29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전체조감3(이미지에흑백느낌주기)-1 copy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30626" y="-188686"/>
            <a:ext cx="9683496" cy="70466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272375" y="224314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2901" y="2466975"/>
            <a:ext cx="8801100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  Han River Waterfront Development</a:t>
            </a:r>
          </a:p>
          <a:p>
            <a:pPr algn="l"/>
            <a:endParaRPr lang="en-US" altLang="ko-KR" sz="4000" b="1" dirty="0" smtClean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  <a:p>
            <a:pPr algn="l"/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227952-0D41-4B99-89CF-71AFB9C3C4DB}" type="slidenum">
              <a:rPr lang="en-US" altLang="ko-KR" smtClean="0"/>
              <a:pPr/>
              <a:t>36</a:t>
            </a:fld>
            <a:endParaRPr lang="en-US" altLang="ko-KR" smtClean="0"/>
          </a:p>
        </p:txBody>
      </p:sp>
      <p:sp>
        <p:nvSpPr>
          <p:cNvPr id="86019" name="AutoShape 30"/>
          <p:cNvSpPr>
            <a:spLocks noChangeArrowheads="1"/>
          </p:cNvSpPr>
          <p:nvPr/>
        </p:nvSpPr>
        <p:spPr bwMode="auto">
          <a:xfrm>
            <a:off x="1147763" y="1366838"/>
            <a:ext cx="1765300" cy="565150"/>
          </a:xfrm>
          <a:prstGeom prst="flowChartAlternateProcess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2126002" tIns="1063027" rIns="2126002" bIns="1063027" anchor="ctr"/>
          <a:lstStyle/>
          <a:p>
            <a:pPr algn="ctr" defTabSz="1189038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ko-KR" sz="2000" b="1">
              <a:latin typeface="Tahoma" pitchFamily="34" charset="0"/>
              <a:ea typeface="휴먼엑스포" pitchFamily="18" charset="-127"/>
            </a:endParaRPr>
          </a:p>
        </p:txBody>
      </p:sp>
      <p:sp>
        <p:nvSpPr>
          <p:cNvPr id="86020" name="AutoShape 29"/>
          <p:cNvSpPr>
            <a:spLocks noChangeArrowheads="1"/>
          </p:cNvSpPr>
          <p:nvPr/>
        </p:nvSpPr>
        <p:spPr bwMode="auto">
          <a:xfrm>
            <a:off x="1158875" y="2368550"/>
            <a:ext cx="1765300" cy="565150"/>
          </a:xfrm>
          <a:prstGeom prst="flowChartAlternateProcess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2126002" tIns="1063027" rIns="2126002" bIns="1063027" anchor="ctr"/>
          <a:lstStyle/>
          <a:p>
            <a:pPr algn="ctr" defTabSz="1189038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ko-KR" sz="2000" b="1">
              <a:latin typeface="Tahoma" pitchFamily="34" charset="0"/>
              <a:ea typeface="휴먼엑스포" pitchFamily="18" charset="-127"/>
            </a:endParaRPr>
          </a:p>
        </p:txBody>
      </p:sp>
      <p:sp>
        <p:nvSpPr>
          <p:cNvPr id="86021" name="Text Box 17"/>
          <p:cNvSpPr txBox="1">
            <a:spLocks noChangeArrowheads="1"/>
          </p:cNvSpPr>
          <p:nvPr/>
        </p:nvSpPr>
        <p:spPr bwMode="auto">
          <a:xfrm>
            <a:off x="1423988" y="3644900"/>
            <a:ext cx="5268912" cy="3048000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  <p:txBody>
          <a:bodyPr wrap="none" tIns="0" bIns="10800" anchor="ctr"/>
          <a:lstStyle/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Restructuring the related plan around Hangang 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Developing waterfront towns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Making urban scape along the River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Constructing waterway in connections with the Yellow Sea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Linking eco-network  around Hangang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Enhancing accessibility to Hangang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Connecting between historic sites along the River </a:t>
            </a:r>
          </a:p>
          <a:p>
            <a:pPr marL="292100" indent="-206375" algn="l"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Making riverfront theme park </a:t>
            </a:r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1166813" y="3671888"/>
            <a:ext cx="7694612" cy="3016250"/>
          </a:xfrm>
          <a:prstGeom prst="roundRect">
            <a:avLst>
              <a:gd name="adj" fmla="val 7213"/>
            </a:avLst>
          </a:prstGeom>
          <a:noFill/>
          <a:ln w="19050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tIns="0" bIns="10800" anchor="ctr"/>
          <a:lstStyle/>
          <a:p>
            <a:pPr marL="428625" indent="-342900" algn="l">
              <a:lnSpc>
                <a:spcPct val="130000"/>
              </a:lnSpc>
              <a:spcBef>
                <a:spcPct val="0"/>
              </a:spcBef>
            </a:pPr>
            <a:endParaRPr lang="en-US" altLang="ko-KR" sz="1200" i="1">
              <a:latin typeface="Tahoma" pitchFamily="34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311275" y="3089287"/>
            <a:ext cx="73802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Goals of Hangang Renaissance Project</a:t>
            </a:r>
          </a:p>
        </p:txBody>
      </p:sp>
      <p:sp>
        <p:nvSpPr>
          <p:cNvPr id="86024" name="Text Box 26"/>
          <p:cNvSpPr txBox="1">
            <a:spLocks noChangeArrowheads="1"/>
          </p:cNvSpPr>
          <p:nvPr/>
        </p:nvSpPr>
        <p:spPr bwMode="auto">
          <a:xfrm>
            <a:off x="1327150" y="1484313"/>
            <a:ext cx="20939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8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Restoration</a:t>
            </a:r>
          </a:p>
        </p:txBody>
      </p:sp>
      <p:sp>
        <p:nvSpPr>
          <p:cNvPr id="86025" name="Text Box 28"/>
          <p:cNvSpPr txBox="1">
            <a:spLocks noChangeArrowheads="1"/>
          </p:cNvSpPr>
          <p:nvPr/>
        </p:nvSpPr>
        <p:spPr bwMode="auto">
          <a:xfrm>
            <a:off x="1441453" y="2479687"/>
            <a:ext cx="15827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800" b="1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Creation</a:t>
            </a:r>
          </a:p>
        </p:txBody>
      </p:sp>
      <p:sp>
        <p:nvSpPr>
          <p:cNvPr id="86026" name="Text Box 56"/>
          <p:cNvSpPr txBox="1">
            <a:spLocks noChangeArrowheads="1"/>
          </p:cNvSpPr>
          <p:nvPr/>
        </p:nvSpPr>
        <p:spPr bwMode="auto">
          <a:xfrm>
            <a:off x="2720975" y="1370013"/>
            <a:ext cx="6718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  Repair the severed relationship between human with nature </a:t>
            </a:r>
            <a:b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</a:b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  and reconnect with the surrounding natural environment.</a:t>
            </a:r>
            <a:r>
              <a:rPr kumimoji="0" lang="en-US" altLang="ko-KR" sz="1600" b="1">
                <a:solidFill>
                  <a:srgbClr val="003399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86027" name="Text Box 58"/>
          <p:cNvSpPr txBox="1">
            <a:spLocks noChangeArrowheads="1"/>
          </p:cNvSpPr>
          <p:nvPr/>
        </p:nvSpPr>
        <p:spPr bwMode="auto">
          <a:xfrm>
            <a:off x="2725738" y="2360613"/>
            <a:ext cx="6643687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  Discover the hidden potential of the Han River </a:t>
            </a:r>
            <a:b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</a:b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  and create a new icon of Seoul </a:t>
            </a:r>
          </a:p>
        </p:txBody>
      </p:sp>
      <p:sp>
        <p:nvSpPr>
          <p:cNvPr id="86028" name="Text Box 8"/>
          <p:cNvSpPr txBox="1">
            <a:spLocks noChangeArrowheads="1"/>
          </p:cNvSpPr>
          <p:nvPr/>
        </p:nvSpPr>
        <p:spPr bwMode="auto">
          <a:xfrm>
            <a:off x="1333500" y="860437"/>
            <a:ext cx="3924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Visions of Downtown Seoul</a:t>
            </a:r>
          </a:p>
        </p:txBody>
      </p:sp>
      <p:sp>
        <p:nvSpPr>
          <p:cNvPr id="86029" name="Rectangle 4"/>
          <p:cNvSpPr>
            <a:spLocks noChangeArrowheads="1"/>
          </p:cNvSpPr>
          <p:nvPr/>
        </p:nvSpPr>
        <p:spPr bwMode="auto">
          <a:xfrm>
            <a:off x="63500" y="206375"/>
            <a:ext cx="60563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Visions and Goals</a:t>
            </a:r>
          </a:p>
        </p:txBody>
      </p:sp>
      <p:pic>
        <p:nvPicPr>
          <p:cNvPr id="86030" name="Picture 2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6" y="993787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28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288" y="3205163"/>
            <a:ext cx="277812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B7F27-E8FA-4659-87F7-AC89C8011662}" type="slidenum">
              <a:rPr lang="en-US" altLang="ko-KR" smtClean="0"/>
              <a:pPr/>
              <a:t>37</a:t>
            </a:fld>
            <a:endParaRPr lang="en-US" altLang="ko-KR" smtClean="0"/>
          </a:p>
        </p:txBody>
      </p:sp>
      <p:pic>
        <p:nvPicPr>
          <p:cNvPr id="87043" name="Picture 2" descr="서울(도로)_자른것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 l="11169" t="3046" r="9593" b="10989"/>
          <a:stretch>
            <a:fillRect/>
          </a:stretch>
        </p:blipFill>
        <p:spPr bwMode="auto">
          <a:xfrm>
            <a:off x="152400" y="2247912"/>
            <a:ext cx="9144000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Oval 13"/>
          <p:cNvSpPr>
            <a:spLocks noChangeArrowheads="1"/>
          </p:cNvSpPr>
          <p:nvPr/>
        </p:nvSpPr>
        <p:spPr bwMode="auto">
          <a:xfrm>
            <a:off x="808044" y="3049588"/>
            <a:ext cx="587375" cy="635000"/>
          </a:xfrm>
          <a:prstGeom prst="ellipse">
            <a:avLst/>
          </a:prstGeom>
          <a:gradFill rotWithShape="1">
            <a:gsLst>
              <a:gs pos="0">
                <a:srgbClr val="FF9E9E"/>
              </a:gs>
              <a:gs pos="100000">
                <a:srgbClr val="FF0000">
                  <a:alpha val="75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45" name="Text Box 14"/>
          <p:cNvSpPr txBox="1">
            <a:spLocks noChangeAspect="1" noChangeArrowheads="1"/>
          </p:cNvSpPr>
          <p:nvPr/>
        </p:nvSpPr>
        <p:spPr bwMode="auto">
          <a:xfrm>
            <a:off x="336551" y="2636838"/>
            <a:ext cx="1454150" cy="3222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3A003A"/>
                </a:solidFill>
                <a:latin typeface="Arial" pitchFamily="34" charset="0"/>
              </a:rPr>
              <a:t>Magok Strategic Center</a:t>
            </a:r>
          </a:p>
        </p:txBody>
      </p:sp>
      <p:sp>
        <p:nvSpPr>
          <p:cNvPr id="87046" name="Oval 21"/>
          <p:cNvSpPr>
            <a:spLocks noChangeArrowheads="1"/>
          </p:cNvSpPr>
          <p:nvPr/>
        </p:nvSpPr>
        <p:spPr bwMode="auto">
          <a:xfrm>
            <a:off x="4606931" y="2570163"/>
            <a:ext cx="1325563" cy="1435100"/>
          </a:xfrm>
          <a:prstGeom prst="ellipse">
            <a:avLst/>
          </a:prstGeom>
          <a:gradFill rotWithShape="1">
            <a:gsLst>
              <a:gs pos="0">
                <a:srgbClr val="FFD8D8">
                  <a:alpha val="17998"/>
                </a:srgbClr>
              </a:gs>
              <a:gs pos="100000">
                <a:srgbClr val="FF0000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47" name="Text Box 22"/>
          <p:cNvSpPr txBox="1">
            <a:spLocks noChangeAspect="1" noChangeArrowheads="1"/>
          </p:cNvSpPr>
          <p:nvPr/>
        </p:nvSpPr>
        <p:spPr bwMode="auto">
          <a:xfrm>
            <a:off x="4857756" y="3073400"/>
            <a:ext cx="828675" cy="2476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Urban Center</a:t>
            </a:r>
          </a:p>
        </p:txBody>
      </p:sp>
      <p:sp>
        <p:nvSpPr>
          <p:cNvPr id="87048" name="Rectangle 25"/>
          <p:cNvSpPr>
            <a:spLocks noChangeArrowheads="1"/>
          </p:cNvSpPr>
          <p:nvPr/>
        </p:nvSpPr>
        <p:spPr bwMode="auto">
          <a:xfrm>
            <a:off x="835025" y="1027125"/>
            <a:ext cx="8026400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682625" latinLnBrk="0"/>
            <a:r>
              <a:rPr lang="en-US" altLang="ko-KR" sz="1800" b="1">
                <a:latin typeface="Tahoma" pitchFamily="34" charset="0"/>
                <a:ea typeface="굴림" pitchFamily="50" charset="-127"/>
              </a:rPr>
              <a:t>Reinforcing the current urban center towards the Han River, expanding the city center through the connection of six major waterfront districts along the river. </a:t>
            </a:r>
          </a:p>
        </p:txBody>
      </p:sp>
      <p:sp>
        <p:nvSpPr>
          <p:cNvPr id="87049" name="Oval 31"/>
          <p:cNvSpPr>
            <a:spLocks noChangeArrowheads="1"/>
          </p:cNvSpPr>
          <p:nvPr/>
        </p:nvSpPr>
        <p:spPr bwMode="auto">
          <a:xfrm>
            <a:off x="3879856" y="4267212"/>
            <a:ext cx="1012825" cy="1096963"/>
          </a:xfrm>
          <a:prstGeom prst="ellipse">
            <a:avLst/>
          </a:prstGeom>
          <a:gradFill rotWithShape="1">
            <a:gsLst>
              <a:gs pos="0">
                <a:srgbClr val="FF9E9E"/>
              </a:gs>
              <a:gs pos="100000">
                <a:srgbClr val="FF0000">
                  <a:alpha val="75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50" name="Oval 32"/>
          <p:cNvSpPr>
            <a:spLocks noChangeArrowheads="1"/>
          </p:cNvSpPr>
          <p:nvPr/>
        </p:nvSpPr>
        <p:spPr bwMode="auto">
          <a:xfrm>
            <a:off x="2122494" y="2865438"/>
            <a:ext cx="1082675" cy="1173162"/>
          </a:xfrm>
          <a:prstGeom prst="ellipse">
            <a:avLst/>
          </a:prstGeom>
          <a:gradFill rotWithShape="1">
            <a:gsLst>
              <a:gs pos="0">
                <a:srgbClr val="FF9E9E"/>
              </a:gs>
              <a:gs pos="100000">
                <a:srgbClr val="FF0000">
                  <a:alpha val="75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51" name="Oval 33"/>
          <p:cNvSpPr>
            <a:spLocks noChangeArrowheads="1"/>
          </p:cNvSpPr>
          <p:nvPr/>
        </p:nvSpPr>
        <p:spPr bwMode="auto">
          <a:xfrm>
            <a:off x="5780088" y="3429000"/>
            <a:ext cx="1041400" cy="1130300"/>
          </a:xfrm>
          <a:prstGeom prst="ellipse">
            <a:avLst/>
          </a:prstGeom>
          <a:gradFill rotWithShape="1">
            <a:gsLst>
              <a:gs pos="0">
                <a:srgbClr val="FFD1D1"/>
              </a:gs>
              <a:gs pos="100000">
                <a:srgbClr val="FF00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52" name="Oval 34"/>
          <p:cNvSpPr>
            <a:spLocks noChangeArrowheads="1"/>
          </p:cNvSpPr>
          <p:nvPr/>
        </p:nvSpPr>
        <p:spPr bwMode="auto">
          <a:xfrm>
            <a:off x="6467481" y="4859338"/>
            <a:ext cx="1211263" cy="1312862"/>
          </a:xfrm>
          <a:prstGeom prst="ellipse">
            <a:avLst/>
          </a:prstGeom>
          <a:gradFill rotWithShape="1">
            <a:gsLst>
              <a:gs pos="0">
                <a:srgbClr val="FFD1D1"/>
              </a:gs>
              <a:gs pos="100000">
                <a:srgbClr val="FF00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53" name="Oval 35"/>
          <p:cNvSpPr>
            <a:spLocks noChangeArrowheads="1"/>
          </p:cNvSpPr>
          <p:nvPr/>
        </p:nvSpPr>
        <p:spPr bwMode="auto">
          <a:xfrm>
            <a:off x="2936881" y="4694238"/>
            <a:ext cx="1014413" cy="1096962"/>
          </a:xfrm>
          <a:prstGeom prst="ellipse">
            <a:avLst/>
          </a:prstGeom>
          <a:gradFill rotWithShape="1">
            <a:gsLst>
              <a:gs pos="0">
                <a:srgbClr val="FFD1D1"/>
              </a:gs>
              <a:gs pos="100000">
                <a:srgbClr val="FF0000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54" name="Text Box 46"/>
          <p:cNvSpPr txBox="1">
            <a:spLocks noChangeAspect="1" noChangeArrowheads="1"/>
          </p:cNvSpPr>
          <p:nvPr/>
        </p:nvSpPr>
        <p:spPr bwMode="auto">
          <a:xfrm>
            <a:off x="6061081" y="2981325"/>
            <a:ext cx="2219325" cy="484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Cheongyangni </a:t>
            </a:r>
            <a:r>
              <a:rPr lang="en-US" altLang="ko-KR" sz="1400" b="1">
                <a:latin typeface="Arial" pitchFamily="34" charset="0"/>
                <a:ea typeface="굴림" pitchFamily="50" charset="-127"/>
              </a:rPr>
              <a:t>·</a:t>
            </a: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 Wangsimni        Subcenter</a:t>
            </a:r>
          </a:p>
        </p:txBody>
      </p:sp>
      <p:sp>
        <p:nvSpPr>
          <p:cNvPr id="87055" name="Text Box 47"/>
          <p:cNvSpPr txBox="1">
            <a:spLocks noChangeAspect="1" noChangeArrowheads="1"/>
          </p:cNvSpPr>
          <p:nvPr/>
        </p:nvSpPr>
        <p:spPr bwMode="auto">
          <a:xfrm>
            <a:off x="7197727" y="6197600"/>
            <a:ext cx="1082675" cy="3254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Yeongdong Subcenter</a:t>
            </a:r>
          </a:p>
        </p:txBody>
      </p:sp>
      <p:sp>
        <p:nvSpPr>
          <p:cNvPr id="87056" name="Text Box 48"/>
          <p:cNvSpPr txBox="1">
            <a:spLocks noChangeAspect="1" noChangeArrowheads="1"/>
          </p:cNvSpPr>
          <p:nvPr/>
        </p:nvSpPr>
        <p:spPr bwMode="auto">
          <a:xfrm>
            <a:off x="2860676" y="5842012"/>
            <a:ext cx="1331913" cy="358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Yeongdeungpo Subcenter</a:t>
            </a:r>
          </a:p>
        </p:txBody>
      </p:sp>
      <p:sp>
        <p:nvSpPr>
          <p:cNvPr id="87057" name="Text Box 49"/>
          <p:cNvSpPr txBox="1">
            <a:spLocks noChangeAspect="1" noChangeArrowheads="1"/>
          </p:cNvSpPr>
          <p:nvPr/>
        </p:nvSpPr>
        <p:spPr bwMode="auto">
          <a:xfrm>
            <a:off x="2257429" y="2457450"/>
            <a:ext cx="13652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Samgam Subcenter</a:t>
            </a:r>
          </a:p>
        </p:txBody>
      </p:sp>
      <p:sp>
        <p:nvSpPr>
          <p:cNvPr id="87058" name="Text Box 50"/>
          <p:cNvSpPr txBox="1">
            <a:spLocks noChangeAspect="1" noChangeArrowheads="1"/>
          </p:cNvSpPr>
          <p:nvPr/>
        </p:nvSpPr>
        <p:spPr bwMode="auto">
          <a:xfrm>
            <a:off x="3833813" y="3897313"/>
            <a:ext cx="957262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400" b="1">
                <a:solidFill>
                  <a:srgbClr val="800000"/>
                </a:solidFill>
                <a:latin typeface="Arial" pitchFamily="34" charset="0"/>
              </a:rPr>
              <a:t>Yongsan  Subcenter</a:t>
            </a:r>
          </a:p>
        </p:txBody>
      </p:sp>
      <p:sp>
        <p:nvSpPr>
          <p:cNvPr id="87059" name="Oval 52"/>
          <p:cNvSpPr>
            <a:spLocks noChangeArrowheads="1"/>
          </p:cNvSpPr>
          <p:nvPr/>
        </p:nvSpPr>
        <p:spPr bwMode="auto">
          <a:xfrm>
            <a:off x="4278313" y="4876800"/>
            <a:ext cx="182562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60" name="Text Box 53"/>
          <p:cNvSpPr txBox="1">
            <a:spLocks noChangeAspect="1" noChangeArrowheads="1"/>
          </p:cNvSpPr>
          <p:nvPr/>
        </p:nvSpPr>
        <p:spPr bwMode="auto">
          <a:xfrm>
            <a:off x="4500563" y="4860937"/>
            <a:ext cx="1149350" cy="269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International Business Area</a:t>
            </a:r>
          </a:p>
        </p:txBody>
      </p:sp>
      <p:sp>
        <p:nvSpPr>
          <p:cNvPr id="87061" name="Oval 55"/>
          <p:cNvSpPr>
            <a:spLocks noChangeArrowheads="1"/>
          </p:cNvSpPr>
          <p:nvPr/>
        </p:nvSpPr>
        <p:spPr bwMode="auto">
          <a:xfrm>
            <a:off x="3622681" y="4991100"/>
            <a:ext cx="182563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62" name="Text Box 56"/>
          <p:cNvSpPr txBox="1">
            <a:spLocks noChangeAspect="1" noChangeArrowheads="1"/>
          </p:cNvSpPr>
          <p:nvPr/>
        </p:nvSpPr>
        <p:spPr bwMode="auto">
          <a:xfrm>
            <a:off x="2601913" y="4987937"/>
            <a:ext cx="984250" cy="231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International Finance Area</a:t>
            </a:r>
          </a:p>
        </p:txBody>
      </p:sp>
      <p:sp>
        <p:nvSpPr>
          <p:cNvPr id="87063" name="Oval 58"/>
          <p:cNvSpPr>
            <a:spLocks noChangeArrowheads="1"/>
          </p:cNvSpPr>
          <p:nvPr/>
        </p:nvSpPr>
        <p:spPr bwMode="auto">
          <a:xfrm>
            <a:off x="2414588" y="3200400"/>
            <a:ext cx="182562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64" name="Text Box 59"/>
          <p:cNvSpPr txBox="1">
            <a:spLocks noChangeAspect="1" noChangeArrowheads="1"/>
          </p:cNvSpPr>
          <p:nvPr/>
        </p:nvSpPr>
        <p:spPr bwMode="auto">
          <a:xfrm>
            <a:off x="2636838" y="3213112"/>
            <a:ext cx="985837" cy="231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Sangam DMC</a:t>
            </a:r>
          </a:p>
        </p:txBody>
      </p:sp>
      <p:sp>
        <p:nvSpPr>
          <p:cNvPr id="87065" name="Oval 61"/>
          <p:cNvSpPr>
            <a:spLocks noChangeArrowheads="1"/>
          </p:cNvSpPr>
          <p:nvPr/>
        </p:nvSpPr>
        <p:spPr bwMode="auto">
          <a:xfrm>
            <a:off x="7173913" y="5435600"/>
            <a:ext cx="182562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66" name="Text Box 62"/>
          <p:cNvSpPr txBox="1">
            <a:spLocks noChangeAspect="1" noChangeArrowheads="1"/>
          </p:cNvSpPr>
          <p:nvPr/>
        </p:nvSpPr>
        <p:spPr bwMode="auto">
          <a:xfrm>
            <a:off x="7396163" y="5448300"/>
            <a:ext cx="1619250" cy="228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Sports Complex, Seoul Medical Area</a:t>
            </a:r>
          </a:p>
        </p:txBody>
      </p:sp>
      <p:sp>
        <p:nvSpPr>
          <p:cNvPr id="87067" name="Oval 64"/>
          <p:cNvSpPr>
            <a:spLocks noChangeArrowheads="1"/>
          </p:cNvSpPr>
          <p:nvPr/>
        </p:nvSpPr>
        <p:spPr bwMode="auto">
          <a:xfrm>
            <a:off x="6448431" y="3822700"/>
            <a:ext cx="182563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68" name="Text Box 65"/>
          <p:cNvSpPr txBox="1">
            <a:spLocks noChangeAspect="1" noChangeArrowheads="1"/>
          </p:cNvSpPr>
          <p:nvPr/>
        </p:nvSpPr>
        <p:spPr bwMode="auto">
          <a:xfrm>
            <a:off x="6659567" y="3810000"/>
            <a:ext cx="1617662" cy="228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Heangdang City Development District</a:t>
            </a:r>
          </a:p>
        </p:txBody>
      </p:sp>
      <p:sp>
        <p:nvSpPr>
          <p:cNvPr id="87069" name="Oval 67"/>
          <p:cNvSpPr>
            <a:spLocks noChangeArrowheads="1"/>
          </p:cNvSpPr>
          <p:nvPr/>
        </p:nvSpPr>
        <p:spPr bwMode="auto">
          <a:xfrm>
            <a:off x="1019175" y="3149600"/>
            <a:ext cx="184150" cy="198438"/>
          </a:xfrm>
          <a:prstGeom prst="ellipse">
            <a:avLst/>
          </a:prstGeom>
          <a:solidFill>
            <a:srgbClr val="000000"/>
          </a:solidFill>
          <a:ln w="349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70" name="Text Box 68"/>
          <p:cNvSpPr txBox="1">
            <a:spLocks noChangeAspect="1" noChangeArrowheads="1"/>
          </p:cNvSpPr>
          <p:nvPr/>
        </p:nvSpPr>
        <p:spPr bwMode="auto">
          <a:xfrm>
            <a:off x="242893" y="3468688"/>
            <a:ext cx="1604962" cy="3857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ctr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100" b="1">
                <a:latin typeface="Arial" pitchFamily="34" charset="0"/>
              </a:rPr>
              <a:t>Magok Waterfront Town</a:t>
            </a:r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428625" y="1130312"/>
            <a:ext cx="265113" cy="157163"/>
            <a:chOff x="336" y="678"/>
            <a:chExt cx="181" cy="99"/>
          </a:xfrm>
        </p:grpSpPr>
        <p:sp>
          <p:nvSpPr>
            <p:cNvPr id="87078" name="AutoShape 79"/>
            <p:cNvSpPr>
              <a:spLocks noChangeArrowheads="1"/>
            </p:cNvSpPr>
            <p:nvPr/>
          </p:nvSpPr>
          <p:spPr bwMode="auto">
            <a:xfrm>
              <a:off x="456" y="67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  <p:grpSp>
          <p:nvGrpSpPr>
            <p:cNvPr id="3" name="Group 80"/>
            <p:cNvGrpSpPr>
              <a:grpSpLocks/>
            </p:cNvGrpSpPr>
            <p:nvPr/>
          </p:nvGrpSpPr>
          <p:grpSpPr bwMode="auto">
            <a:xfrm>
              <a:off x="336" y="678"/>
              <a:ext cx="121" cy="99"/>
              <a:chOff x="336" y="678"/>
              <a:chExt cx="121" cy="99"/>
            </a:xfrm>
          </p:grpSpPr>
          <p:sp>
            <p:nvSpPr>
              <p:cNvPr id="87080" name="AutoShape 81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7081" name="AutoShape 82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87072" name="Oval 40"/>
          <p:cNvSpPr>
            <a:spLocks noChangeArrowheads="1"/>
          </p:cNvSpPr>
          <p:nvPr/>
        </p:nvSpPr>
        <p:spPr bwMode="auto">
          <a:xfrm>
            <a:off x="4621217" y="2568575"/>
            <a:ext cx="1323975" cy="1435100"/>
          </a:xfrm>
          <a:prstGeom prst="ellipse">
            <a:avLst/>
          </a:prstGeom>
          <a:solidFill>
            <a:srgbClr val="9398A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2000" i="1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87073" name="Oval 41"/>
          <p:cNvSpPr>
            <a:spLocks noChangeArrowheads="1"/>
          </p:cNvSpPr>
          <p:nvPr/>
        </p:nvSpPr>
        <p:spPr bwMode="auto">
          <a:xfrm>
            <a:off x="3879856" y="4267212"/>
            <a:ext cx="1012825" cy="1096963"/>
          </a:xfrm>
          <a:prstGeom prst="ellipse">
            <a:avLst/>
          </a:prstGeom>
          <a:solidFill>
            <a:srgbClr val="9398A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74" name="Oval 43"/>
          <p:cNvSpPr>
            <a:spLocks noChangeArrowheads="1"/>
          </p:cNvSpPr>
          <p:nvPr/>
        </p:nvSpPr>
        <p:spPr bwMode="auto">
          <a:xfrm>
            <a:off x="5780094" y="3441700"/>
            <a:ext cx="1042987" cy="1130300"/>
          </a:xfrm>
          <a:prstGeom prst="ellipse">
            <a:avLst/>
          </a:prstGeom>
          <a:solidFill>
            <a:srgbClr val="9398A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75" name="Oval 44"/>
          <p:cNvSpPr>
            <a:spLocks noChangeArrowheads="1"/>
          </p:cNvSpPr>
          <p:nvPr/>
        </p:nvSpPr>
        <p:spPr bwMode="auto">
          <a:xfrm>
            <a:off x="6467481" y="4859338"/>
            <a:ext cx="1211263" cy="1312862"/>
          </a:xfrm>
          <a:prstGeom prst="ellipse">
            <a:avLst/>
          </a:prstGeom>
          <a:solidFill>
            <a:srgbClr val="9398A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600" b="1" i="1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7076" name="Oval 45"/>
          <p:cNvSpPr>
            <a:spLocks noChangeArrowheads="1"/>
          </p:cNvSpPr>
          <p:nvPr/>
        </p:nvSpPr>
        <p:spPr bwMode="auto">
          <a:xfrm>
            <a:off x="2932119" y="4694238"/>
            <a:ext cx="1012825" cy="1096962"/>
          </a:xfrm>
          <a:prstGeom prst="ellipse">
            <a:avLst/>
          </a:prstGeom>
          <a:solidFill>
            <a:srgbClr val="9398A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100" b="1" i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77" name="Text Box 92"/>
          <p:cNvSpPr txBox="1">
            <a:spLocks noChangeArrowheads="1"/>
          </p:cNvSpPr>
          <p:nvPr/>
        </p:nvSpPr>
        <p:spPr bwMode="auto">
          <a:xfrm>
            <a:off x="71444" y="206375"/>
            <a:ext cx="86693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Strategic Development of the Riverside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A28DA8-8196-4B07-AC9B-5D58CB6F7FB9}" type="slidenum">
              <a:rPr lang="en-US" altLang="ko-KR" smtClean="0"/>
              <a:pPr/>
              <a:t>38</a:t>
            </a:fld>
            <a:endParaRPr lang="en-US" altLang="ko-KR" smtClean="0"/>
          </a:p>
        </p:txBody>
      </p:sp>
      <p:pic>
        <p:nvPicPr>
          <p:cNvPr id="95235" name="Picture 2" descr="어반코아"/>
          <p:cNvPicPr>
            <a:picLocks noChangeAspect="1" noChangeArrowheads="1"/>
          </p:cNvPicPr>
          <p:nvPr/>
        </p:nvPicPr>
        <p:blipFill>
          <a:blip r:embed="rId3" cstate="print"/>
          <a:srcRect l="17627" t="36760" r="14095" b="11053"/>
          <a:stretch>
            <a:fillRect/>
          </a:stretch>
        </p:blipFill>
        <p:spPr bwMode="auto">
          <a:xfrm>
            <a:off x="201619" y="727078"/>
            <a:ext cx="8967787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Freeform 19"/>
          <p:cNvSpPr>
            <a:spLocks/>
          </p:cNvSpPr>
          <p:nvPr/>
        </p:nvSpPr>
        <p:spPr bwMode="auto">
          <a:xfrm>
            <a:off x="201613" y="1552575"/>
            <a:ext cx="2030412" cy="1314450"/>
          </a:xfrm>
          <a:custGeom>
            <a:avLst/>
            <a:gdLst>
              <a:gd name="T0" fmla="*/ 0 w 1512"/>
              <a:gd name="T1" fmla="*/ 0 h 828"/>
              <a:gd name="T2" fmla="*/ 2147483647 w 1512"/>
              <a:gd name="T3" fmla="*/ 2147483647 h 828"/>
              <a:gd name="T4" fmla="*/ 2147483647 w 1512"/>
              <a:gd name="T5" fmla="*/ 2147483647 h 828"/>
              <a:gd name="T6" fmla="*/ 2147483647 w 1512"/>
              <a:gd name="T7" fmla="*/ 2147483647 h 828"/>
              <a:gd name="T8" fmla="*/ 2147483647 w 1512"/>
              <a:gd name="T9" fmla="*/ 2147483647 h 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2"/>
              <a:gd name="T16" fmla="*/ 0 h 828"/>
              <a:gd name="T17" fmla="*/ 1512 w 1512"/>
              <a:gd name="T18" fmla="*/ 828 h 8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2" h="828">
                <a:moveTo>
                  <a:pt x="0" y="0"/>
                </a:moveTo>
                <a:cubicBezTo>
                  <a:pt x="94" y="14"/>
                  <a:pt x="394" y="43"/>
                  <a:pt x="560" y="83"/>
                </a:cubicBezTo>
                <a:cubicBezTo>
                  <a:pt x="726" y="123"/>
                  <a:pt x="875" y="168"/>
                  <a:pt x="998" y="240"/>
                </a:cubicBezTo>
                <a:cubicBezTo>
                  <a:pt x="1121" y="311"/>
                  <a:pt x="1213" y="411"/>
                  <a:pt x="1299" y="509"/>
                </a:cubicBezTo>
                <a:cubicBezTo>
                  <a:pt x="1385" y="607"/>
                  <a:pt x="1468" y="762"/>
                  <a:pt x="1512" y="828"/>
                </a:cubicBezTo>
              </a:path>
            </a:pathLst>
          </a:custGeom>
          <a:noFill/>
          <a:ln w="28575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37" name="Freeform 20"/>
          <p:cNvSpPr>
            <a:spLocks/>
          </p:cNvSpPr>
          <p:nvPr/>
        </p:nvSpPr>
        <p:spPr bwMode="auto">
          <a:xfrm>
            <a:off x="2206630" y="2895600"/>
            <a:ext cx="1563688" cy="458788"/>
          </a:xfrm>
          <a:custGeom>
            <a:avLst/>
            <a:gdLst>
              <a:gd name="T0" fmla="*/ 0 w 1068"/>
              <a:gd name="T1" fmla="*/ 0 h 289"/>
              <a:gd name="T2" fmla="*/ 2147483647 w 1068"/>
              <a:gd name="T3" fmla="*/ 2147483647 h 289"/>
              <a:gd name="T4" fmla="*/ 2147483647 w 1068"/>
              <a:gd name="T5" fmla="*/ 2147483647 h 289"/>
              <a:gd name="T6" fmla="*/ 0 60000 65536"/>
              <a:gd name="T7" fmla="*/ 0 60000 65536"/>
              <a:gd name="T8" fmla="*/ 0 60000 65536"/>
              <a:gd name="T9" fmla="*/ 0 w 1068"/>
              <a:gd name="T10" fmla="*/ 0 h 289"/>
              <a:gd name="T11" fmla="*/ 1068 w 1068"/>
              <a:gd name="T12" fmla="*/ 289 h 2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8" h="289">
                <a:moveTo>
                  <a:pt x="0" y="0"/>
                </a:moveTo>
                <a:cubicBezTo>
                  <a:pt x="91" y="44"/>
                  <a:pt x="379" y="237"/>
                  <a:pt x="557" y="263"/>
                </a:cubicBezTo>
                <a:cubicBezTo>
                  <a:pt x="735" y="289"/>
                  <a:pt x="962" y="178"/>
                  <a:pt x="1068" y="156"/>
                </a:cubicBezTo>
              </a:path>
            </a:pathLst>
          </a:custGeom>
          <a:noFill/>
          <a:ln w="28575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38" name="Freeform 21"/>
          <p:cNvSpPr>
            <a:spLocks/>
          </p:cNvSpPr>
          <p:nvPr/>
        </p:nvSpPr>
        <p:spPr bwMode="auto">
          <a:xfrm>
            <a:off x="3660778" y="3152775"/>
            <a:ext cx="2260600" cy="1962150"/>
          </a:xfrm>
          <a:custGeom>
            <a:avLst/>
            <a:gdLst>
              <a:gd name="T0" fmla="*/ 2147483647 w 1543"/>
              <a:gd name="T1" fmla="*/ 0 h 1236"/>
              <a:gd name="T2" fmla="*/ 2147483647 w 1543"/>
              <a:gd name="T3" fmla="*/ 2147483647 h 1236"/>
              <a:gd name="T4" fmla="*/ 2147483647 w 1543"/>
              <a:gd name="T5" fmla="*/ 2147483647 h 1236"/>
              <a:gd name="T6" fmla="*/ 2147483647 w 1543"/>
              <a:gd name="T7" fmla="*/ 2147483647 h 1236"/>
              <a:gd name="T8" fmla="*/ 2147483647 w 1543"/>
              <a:gd name="T9" fmla="*/ 2147483647 h 1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43"/>
              <a:gd name="T16" fmla="*/ 0 h 1236"/>
              <a:gd name="T17" fmla="*/ 1543 w 1543"/>
              <a:gd name="T18" fmla="*/ 1236 h 1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43" h="1236">
                <a:moveTo>
                  <a:pt x="57" y="0"/>
                </a:moveTo>
                <a:cubicBezTo>
                  <a:pt x="58" y="69"/>
                  <a:pt x="0" y="265"/>
                  <a:pt x="74" y="417"/>
                </a:cubicBezTo>
                <a:cubicBezTo>
                  <a:pt x="148" y="569"/>
                  <a:pt x="341" y="790"/>
                  <a:pt x="500" y="911"/>
                </a:cubicBezTo>
                <a:cubicBezTo>
                  <a:pt x="659" y="1031"/>
                  <a:pt x="851" y="1088"/>
                  <a:pt x="1024" y="1142"/>
                </a:cubicBezTo>
                <a:cubicBezTo>
                  <a:pt x="1198" y="1196"/>
                  <a:pt x="1435" y="1216"/>
                  <a:pt x="1543" y="1236"/>
                </a:cubicBezTo>
              </a:path>
            </a:pathLst>
          </a:custGeom>
          <a:noFill/>
          <a:ln w="28575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39" name="Text Box 23"/>
          <p:cNvSpPr txBox="1">
            <a:spLocks noChangeArrowheads="1"/>
          </p:cNvSpPr>
          <p:nvPr/>
        </p:nvSpPr>
        <p:spPr bwMode="auto">
          <a:xfrm>
            <a:off x="5241931" y="6305550"/>
            <a:ext cx="1711325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International Memorial Park</a:t>
            </a:r>
          </a:p>
        </p:txBody>
      </p:sp>
      <p:sp>
        <p:nvSpPr>
          <p:cNvPr id="95240" name="Text Box 27"/>
          <p:cNvSpPr txBox="1">
            <a:spLocks noChangeArrowheads="1"/>
          </p:cNvSpPr>
          <p:nvPr/>
        </p:nvSpPr>
        <p:spPr bwMode="auto">
          <a:xfrm>
            <a:off x="1362081" y="1524000"/>
            <a:ext cx="650875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Bamseon</a:t>
            </a:r>
          </a:p>
        </p:txBody>
      </p:sp>
      <p:sp>
        <p:nvSpPr>
          <p:cNvPr id="95241" name="Text Box 28"/>
          <p:cNvSpPr txBox="1">
            <a:spLocks noChangeArrowheads="1"/>
          </p:cNvSpPr>
          <p:nvPr/>
        </p:nvSpPr>
        <p:spPr bwMode="auto">
          <a:xfrm>
            <a:off x="2206632" y="2362200"/>
            <a:ext cx="698909" cy="12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 b="1">
                <a:latin typeface="Arial" pitchFamily="34" charset="0"/>
                <a:ea typeface="산돌고딕B" pitchFamily="50" charset="-127"/>
              </a:rPr>
              <a:t>Mapo Bridge</a:t>
            </a:r>
          </a:p>
        </p:txBody>
      </p:sp>
      <p:sp>
        <p:nvSpPr>
          <p:cNvPr id="95242" name="Text Box 29"/>
          <p:cNvSpPr txBox="1">
            <a:spLocks noChangeArrowheads="1"/>
          </p:cNvSpPr>
          <p:nvPr/>
        </p:nvSpPr>
        <p:spPr bwMode="auto">
          <a:xfrm>
            <a:off x="2800356" y="3033725"/>
            <a:ext cx="94737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Wonhyo Bridge</a:t>
            </a:r>
          </a:p>
        </p:txBody>
      </p:sp>
      <p:sp>
        <p:nvSpPr>
          <p:cNvPr id="95243" name="Text Box 30"/>
          <p:cNvSpPr txBox="1">
            <a:spLocks noChangeArrowheads="1"/>
          </p:cNvSpPr>
          <p:nvPr/>
        </p:nvSpPr>
        <p:spPr bwMode="auto">
          <a:xfrm>
            <a:off x="3190876" y="3819530"/>
            <a:ext cx="126637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Hangang Iron Bridge</a:t>
            </a:r>
            <a:endParaRPr kumimoji="0" lang="ko-KR" altLang="en-US" b="1">
              <a:latin typeface="Arial" pitchFamily="34" charset="0"/>
              <a:ea typeface="산돌고딕B" pitchFamily="50" charset="-127"/>
            </a:endParaRPr>
          </a:p>
        </p:txBody>
      </p:sp>
      <p:sp>
        <p:nvSpPr>
          <p:cNvPr id="95244" name="Freeform 33"/>
          <p:cNvSpPr>
            <a:spLocks/>
          </p:cNvSpPr>
          <p:nvPr/>
        </p:nvSpPr>
        <p:spPr bwMode="auto">
          <a:xfrm>
            <a:off x="5883275" y="2949576"/>
            <a:ext cx="3292475" cy="2157413"/>
          </a:xfrm>
          <a:custGeom>
            <a:avLst/>
            <a:gdLst>
              <a:gd name="T0" fmla="*/ 0 w 2247"/>
              <a:gd name="T1" fmla="*/ 2147483647 h 1359"/>
              <a:gd name="T2" fmla="*/ 2147483647 w 2247"/>
              <a:gd name="T3" fmla="*/ 2147483647 h 1359"/>
              <a:gd name="T4" fmla="*/ 2147483647 w 2247"/>
              <a:gd name="T5" fmla="*/ 2147483647 h 1359"/>
              <a:gd name="T6" fmla="*/ 2147483647 w 2247"/>
              <a:gd name="T7" fmla="*/ 2147483647 h 1359"/>
              <a:gd name="T8" fmla="*/ 2147483647 w 2247"/>
              <a:gd name="T9" fmla="*/ 0 h 13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47"/>
              <a:gd name="T16" fmla="*/ 0 h 1359"/>
              <a:gd name="T17" fmla="*/ 2247 w 2247"/>
              <a:gd name="T18" fmla="*/ 1359 h 1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47" h="1359">
                <a:moveTo>
                  <a:pt x="0" y="1359"/>
                </a:moveTo>
                <a:cubicBezTo>
                  <a:pt x="89" y="1345"/>
                  <a:pt x="346" y="1342"/>
                  <a:pt x="531" y="1277"/>
                </a:cubicBezTo>
                <a:cubicBezTo>
                  <a:pt x="717" y="1213"/>
                  <a:pt x="870" y="1145"/>
                  <a:pt x="1113" y="971"/>
                </a:cubicBezTo>
                <a:cubicBezTo>
                  <a:pt x="1356" y="797"/>
                  <a:pt x="1802" y="396"/>
                  <a:pt x="1991" y="234"/>
                </a:cubicBezTo>
                <a:cubicBezTo>
                  <a:pt x="2180" y="72"/>
                  <a:pt x="2194" y="49"/>
                  <a:pt x="2247" y="0"/>
                </a:cubicBezTo>
              </a:path>
            </a:pathLst>
          </a:custGeom>
          <a:noFill/>
          <a:ln w="28575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45" name="Oval 37"/>
          <p:cNvSpPr>
            <a:spLocks noChangeArrowheads="1"/>
          </p:cNvSpPr>
          <p:nvPr/>
        </p:nvSpPr>
        <p:spPr bwMode="auto">
          <a:xfrm>
            <a:off x="2127250" y="2862263"/>
            <a:ext cx="123825" cy="13176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8A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46" name="Oval 39"/>
          <p:cNvSpPr>
            <a:spLocks noChangeArrowheads="1"/>
          </p:cNvSpPr>
          <p:nvPr/>
        </p:nvSpPr>
        <p:spPr bwMode="auto">
          <a:xfrm>
            <a:off x="3744919" y="3073412"/>
            <a:ext cx="123825" cy="1317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8A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47" name="Text Box 42"/>
          <p:cNvSpPr txBox="1">
            <a:spLocks noChangeArrowheads="1"/>
          </p:cNvSpPr>
          <p:nvPr/>
        </p:nvSpPr>
        <p:spPr bwMode="auto">
          <a:xfrm>
            <a:off x="1230313" y="2057412"/>
            <a:ext cx="981038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Seogang Bridge</a:t>
            </a:r>
          </a:p>
        </p:txBody>
      </p:sp>
      <p:sp>
        <p:nvSpPr>
          <p:cNvPr id="95248" name="Text Box 43"/>
          <p:cNvSpPr txBox="1">
            <a:spLocks noChangeArrowheads="1"/>
          </p:cNvSpPr>
          <p:nvPr/>
        </p:nvSpPr>
        <p:spPr bwMode="auto">
          <a:xfrm>
            <a:off x="4333875" y="4105275"/>
            <a:ext cx="908050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Nodeulseom</a:t>
            </a:r>
          </a:p>
        </p:txBody>
      </p:sp>
      <p:sp>
        <p:nvSpPr>
          <p:cNvPr id="95249" name="Oval 44"/>
          <p:cNvSpPr>
            <a:spLocks noChangeArrowheads="1"/>
          </p:cNvSpPr>
          <p:nvPr/>
        </p:nvSpPr>
        <p:spPr bwMode="auto">
          <a:xfrm>
            <a:off x="3890963" y="3324225"/>
            <a:ext cx="123825" cy="1333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8A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50" name="Oval 45"/>
          <p:cNvSpPr>
            <a:spLocks noChangeArrowheads="1"/>
          </p:cNvSpPr>
          <p:nvPr/>
        </p:nvSpPr>
        <p:spPr bwMode="auto">
          <a:xfrm>
            <a:off x="2554292" y="3617913"/>
            <a:ext cx="123825" cy="1333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8A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sp>
        <p:nvSpPr>
          <p:cNvPr id="95251" name="Oval 53"/>
          <p:cNvSpPr>
            <a:spLocks noChangeArrowheads="1"/>
          </p:cNvSpPr>
          <p:nvPr/>
        </p:nvSpPr>
        <p:spPr bwMode="auto">
          <a:xfrm>
            <a:off x="4065588" y="4005264"/>
            <a:ext cx="430212" cy="3505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ko-KR" sz="1800" b="1" i="1">
              <a:solidFill>
                <a:schemeClr val="bg2"/>
              </a:solidFill>
              <a:latin typeface="Arial Black" pitchFamily="34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 rot="-4772629">
            <a:off x="5594356" y="4968882"/>
            <a:ext cx="1322387" cy="68262"/>
            <a:chOff x="1104" y="2928"/>
            <a:chExt cx="1632" cy="288"/>
          </a:xfrm>
        </p:grpSpPr>
        <p:sp>
          <p:nvSpPr>
            <p:cNvPr id="95598" name="Rectangle 55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9" name="Rectangle 56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0" name="Rectangle 57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1" name="Rectangle 58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2" name="Rectangle 59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3" name="Rectangle 60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4" name="Rectangle 61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5" name="Rectangle 62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6" name="Rectangle 63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7" name="Rectangle 64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8" name="Rectangle 65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09" name="Rectangle 66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0" name="Rectangle 67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1" name="Rectangle 68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2" name="Rectangle 69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3" name="Rectangle 70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4" name="Rectangle 71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5" name="Rectangle 72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6" name="Rectangle 73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617" name="Rectangle 74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 rot="-6700479">
            <a:off x="6908806" y="4492631"/>
            <a:ext cx="1141413" cy="68263"/>
            <a:chOff x="1104" y="2928"/>
            <a:chExt cx="1632" cy="288"/>
          </a:xfrm>
        </p:grpSpPr>
        <p:sp>
          <p:nvSpPr>
            <p:cNvPr id="95578" name="Rectangle 76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79" name="Rectangle 77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0" name="Rectangle 78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1" name="Rectangle 79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2" name="Rectangle 80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3" name="Rectangle 81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4" name="Rectangle 82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5" name="Rectangle 83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6" name="Rectangle 84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7" name="Rectangle 85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8" name="Rectangle 86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89" name="Rectangle 87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0" name="Rectangle 88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1" name="Rectangle 89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2" name="Rectangle 90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3" name="Rectangle 91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4" name="Rectangle 92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5" name="Rectangle 93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6" name="Rectangle 94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97" name="Rectangle 95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14"/>
          <p:cNvGrpSpPr>
            <a:grpSpLocks/>
          </p:cNvGrpSpPr>
          <p:nvPr/>
        </p:nvGrpSpPr>
        <p:grpSpPr bwMode="auto">
          <a:xfrm rot="-2255861">
            <a:off x="1893888" y="2343162"/>
            <a:ext cx="1081087" cy="74613"/>
            <a:chOff x="1104" y="2928"/>
            <a:chExt cx="1632" cy="288"/>
          </a:xfrm>
        </p:grpSpPr>
        <p:sp>
          <p:nvSpPr>
            <p:cNvPr id="95558" name="Rectangle 115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59" name="Rectangle 116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0" name="Rectangle 117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1" name="Rectangle 118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2" name="Rectangle 119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3" name="Rectangle 120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4" name="Rectangle 121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5" name="Rectangle 122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6" name="Rectangle 123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7" name="Rectangle 124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8" name="Rectangle 125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69" name="Rectangle 126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0" name="Rectangle 127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1" name="Rectangle 128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2" name="Rectangle 129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3" name="Rectangle 130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4" name="Rectangle 131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5" name="Rectangle 132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6" name="Rectangle 133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  <p:sp>
          <p:nvSpPr>
            <p:cNvPr id="95577" name="Rectangle 134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latin typeface="Arial" pitchFamily="34" charset="0"/>
              </a:endParaRPr>
            </a:p>
          </p:txBody>
        </p:sp>
      </p:grpSp>
      <p:sp>
        <p:nvSpPr>
          <p:cNvPr id="95255" name="Text Box 135"/>
          <p:cNvSpPr txBox="1">
            <a:spLocks noChangeArrowheads="1"/>
          </p:cNvSpPr>
          <p:nvPr/>
        </p:nvSpPr>
        <p:spPr bwMode="auto">
          <a:xfrm>
            <a:off x="2206625" y="1668464"/>
            <a:ext cx="1600200" cy="344128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Mapo Bridge 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Extend Pedestrian road</a:t>
            </a:r>
          </a:p>
        </p:txBody>
      </p:sp>
      <p:grpSp>
        <p:nvGrpSpPr>
          <p:cNvPr id="5" name="Group 136"/>
          <p:cNvGrpSpPr>
            <a:grpSpLocks/>
          </p:cNvGrpSpPr>
          <p:nvPr/>
        </p:nvGrpSpPr>
        <p:grpSpPr bwMode="auto">
          <a:xfrm rot="-3665775">
            <a:off x="3831432" y="4174337"/>
            <a:ext cx="990600" cy="68263"/>
            <a:chOff x="1104" y="2928"/>
            <a:chExt cx="1632" cy="288"/>
          </a:xfrm>
        </p:grpSpPr>
        <p:sp>
          <p:nvSpPr>
            <p:cNvPr id="95538" name="Rectangle 137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39" name="Rectangle 138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0" name="Rectangle 139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1" name="Rectangle 140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2" name="Rectangle 141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3" name="Rectangle 142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4" name="Rectangle 143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5" name="Rectangle 144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6" name="Rectangle 145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7" name="Rectangle 146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8" name="Rectangle 147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49" name="Rectangle 148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0" name="Rectangle 149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1" name="Rectangle 150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2" name="Rectangle 151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3" name="Rectangle 152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4" name="Rectangle 153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5" name="Rectangle 154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6" name="Rectangle 155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57" name="Rectangle 156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6" name="Group 157"/>
          <p:cNvGrpSpPr>
            <a:grpSpLocks/>
          </p:cNvGrpSpPr>
          <p:nvPr/>
        </p:nvGrpSpPr>
        <p:grpSpPr bwMode="auto">
          <a:xfrm rot="-7585737">
            <a:off x="8483606" y="3121032"/>
            <a:ext cx="852487" cy="68262"/>
            <a:chOff x="1104" y="2928"/>
            <a:chExt cx="1632" cy="288"/>
          </a:xfrm>
        </p:grpSpPr>
        <p:sp>
          <p:nvSpPr>
            <p:cNvPr id="95518" name="Rectangle 158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19" name="Rectangle 159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0" name="Rectangle 160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1" name="Rectangle 161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2" name="Rectangle 162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3" name="Rectangle 163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4" name="Rectangle 164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5" name="Rectangle 165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6" name="Rectangle 166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7" name="Rectangle 167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8" name="Rectangle 168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29" name="Rectangle 169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0" name="Rectangle 170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1" name="Rectangle 171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2" name="Rectangle 172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3" name="Rectangle 173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4" name="Rectangle 174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5" name="Rectangle 175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6" name="Rectangle 176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537" name="Rectangle 177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FF6600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sp>
        <p:nvSpPr>
          <p:cNvPr id="95258" name="Text Box 179"/>
          <p:cNvSpPr txBox="1">
            <a:spLocks noChangeArrowheads="1"/>
          </p:cNvSpPr>
          <p:nvPr/>
        </p:nvSpPr>
        <p:spPr bwMode="auto">
          <a:xfrm>
            <a:off x="7464425" y="2492375"/>
            <a:ext cx="1662113" cy="344128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Hannam Bridge 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Extend Pedestrian road</a:t>
            </a:r>
          </a:p>
        </p:txBody>
      </p:sp>
      <p:grpSp>
        <p:nvGrpSpPr>
          <p:cNvPr id="7" name="Group 180"/>
          <p:cNvGrpSpPr>
            <a:grpSpLocks/>
          </p:cNvGrpSpPr>
          <p:nvPr/>
        </p:nvGrpSpPr>
        <p:grpSpPr bwMode="auto">
          <a:xfrm rot="-666526">
            <a:off x="2668594" y="3506788"/>
            <a:ext cx="1220787" cy="74612"/>
            <a:chOff x="1104" y="2928"/>
            <a:chExt cx="1632" cy="288"/>
          </a:xfrm>
        </p:grpSpPr>
        <p:sp>
          <p:nvSpPr>
            <p:cNvPr id="95498" name="Rectangle 181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9" name="Rectangle 182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0" name="Rectangle 183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1" name="Rectangle 184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2" name="Rectangle 185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3" name="Rectangle 186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4" name="Rectangle 187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5" name="Rectangle 188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6" name="Rectangle 189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7" name="Rectangle 190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8" name="Rectangle 191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09" name="Rectangle 192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0" name="Rectangle 193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1" name="Rectangle 194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2" name="Rectangle 195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3" name="Rectangle 196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4" name="Rectangle 197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5" name="Rectangle 198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6" name="Rectangle 199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517" name="Rectangle 200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8" name="Group 201"/>
          <p:cNvGrpSpPr>
            <a:grpSpLocks/>
          </p:cNvGrpSpPr>
          <p:nvPr/>
        </p:nvGrpSpPr>
        <p:grpSpPr bwMode="auto">
          <a:xfrm rot="4422072">
            <a:off x="3922713" y="2311412"/>
            <a:ext cx="177800" cy="523875"/>
            <a:chOff x="2485" y="1346"/>
            <a:chExt cx="112" cy="358"/>
          </a:xfrm>
        </p:grpSpPr>
        <p:sp>
          <p:nvSpPr>
            <p:cNvPr id="95489" name="Rectangle 202"/>
            <p:cNvSpPr>
              <a:spLocks noChangeArrowheads="1"/>
            </p:cNvSpPr>
            <p:nvPr/>
          </p:nvSpPr>
          <p:spPr bwMode="auto">
            <a:xfrm rot="4738433">
              <a:off x="2496" y="133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0" name="Rectangle 203"/>
            <p:cNvSpPr>
              <a:spLocks noChangeArrowheads="1"/>
            </p:cNvSpPr>
            <p:nvPr/>
          </p:nvSpPr>
          <p:spPr bwMode="auto">
            <a:xfrm rot="4738433">
              <a:off x="2504" y="137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1" name="Rectangle 204"/>
            <p:cNvSpPr>
              <a:spLocks noChangeArrowheads="1"/>
            </p:cNvSpPr>
            <p:nvPr/>
          </p:nvSpPr>
          <p:spPr bwMode="auto">
            <a:xfrm rot="4738433">
              <a:off x="2513" y="1417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2" name="Rectangle 205"/>
            <p:cNvSpPr>
              <a:spLocks noChangeArrowheads="1"/>
            </p:cNvSpPr>
            <p:nvPr/>
          </p:nvSpPr>
          <p:spPr bwMode="auto">
            <a:xfrm rot="4738433">
              <a:off x="2522" y="146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3" name="Rectangle 206"/>
            <p:cNvSpPr>
              <a:spLocks noChangeArrowheads="1"/>
            </p:cNvSpPr>
            <p:nvPr/>
          </p:nvSpPr>
          <p:spPr bwMode="auto">
            <a:xfrm rot="4738433">
              <a:off x="2530" y="150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4" name="Rectangle 207"/>
            <p:cNvSpPr>
              <a:spLocks noChangeArrowheads="1"/>
            </p:cNvSpPr>
            <p:nvPr/>
          </p:nvSpPr>
          <p:spPr bwMode="auto">
            <a:xfrm rot="4738433">
              <a:off x="2537" y="154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5" name="Rectangle 208"/>
            <p:cNvSpPr>
              <a:spLocks noChangeArrowheads="1"/>
            </p:cNvSpPr>
            <p:nvPr/>
          </p:nvSpPr>
          <p:spPr bwMode="auto">
            <a:xfrm rot="4738433">
              <a:off x="2545" y="158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6" name="Rectangle 209"/>
            <p:cNvSpPr>
              <a:spLocks noChangeArrowheads="1"/>
            </p:cNvSpPr>
            <p:nvPr/>
          </p:nvSpPr>
          <p:spPr bwMode="auto">
            <a:xfrm rot="4738433">
              <a:off x="2554" y="162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97" name="Rectangle 210"/>
            <p:cNvSpPr>
              <a:spLocks noChangeArrowheads="1"/>
            </p:cNvSpPr>
            <p:nvPr/>
          </p:nvSpPr>
          <p:spPr bwMode="auto">
            <a:xfrm rot="4738433">
              <a:off x="2562" y="166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9" name="Group 211"/>
          <p:cNvGrpSpPr>
            <a:grpSpLocks/>
          </p:cNvGrpSpPr>
          <p:nvPr/>
        </p:nvGrpSpPr>
        <p:grpSpPr bwMode="auto">
          <a:xfrm>
            <a:off x="3773488" y="2733687"/>
            <a:ext cx="188912" cy="701675"/>
            <a:chOff x="2558" y="1722"/>
            <a:chExt cx="129" cy="442"/>
          </a:xfrm>
        </p:grpSpPr>
        <p:sp>
          <p:nvSpPr>
            <p:cNvPr id="95478" name="Rectangle 212"/>
            <p:cNvSpPr>
              <a:spLocks noChangeArrowheads="1"/>
            </p:cNvSpPr>
            <p:nvPr/>
          </p:nvSpPr>
          <p:spPr bwMode="auto">
            <a:xfrm rot="4738433">
              <a:off x="2570" y="171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9" name="Rectangle 213"/>
            <p:cNvSpPr>
              <a:spLocks noChangeArrowheads="1"/>
            </p:cNvSpPr>
            <p:nvPr/>
          </p:nvSpPr>
          <p:spPr bwMode="auto">
            <a:xfrm rot="4738433">
              <a:off x="2586" y="1794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0" name="Rectangle 214"/>
            <p:cNvSpPr>
              <a:spLocks noChangeArrowheads="1"/>
            </p:cNvSpPr>
            <p:nvPr/>
          </p:nvSpPr>
          <p:spPr bwMode="auto">
            <a:xfrm rot="4738433">
              <a:off x="2603" y="1877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1" name="Rectangle 215"/>
            <p:cNvSpPr>
              <a:spLocks noChangeArrowheads="1"/>
            </p:cNvSpPr>
            <p:nvPr/>
          </p:nvSpPr>
          <p:spPr bwMode="auto">
            <a:xfrm rot="4738433">
              <a:off x="2578" y="175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2" name="Rectangle 216"/>
            <p:cNvSpPr>
              <a:spLocks noChangeArrowheads="1"/>
            </p:cNvSpPr>
            <p:nvPr/>
          </p:nvSpPr>
          <p:spPr bwMode="auto">
            <a:xfrm rot="4738433">
              <a:off x="2594" y="183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3" name="Rectangle 217"/>
            <p:cNvSpPr>
              <a:spLocks noChangeArrowheads="1"/>
            </p:cNvSpPr>
            <p:nvPr/>
          </p:nvSpPr>
          <p:spPr bwMode="auto">
            <a:xfrm rot="4738433">
              <a:off x="2611" y="1919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4" name="Rectangle 218"/>
            <p:cNvSpPr>
              <a:spLocks noChangeArrowheads="1"/>
            </p:cNvSpPr>
            <p:nvPr/>
          </p:nvSpPr>
          <p:spPr bwMode="auto">
            <a:xfrm rot="4738433">
              <a:off x="2618" y="196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5" name="Rectangle 219"/>
            <p:cNvSpPr>
              <a:spLocks noChangeArrowheads="1"/>
            </p:cNvSpPr>
            <p:nvPr/>
          </p:nvSpPr>
          <p:spPr bwMode="auto">
            <a:xfrm rot="4738433">
              <a:off x="2626" y="200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6" name="Rectangle 220"/>
            <p:cNvSpPr>
              <a:spLocks noChangeArrowheads="1"/>
            </p:cNvSpPr>
            <p:nvPr/>
          </p:nvSpPr>
          <p:spPr bwMode="auto">
            <a:xfrm rot="4738433">
              <a:off x="2635" y="204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7" name="Rectangle 221"/>
            <p:cNvSpPr>
              <a:spLocks noChangeArrowheads="1"/>
            </p:cNvSpPr>
            <p:nvPr/>
          </p:nvSpPr>
          <p:spPr bwMode="auto">
            <a:xfrm rot="4738433">
              <a:off x="2644" y="208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88" name="Rectangle 222"/>
            <p:cNvSpPr>
              <a:spLocks noChangeArrowheads="1"/>
            </p:cNvSpPr>
            <p:nvPr/>
          </p:nvSpPr>
          <p:spPr bwMode="auto">
            <a:xfrm rot="4738433">
              <a:off x="2652" y="212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0" name="Group 223"/>
          <p:cNvGrpSpPr>
            <a:grpSpLocks/>
          </p:cNvGrpSpPr>
          <p:nvPr/>
        </p:nvGrpSpPr>
        <p:grpSpPr bwMode="auto">
          <a:xfrm>
            <a:off x="4267200" y="2403487"/>
            <a:ext cx="833438" cy="227013"/>
            <a:chOff x="2895" y="1514"/>
            <a:chExt cx="568" cy="143"/>
          </a:xfrm>
        </p:grpSpPr>
        <p:sp>
          <p:nvSpPr>
            <p:cNvPr id="95464" name="Rectangle 224"/>
            <p:cNvSpPr>
              <a:spLocks noChangeArrowheads="1"/>
            </p:cNvSpPr>
            <p:nvPr/>
          </p:nvSpPr>
          <p:spPr bwMode="auto">
            <a:xfrm rot="605118">
              <a:off x="2895" y="1514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5" name="Rectangle 225"/>
            <p:cNvSpPr>
              <a:spLocks noChangeArrowheads="1"/>
            </p:cNvSpPr>
            <p:nvPr/>
          </p:nvSpPr>
          <p:spPr bwMode="auto">
            <a:xfrm rot="605118">
              <a:off x="2936" y="152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6" name="Rectangle 226"/>
            <p:cNvSpPr>
              <a:spLocks noChangeArrowheads="1"/>
            </p:cNvSpPr>
            <p:nvPr/>
          </p:nvSpPr>
          <p:spPr bwMode="auto">
            <a:xfrm rot="605118">
              <a:off x="2978" y="152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7" name="Rectangle 227"/>
            <p:cNvSpPr>
              <a:spLocks noChangeArrowheads="1"/>
            </p:cNvSpPr>
            <p:nvPr/>
          </p:nvSpPr>
          <p:spPr bwMode="auto">
            <a:xfrm rot="605118">
              <a:off x="3021" y="153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8" name="Rectangle 228"/>
            <p:cNvSpPr>
              <a:spLocks noChangeArrowheads="1"/>
            </p:cNvSpPr>
            <p:nvPr/>
          </p:nvSpPr>
          <p:spPr bwMode="auto">
            <a:xfrm rot="605118">
              <a:off x="3062" y="154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9" name="Rectangle 229"/>
            <p:cNvSpPr>
              <a:spLocks noChangeArrowheads="1"/>
            </p:cNvSpPr>
            <p:nvPr/>
          </p:nvSpPr>
          <p:spPr bwMode="auto">
            <a:xfrm rot="605118">
              <a:off x="3103" y="155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0" name="Rectangle 230"/>
            <p:cNvSpPr>
              <a:spLocks noChangeArrowheads="1"/>
            </p:cNvSpPr>
            <p:nvPr/>
          </p:nvSpPr>
          <p:spPr bwMode="auto">
            <a:xfrm rot="605118">
              <a:off x="3146" y="155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1" name="Rectangle 231"/>
            <p:cNvSpPr>
              <a:spLocks noChangeArrowheads="1"/>
            </p:cNvSpPr>
            <p:nvPr/>
          </p:nvSpPr>
          <p:spPr bwMode="auto">
            <a:xfrm rot="605118">
              <a:off x="3188" y="156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2" name="Rectangle 232"/>
            <p:cNvSpPr>
              <a:spLocks noChangeArrowheads="1"/>
            </p:cNvSpPr>
            <p:nvPr/>
          </p:nvSpPr>
          <p:spPr bwMode="auto">
            <a:xfrm rot="605118">
              <a:off x="3230" y="157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3" name="Rectangle 233"/>
            <p:cNvSpPr>
              <a:spLocks noChangeArrowheads="1"/>
            </p:cNvSpPr>
            <p:nvPr/>
          </p:nvSpPr>
          <p:spPr bwMode="auto">
            <a:xfrm rot="605118">
              <a:off x="3272" y="158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4" name="Rectangle 234"/>
            <p:cNvSpPr>
              <a:spLocks noChangeArrowheads="1"/>
            </p:cNvSpPr>
            <p:nvPr/>
          </p:nvSpPr>
          <p:spPr bwMode="auto">
            <a:xfrm rot="605118">
              <a:off x="3356" y="159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5" name="Rectangle 235"/>
            <p:cNvSpPr>
              <a:spLocks noChangeArrowheads="1"/>
            </p:cNvSpPr>
            <p:nvPr/>
          </p:nvSpPr>
          <p:spPr bwMode="auto">
            <a:xfrm rot="605118">
              <a:off x="3439" y="161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6" name="Rectangle 236"/>
            <p:cNvSpPr>
              <a:spLocks noChangeArrowheads="1"/>
            </p:cNvSpPr>
            <p:nvPr/>
          </p:nvSpPr>
          <p:spPr bwMode="auto">
            <a:xfrm rot="605118">
              <a:off x="3313" y="158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77" name="Rectangle 237"/>
            <p:cNvSpPr>
              <a:spLocks noChangeArrowheads="1"/>
            </p:cNvSpPr>
            <p:nvPr/>
          </p:nvSpPr>
          <p:spPr bwMode="auto">
            <a:xfrm rot="605118">
              <a:off x="3397" y="160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1" name="Group 238"/>
          <p:cNvGrpSpPr>
            <a:grpSpLocks/>
          </p:cNvGrpSpPr>
          <p:nvPr/>
        </p:nvGrpSpPr>
        <p:grpSpPr bwMode="auto">
          <a:xfrm>
            <a:off x="4271963" y="2630488"/>
            <a:ext cx="812800" cy="855662"/>
            <a:chOff x="2898" y="1657"/>
            <a:chExt cx="555" cy="539"/>
          </a:xfrm>
        </p:grpSpPr>
        <p:sp>
          <p:nvSpPr>
            <p:cNvPr id="95446" name="Rectangle 239"/>
            <p:cNvSpPr>
              <a:spLocks noChangeArrowheads="1"/>
            </p:cNvSpPr>
            <p:nvPr/>
          </p:nvSpPr>
          <p:spPr bwMode="auto">
            <a:xfrm rot="-2565880">
              <a:off x="2898" y="2149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7" name="Rectangle 240"/>
            <p:cNvSpPr>
              <a:spLocks noChangeArrowheads="1"/>
            </p:cNvSpPr>
            <p:nvPr/>
          </p:nvSpPr>
          <p:spPr bwMode="auto">
            <a:xfrm rot="-2565880">
              <a:off x="2929" y="212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8" name="Rectangle 241"/>
            <p:cNvSpPr>
              <a:spLocks noChangeArrowheads="1"/>
            </p:cNvSpPr>
            <p:nvPr/>
          </p:nvSpPr>
          <p:spPr bwMode="auto">
            <a:xfrm rot="-2565880">
              <a:off x="2960" y="209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9" name="Rectangle 242"/>
            <p:cNvSpPr>
              <a:spLocks noChangeArrowheads="1"/>
            </p:cNvSpPr>
            <p:nvPr/>
          </p:nvSpPr>
          <p:spPr bwMode="auto">
            <a:xfrm rot="-2565880">
              <a:off x="2991" y="206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0" name="Rectangle 243"/>
            <p:cNvSpPr>
              <a:spLocks noChangeArrowheads="1"/>
            </p:cNvSpPr>
            <p:nvPr/>
          </p:nvSpPr>
          <p:spPr bwMode="auto">
            <a:xfrm rot="-2565880">
              <a:off x="3022" y="203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1" name="Rectangle 244"/>
            <p:cNvSpPr>
              <a:spLocks noChangeArrowheads="1"/>
            </p:cNvSpPr>
            <p:nvPr/>
          </p:nvSpPr>
          <p:spPr bwMode="auto">
            <a:xfrm rot="-2565880">
              <a:off x="3054" y="2004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2" name="Rectangle 245"/>
            <p:cNvSpPr>
              <a:spLocks noChangeArrowheads="1"/>
            </p:cNvSpPr>
            <p:nvPr/>
          </p:nvSpPr>
          <p:spPr bwMode="auto">
            <a:xfrm rot="-2565880">
              <a:off x="3085" y="197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3" name="Rectangle 246"/>
            <p:cNvSpPr>
              <a:spLocks noChangeArrowheads="1"/>
            </p:cNvSpPr>
            <p:nvPr/>
          </p:nvSpPr>
          <p:spPr bwMode="auto">
            <a:xfrm rot="-2565880">
              <a:off x="3116" y="194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4" name="Rectangle 247"/>
            <p:cNvSpPr>
              <a:spLocks noChangeArrowheads="1"/>
            </p:cNvSpPr>
            <p:nvPr/>
          </p:nvSpPr>
          <p:spPr bwMode="auto">
            <a:xfrm rot="-2565880">
              <a:off x="3178" y="188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5" name="Rectangle 248"/>
            <p:cNvSpPr>
              <a:spLocks noChangeArrowheads="1"/>
            </p:cNvSpPr>
            <p:nvPr/>
          </p:nvSpPr>
          <p:spPr bwMode="auto">
            <a:xfrm rot="-2565880">
              <a:off x="3241" y="183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6" name="Rectangle 249"/>
            <p:cNvSpPr>
              <a:spLocks noChangeArrowheads="1"/>
            </p:cNvSpPr>
            <p:nvPr/>
          </p:nvSpPr>
          <p:spPr bwMode="auto">
            <a:xfrm rot="-2565880">
              <a:off x="3147" y="1917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7" name="Rectangle 250"/>
            <p:cNvSpPr>
              <a:spLocks noChangeArrowheads="1"/>
            </p:cNvSpPr>
            <p:nvPr/>
          </p:nvSpPr>
          <p:spPr bwMode="auto">
            <a:xfrm rot="-2565880">
              <a:off x="3209" y="1860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8" name="Rectangle 251"/>
            <p:cNvSpPr>
              <a:spLocks noChangeArrowheads="1"/>
            </p:cNvSpPr>
            <p:nvPr/>
          </p:nvSpPr>
          <p:spPr bwMode="auto">
            <a:xfrm rot="-2565880">
              <a:off x="3273" y="1802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59" name="Rectangle 252"/>
            <p:cNvSpPr>
              <a:spLocks noChangeArrowheads="1"/>
            </p:cNvSpPr>
            <p:nvPr/>
          </p:nvSpPr>
          <p:spPr bwMode="auto">
            <a:xfrm rot="-2565880">
              <a:off x="3303" y="177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0" name="Rectangle 253"/>
            <p:cNvSpPr>
              <a:spLocks noChangeArrowheads="1"/>
            </p:cNvSpPr>
            <p:nvPr/>
          </p:nvSpPr>
          <p:spPr bwMode="auto">
            <a:xfrm rot="-2565880">
              <a:off x="3334" y="1744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1" name="Rectangle 254"/>
            <p:cNvSpPr>
              <a:spLocks noChangeArrowheads="1"/>
            </p:cNvSpPr>
            <p:nvPr/>
          </p:nvSpPr>
          <p:spPr bwMode="auto">
            <a:xfrm rot="-2565880">
              <a:off x="3366" y="171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2" name="Rectangle 255"/>
            <p:cNvSpPr>
              <a:spLocks noChangeArrowheads="1"/>
            </p:cNvSpPr>
            <p:nvPr/>
          </p:nvSpPr>
          <p:spPr bwMode="auto">
            <a:xfrm rot="-2565880">
              <a:off x="3398" y="168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63" name="Rectangle 256"/>
            <p:cNvSpPr>
              <a:spLocks noChangeArrowheads="1"/>
            </p:cNvSpPr>
            <p:nvPr/>
          </p:nvSpPr>
          <p:spPr bwMode="auto">
            <a:xfrm rot="-2565880">
              <a:off x="3429" y="1657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2" name="Group 257"/>
          <p:cNvGrpSpPr>
            <a:grpSpLocks/>
          </p:cNvGrpSpPr>
          <p:nvPr/>
        </p:nvGrpSpPr>
        <p:grpSpPr bwMode="auto">
          <a:xfrm>
            <a:off x="4233868" y="3463925"/>
            <a:ext cx="388937" cy="212725"/>
            <a:chOff x="2872" y="2182"/>
            <a:chExt cx="265" cy="134"/>
          </a:xfrm>
        </p:grpSpPr>
        <p:sp>
          <p:nvSpPr>
            <p:cNvPr id="95439" name="Rectangle 258"/>
            <p:cNvSpPr>
              <a:spLocks noChangeArrowheads="1"/>
            </p:cNvSpPr>
            <p:nvPr/>
          </p:nvSpPr>
          <p:spPr bwMode="auto">
            <a:xfrm rot="1197814">
              <a:off x="2872" y="2182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0" name="Rectangle 259"/>
            <p:cNvSpPr>
              <a:spLocks noChangeArrowheads="1"/>
            </p:cNvSpPr>
            <p:nvPr/>
          </p:nvSpPr>
          <p:spPr bwMode="auto">
            <a:xfrm rot="1197814">
              <a:off x="2952" y="221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1" name="Rectangle 260"/>
            <p:cNvSpPr>
              <a:spLocks noChangeArrowheads="1"/>
            </p:cNvSpPr>
            <p:nvPr/>
          </p:nvSpPr>
          <p:spPr bwMode="auto">
            <a:xfrm rot="1197814">
              <a:off x="3032" y="224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2" name="Rectangle 261"/>
            <p:cNvSpPr>
              <a:spLocks noChangeArrowheads="1"/>
            </p:cNvSpPr>
            <p:nvPr/>
          </p:nvSpPr>
          <p:spPr bwMode="auto">
            <a:xfrm rot="1197814">
              <a:off x="2912" y="219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3" name="Rectangle 262"/>
            <p:cNvSpPr>
              <a:spLocks noChangeArrowheads="1"/>
            </p:cNvSpPr>
            <p:nvPr/>
          </p:nvSpPr>
          <p:spPr bwMode="auto">
            <a:xfrm rot="1197814">
              <a:off x="2992" y="222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4" name="Rectangle 263"/>
            <p:cNvSpPr>
              <a:spLocks noChangeArrowheads="1"/>
            </p:cNvSpPr>
            <p:nvPr/>
          </p:nvSpPr>
          <p:spPr bwMode="auto">
            <a:xfrm rot="1197814">
              <a:off x="3073" y="2255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45" name="Rectangle 264"/>
            <p:cNvSpPr>
              <a:spLocks noChangeArrowheads="1"/>
            </p:cNvSpPr>
            <p:nvPr/>
          </p:nvSpPr>
          <p:spPr bwMode="auto">
            <a:xfrm rot="1197814">
              <a:off x="3112" y="2269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3" name="Group 265"/>
          <p:cNvGrpSpPr>
            <a:grpSpLocks/>
          </p:cNvGrpSpPr>
          <p:nvPr/>
        </p:nvGrpSpPr>
        <p:grpSpPr bwMode="auto">
          <a:xfrm rot="-3803628">
            <a:off x="3632200" y="4227519"/>
            <a:ext cx="1322388" cy="68262"/>
            <a:chOff x="1104" y="2928"/>
            <a:chExt cx="1632" cy="288"/>
          </a:xfrm>
        </p:grpSpPr>
        <p:sp>
          <p:nvSpPr>
            <p:cNvPr id="95419" name="Rectangle 266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0" name="Rectangle 267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1" name="Rectangle 268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2" name="Rectangle 269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3" name="Rectangle 270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4" name="Rectangle 271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5" name="Rectangle 272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6" name="Rectangle 273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7" name="Rectangle 274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8" name="Rectangle 275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29" name="Rectangle 276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0" name="Rectangle 277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1" name="Rectangle 278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2" name="Rectangle 279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3" name="Rectangle 280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4" name="Rectangle 281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5" name="Rectangle 282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6" name="Rectangle 283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7" name="Rectangle 284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438" name="Rectangle 285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900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grpSp>
        <p:nvGrpSpPr>
          <p:cNvPr id="14" name="Group 286"/>
          <p:cNvGrpSpPr>
            <a:grpSpLocks/>
          </p:cNvGrpSpPr>
          <p:nvPr/>
        </p:nvGrpSpPr>
        <p:grpSpPr bwMode="auto">
          <a:xfrm>
            <a:off x="2992444" y="4532313"/>
            <a:ext cx="1000125" cy="349250"/>
            <a:chOff x="2025" y="2855"/>
            <a:chExt cx="682" cy="220"/>
          </a:xfrm>
        </p:grpSpPr>
        <p:sp>
          <p:nvSpPr>
            <p:cNvPr id="95402" name="Rectangle 287"/>
            <p:cNvSpPr>
              <a:spLocks noChangeArrowheads="1"/>
            </p:cNvSpPr>
            <p:nvPr/>
          </p:nvSpPr>
          <p:spPr bwMode="auto">
            <a:xfrm rot="883052">
              <a:off x="2025" y="2855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3" name="Rectangle 288"/>
            <p:cNvSpPr>
              <a:spLocks noChangeArrowheads="1"/>
            </p:cNvSpPr>
            <p:nvPr/>
          </p:nvSpPr>
          <p:spPr bwMode="auto">
            <a:xfrm rot="883052">
              <a:off x="2065" y="286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4" name="Rectangle 289"/>
            <p:cNvSpPr>
              <a:spLocks noChangeArrowheads="1"/>
            </p:cNvSpPr>
            <p:nvPr/>
          </p:nvSpPr>
          <p:spPr bwMode="auto">
            <a:xfrm rot="883052">
              <a:off x="2106" y="2877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5" name="Rectangle 290"/>
            <p:cNvSpPr>
              <a:spLocks noChangeArrowheads="1"/>
            </p:cNvSpPr>
            <p:nvPr/>
          </p:nvSpPr>
          <p:spPr bwMode="auto">
            <a:xfrm rot="883052">
              <a:off x="2147" y="288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6" name="Rectangle 291"/>
            <p:cNvSpPr>
              <a:spLocks noChangeArrowheads="1"/>
            </p:cNvSpPr>
            <p:nvPr/>
          </p:nvSpPr>
          <p:spPr bwMode="auto">
            <a:xfrm rot="883052">
              <a:off x="2189" y="289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7" name="Rectangle 292"/>
            <p:cNvSpPr>
              <a:spLocks noChangeArrowheads="1"/>
            </p:cNvSpPr>
            <p:nvPr/>
          </p:nvSpPr>
          <p:spPr bwMode="auto">
            <a:xfrm rot="883052">
              <a:off x="2230" y="2909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8" name="Rectangle 293"/>
            <p:cNvSpPr>
              <a:spLocks noChangeArrowheads="1"/>
            </p:cNvSpPr>
            <p:nvPr/>
          </p:nvSpPr>
          <p:spPr bwMode="auto">
            <a:xfrm rot="883052">
              <a:off x="2271" y="292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9" name="Rectangle 294"/>
            <p:cNvSpPr>
              <a:spLocks noChangeArrowheads="1"/>
            </p:cNvSpPr>
            <p:nvPr/>
          </p:nvSpPr>
          <p:spPr bwMode="auto">
            <a:xfrm rot="883052">
              <a:off x="2353" y="294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0" name="Rectangle 295"/>
            <p:cNvSpPr>
              <a:spLocks noChangeArrowheads="1"/>
            </p:cNvSpPr>
            <p:nvPr/>
          </p:nvSpPr>
          <p:spPr bwMode="auto">
            <a:xfrm rot="883052">
              <a:off x="2436" y="296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1" name="Rectangle 296"/>
            <p:cNvSpPr>
              <a:spLocks noChangeArrowheads="1"/>
            </p:cNvSpPr>
            <p:nvPr/>
          </p:nvSpPr>
          <p:spPr bwMode="auto">
            <a:xfrm rot="883052">
              <a:off x="2312" y="293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2" name="Rectangle 297"/>
            <p:cNvSpPr>
              <a:spLocks noChangeArrowheads="1"/>
            </p:cNvSpPr>
            <p:nvPr/>
          </p:nvSpPr>
          <p:spPr bwMode="auto">
            <a:xfrm rot="883052">
              <a:off x="2394" y="295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3" name="Rectangle 298"/>
            <p:cNvSpPr>
              <a:spLocks noChangeArrowheads="1"/>
            </p:cNvSpPr>
            <p:nvPr/>
          </p:nvSpPr>
          <p:spPr bwMode="auto">
            <a:xfrm rot="883052">
              <a:off x="2477" y="2974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4" name="Rectangle 299"/>
            <p:cNvSpPr>
              <a:spLocks noChangeArrowheads="1"/>
            </p:cNvSpPr>
            <p:nvPr/>
          </p:nvSpPr>
          <p:spPr bwMode="auto">
            <a:xfrm rot="883052">
              <a:off x="2518" y="298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5" name="Rectangle 300"/>
            <p:cNvSpPr>
              <a:spLocks noChangeArrowheads="1"/>
            </p:cNvSpPr>
            <p:nvPr/>
          </p:nvSpPr>
          <p:spPr bwMode="auto">
            <a:xfrm rot="883052">
              <a:off x="2558" y="299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6" name="Rectangle 301"/>
            <p:cNvSpPr>
              <a:spLocks noChangeArrowheads="1"/>
            </p:cNvSpPr>
            <p:nvPr/>
          </p:nvSpPr>
          <p:spPr bwMode="auto">
            <a:xfrm rot="883052">
              <a:off x="2600" y="3007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7" name="Rectangle 302"/>
            <p:cNvSpPr>
              <a:spLocks noChangeArrowheads="1"/>
            </p:cNvSpPr>
            <p:nvPr/>
          </p:nvSpPr>
          <p:spPr bwMode="auto">
            <a:xfrm rot="883052">
              <a:off x="2642" y="3017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18" name="Rectangle 303"/>
            <p:cNvSpPr>
              <a:spLocks noChangeArrowheads="1"/>
            </p:cNvSpPr>
            <p:nvPr/>
          </p:nvSpPr>
          <p:spPr bwMode="auto">
            <a:xfrm rot="883052">
              <a:off x="2683" y="302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5" name="Group 304"/>
          <p:cNvGrpSpPr>
            <a:grpSpLocks/>
          </p:cNvGrpSpPr>
          <p:nvPr/>
        </p:nvGrpSpPr>
        <p:grpSpPr bwMode="auto">
          <a:xfrm>
            <a:off x="2792419" y="4021150"/>
            <a:ext cx="200025" cy="560387"/>
            <a:chOff x="1888" y="2533"/>
            <a:chExt cx="137" cy="353"/>
          </a:xfrm>
        </p:grpSpPr>
        <p:sp>
          <p:nvSpPr>
            <p:cNvPr id="95393" name="Rectangle 305"/>
            <p:cNvSpPr>
              <a:spLocks noChangeArrowheads="1"/>
            </p:cNvSpPr>
            <p:nvPr/>
          </p:nvSpPr>
          <p:spPr bwMode="auto">
            <a:xfrm rot="4474608">
              <a:off x="1899" y="252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4" name="Rectangle 306"/>
            <p:cNvSpPr>
              <a:spLocks noChangeArrowheads="1"/>
            </p:cNvSpPr>
            <p:nvPr/>
          </p:nvSpPr>
          <p:spPr bwMode="auto">
            <a:xfrm rot="4474608">
              <a:off x="1922" y="260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5" name="Rectangle 307"/>
            <p:cNvSpPr>
              <a:spLocks noChangeArrowheads="1"/>
            </p:cNvSpPr>
            <p:nvPr/>
          </p:nvSpPr>
          <p:spPr bwMode="auto">
            <a:xfrm rot="4474608">
              <a:off x="1910" y="256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6" name="Rectangle 308"/>
            <p:cNvSpPr>
              <a:spLocks noChangeArrowheads="1"/>
            </p:cNvSpPr>
            <p:nvPr/>
          </p:nvSpPr>
          <p:spPr bwMode="auto">
            <a:xfrm rot="4474608">
              <a:off x="1934" y="2645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7" name="Rectangle 309"/>
            <p:cNvSpPr>
              <a:spLocks noChangeArrowheads="1"/>
            </p:cNvSpPr>
            <p:nvPr/>
          </p:nvSpPr>
          <p:spPr bwMode="auto">
            <a:xfrm rot="4474608">
              <a:off x="1944" y="268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8" name="Rectangle 310"/>
            <p:cNvSpPr>
              <a:spLocks noChangeArrowheads="1"/>
            </p:cNvSpPr>
            <p:nvPr/>
          </p:nvSpPr>
          <p:spPr bwMode="auto">
            <a:xfrm rot="4474608">
              <a:off x="1955" y="272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99" name="Rectangle 311"/>
            <p:cNvSpPr>
              <a:spLocks noChangeArrowheads="1"/>
            </p:cNvSpPr>
            <p:nvPr/>
          </p:nvSpPr>
          <p:spPr bwMode="auto">
            <a:xfrm rot="4474608">
              <a:off x="1967" y="276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0" name="Rectangle 312"/>
            <p:cNvSpPr>
              <a:spLocks noChangeArrowheads="1"/>
            </p:cNvSpPr>
            <p:nvPr/>
          </p:nvSpPr>
          <p:spPr bwMode="auto">
            <a:xfrm rot="4474608">
              <a:off x="1979" y="280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401" name="Rectangle 313"/>
            <p:cNvSpPr>
              <a:spLocks noChangeArrowheads="1"/>
            </p:cNvSpPr>
            <p:nvPr/>
          </p:nvSpPr>
          <p:spPr bwMode="auto">
            <a:xfrm rot="4474608">
              <a:off x="1990" y="285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6" name="Group 314"/>
          <p:cNvGrpSpPr>
            <a:grpSpLocks/>
          </p:cNvGrpSpPr>
          <p:nvPr/>
        </p:nvGrpSpPr>
        <p:grpSpPr bwMode="auto">
          <a:xfrm rot="2777109">
            <a:off x="1760538" y="3465518"/>
            <a:ext cx="1322388" cy="68263"/>
            <a:chOff x="1104" y="2928"/>
            <a:chExt cx="1632" cy="288"/>
          </a:xfrm>
        </p:grpSpPr>
        <p:sp>
          <p:nvSpPr>
            <p:cNvPr id="95373" name="Rectangle 315"/>
            <p:cNvSpPr>
              <a:spLocks noChangeArrowheads="1"/>
            </p:cNvSpPr>
            <p:nvPr/>
          </p:nvSpPr>
          <p:spPr bwMode="auto">
            <a:xfrm>
              <a:off x="1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4" name="Rectangle 316"/>
            <p:cNvSpPr>
              <a:spLocks noChangeArrowheads="1"/>
            </p:cNvSpPr>
            <p:nvPr/>
          </p:nvSpPr>
          <p:spPr bwMode="auto">
            <a:xfrm>
              <a:off x="1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5" name="Rectangle 317"/>
            <p:cNvSpPr>
              <a:spLocks noChangeArrowheads="1"/>
            </p:cNvSpPr>
            <p:nvPr/>
          </p:nvSpPr>
          <p:spPr bwMode="auto">
            <a:xfrm>
              <a:off x="12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6" name="Rectangle 318"/>
            <p:cNvSpPr>
              <a:spLocks noChangeArrowheads="1"/>
            </p:cNvSpPr>
            <p:nvPr/>
          </p:nvSpPr>
          <p:spPr bwMode="auto">
            <a:xfrm>
              <a:off x="1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7" name="Rectangle 319"/>
            <p:cNvSpPr>
              <a:spLocks noChangeArrowheads="1"/>
            </p:cNvSpPr>
            <p:nvPr/>
          </p:nvSpPr>
          <p:spPr bwMode="auto">
            <a:xfrm>
              <a:off x="1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8" name="Rectangle 320"/>
            <p:cNvSpPr>
              <a:spLocks noChangeArrowheads="1"/>
            </p:cNvSpPr>
            <p:nvPr/>
          </p:nvSpPr>
          <p:spPr bwMode="auto">
            <a:xfrm>
              <a:off x="152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79" name="Rectangle 321"/>
            <p:cNvSpPr>
              <a:spLocks noChangeArrowheads="1"/>
            </p:cNvSpPr>
            <p:nvPr/>
          </p:nvSpPr>
          <p:spPr bwMode="auto">
            <a:xfrm>
              <a:off x="1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0" name="Rectangle 322"/>
            <p:cNvSpPr>
              <a:spLocks noChangeArrowheads="1"/>
            </p:cNvSpPr>
            <p:nvPr/>
          </p:nvSpPr>
          <p:spPr bwMode="auto">
            <a:xfrm>
              <a:off x="16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1" name="Rectangle 323"/>
            <p:cNvSpPr>
              <a:spLocks noChangeArrowheads="1"/>
            </p:cNvSpPr>
            <p:nvPr/>
          </p:nvSpPr>
          <p:spPr bwMode="auto">
            <a:xfrm>
              <a:off x="1770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2" name="Rectangle 324"/>
            <p:cNvSpPr>
              <a:spLocks noChangeArrowheads="1"/>
            </p:cNvSpPr>
            <p:nvPr/>
          </p:nvSpPr>
          <p:spPr bwMode="auto">
            <a:xfrm>
              <a:off x="18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3" name="Rectangle 325"/>
            <p:cNvSpPr>
              <a:spLocks noChangeArrowheads="1"/>
            </p:cNvSpPr>
            <p:nvPr/>
          </p:nvSpPr>
          <p:spPr bwMode="auto">
            <a:xfrm>
              <a:off x="20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4" name="Rectangle 326"/>
            <p:cNvSpPr>
              <a:spLocks noChangeArrowheads="1"/>
            </p:cNvSpPr>
            <p:nvPr/>
          </p:nvSpPr>
          <p:spPr bwMode="auto">
            <a:xfrm>
              <a:off x="218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5" name="Rectangle 327"/>
            <p:cNvSpPr>
              <a:spLocks noChangeArrowheads="1"/>
            </p:cNvSpPr>
            <p:nvPr/>
          </p:nvSpPr>
          <p:spPr bwMode="auto">
            <a:xfrm>
              <a:off x="19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6" name="Rectangle 328"/>
            <p:cNvSpPr>
              <a:spLocks noChangeArrowheads="1"/>
            </p:cNvSpPr>
            <p:nvPr/>
          </p:nvSpPr>
          <p:spPr bwMode="auto">
            <a:xfrm>
              <a:off x="21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7" name="Rectangle 329"/>
            <p:cNvSpPr>
              <a:spLocks noChangeArrowheads="1"/>
            </p:cNvSpPr>
            <p:nvPr/>
          </p:nvSpPr>
          <p:spPr bwMode="auto">
            <a:xfrm>
              <a:off x="227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8" name="Rectangle 330"/>
            <p:cNvSpPr>
              <a:spLocks noChangeArrowheads="1"/>
            </p:cNvSpPr>
            <p:nvPr/>
          </p:nvSpPr>
          <p:spPr bwMode="auto">
            <a:xfrm>
              <a:off x="235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89" name="Rectangle 331"/>
            <p:cNvSpPr>
              <a:spLocks noChangeArrowheads="1"/>
            </p:cNvSpPr>
            <p:nvPr/>
          </p:nvSpPr>
          <p:spPr bwMode="auto">
            <a:xfrm>
              <a:off x="2437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90" name="Rectangle 332"/>
            <p:cNvSpPr>
              <a:spLocks noChangeArrowheads="1"/>
            </p:cNvSpPr>
            <p:nvPr/>
          </p:nvSpPr>
          <p:spPr bwMode="auto">
            <a:xfrm>
              <a:off x="2521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91" name="Rectangle 333"/>
            <p:cNvSpPr>
              <a:spLocks noChangeArrowheads="1"/>
            </p:cNvSpPr>
            <p:nvPr/>
          </p:nvSpPr>
          <p:spPr bwMode="auto">
            <a:xfrm>
              <a:off x="2604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95392" name="Rectangle 334"/>
            <p:cNvSpPr>
              <a:spLocks noChangeArrowheads="1"/>
            </p:cNvSpPr>
            <p:nvPr/>
          </p:nvSpPr>
          <p:spPr bwMode="auto">
            <a:xfrm>
              <a:off x="2688" y="2928"/>
              <a:ext cx="48" cy="288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b="1" i="1">
                <a:solidFill>
                  <a:schemeClr val="bg2"/>
                </a:solidFill>
                <a:latin typeface="Arial" pitchFamily="34" charset="0"/>
              </a:endParaRPr>
            </a:p>
          </p:txBody>
        </p:sp>
      </p:grpSp>
      <p:grpSp>
        <p:nvGrpSpPr>
          <p:cNvPr id="17" name="Group 335"/>
          <p:cNvGrpSpPr>
            <a:grpSpLocks/>
          </p:cNvGrpSpPr>
          <p:nvPr/>
        </p:nvGrpSpPr>
        <p:grpSpPr bwMode="auto">
          <a:xfrm>
            <a:off x="1152525" y="2540000"/>
            <a:ext cx="822325" cy="488950"/>
            <a:chOff x="769" y="1600"/>
            <a:chExt cx="561" cy="308"/>
          </a:xfrm>
        </p:grpSpPr>
        <p:sp>
          <p:nvSpPr>
            <p:cNvPr id="95358" name="Rectangle 336"/>
            <p:cNvSpPr>
              <a:spLocks noChangeArrowheads="1"/>
            </p:cNvSpPr>
            <p:nvPr/>
          </p:nvSpPr>
          <p:spPr bwMode="auto">
            <a:xfrm rot="1563860">
              <a:off x="769" y="1600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9" name="Rectangle 337"/>
            <p:cNvSpPr>
              <a:spLocks noChangeArrowheads="1"/>
            </p:cNvSpPr>
            <p:nvPr/>
          </p:nvSpPr>
          <p:spPr bwMode="auto">
            <a:xfrm rot="1563860">
              <a:off x="807" y="161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0" name="Rectangle 338"/>
            <p:cNvSpPr>
              <a:spLocks noChangeArrowheads="1"/>
            </p:cNvSpPr>
            <p:nvPr/>
          </p:nvSpPr>
          <p:spPr bwMode="auto">
            <a:xfrm rot="1563860">
              <a:off x="847" y="163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1" name="Rectangle 339"/>
            <p:cNvSpPr>
              <a:spLocks noChangeArrowheads="1"/>
            </p:cNvSpPr>
            <p:nvPr/>
          </p:nvSpPr>
          <p:spPr bwMode="auto">
            <a:xfrm rot="1563860">
              <a:off x="884" y="1655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2" name="Rectangle 340"/>
            <p:cNvSpPr>
              <a:spLocks noChangeArrowheads="1"/>
            </p:cNvSpPr>
            <p:nvPr/>
          </p:nvSpPr>
          <p:spPr bwMode="auto">
            <a:xfrm rot="1563860">
              <a:off x="923" y="167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3" name="Rectangle 341"/>
            <p:cNvSpPr>
              <a:spLocks noChangeArrowheads="1"/>
            </p:cNvSpPr>
            <p:nvPr/>
          </p:nvSpPr>
          <p:spPr bwMode="auto">
            <a:xfrm rot="1563860">
              <a:off x="999" y="171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4" name="Rectangle 342"/>
            <p:cNvSpPr>
              <a:spLocks noChangeArrowheads="1"/>
            </p:cNvSpPr>
            <p:nvPr/>
          </p:nvSpPr>
          <p:spPr bwMode="auto">
            <a:xfrm rot="1563860">
              <a:off x="1075" y="174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5" name="Rectangle 343"/>
            <p:cNvSpPr>
              <a:spLocks noChangeArrowheads="1"/>
            </p:cNvSpPr>
            <p:nvPr/>
          </p:nvSpPr>
          <p:spPr bwMode="auto">
            <a:xfrm rot="1563860">
              <a:off x="961" y="169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6" name="Rectangle 344"/>
            <p:cNvSpPr>
              <a:spLocks noChangeArrowheads="1"/>
            </p:cNvSpPr>
            <p:nvPr/>
          </p:nvSpPr>
          <p:spPr bwMode="auto">
            <a:xfrm rot="1563860">
              <a:off x="1036" y="1730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7" name="Rectangle 345"/>
            <p:cNvSpPr>
              <a:spLocks noChangeArrowheads="1"/>
            </p:cNvSpPr>
            <p:nvPr/>
          </p:nvSpPr>
          <p:spPr bwMode="auto">
            <a:xfrm rot="1563860">
              <a:off x="1114" y="176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8" name="Rectangle 346"/>
            <p:cNvSpPr>
              <a:spLocks noChangeArrowheads="1"/>
            </p:cNvSpPr>
            <p:nvPr/>
          </p:nvSpPr>
          <p:spPr bwMode="auto">
            <a:xfrm rot="1563860">
              <a:off x="1151" y="178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69" name="Rectangle 347"/>
            <p:cNvSpPr>
              <a:spLocks noChangeArrowheads="1"/>
            </p:cNvSpPr>
            <p:nvPr/>
          </p:nvSpPr>
          <p:spPr bwMode="auto">
            <a:xfrm rot="1563860">
              <a:off x="1190" y="180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70" name="Rectangle 348"/>
            <p:cNvSpPr>
              <a:spLocks noChangeArrowheads="1"/>
            </p:cNvSpPr>
            <p:nvPr/>
          </p:nvSpPr>
          <p:spPr bwMode="auto">
            <a:xfrm rot="1563860">
              <a:off x="1228" y="1824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71" name="Rectangle 349"/>
            <p:cNvSpPr>
              <a:spLocks noChangeArrowheads="1"/>
            </p:cNvSpPr>
            <p:nvPr/>
          </p:nvSpPr>
          <p:spPr bwMode="auto">
            <a:xfrm rot="1563860">
              <a:off x="1267" y="1842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72" name="Rectangle 350"/>
            <p:cNvSpPr>
              <a:spLocks noChangeArrowheads="1"/>
            </p:cNvSpPr>
            <p:nvPr/>
          </p:nvSpPr>
          <p:spPr bwMode="auto">
            <a:xfrm rot="1563860">
              <a:off x="1306" y="186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8" name="Group 351"/>
          <p:cNvGrpSpPr>
            <a:grpSpLocks/>
          </p:cNvGrpSpPr>
          <p:nvPr/>
        </p:nvGrpSpPr>
        <p:grpSpPr bwMode="auto">
          <a:xfrm>
            <a:off x="701681" y="2584450"/>
            <a:ext cx="441325" cy="388938"/>
            <a:chOff x="461" y="1628"/>
            <a:chExt cx="302" cy="245"/>
          </a:xfrm>
        </p:grpSpPr>
        <p:sp>
          <p:nvSpPr>
            <p:cNvPr id="95349" name="Rectangle 352"/>
            <p:cNvSpPr>
              <a:spLocks noChangeArrowheads="1"/>
            </p:cNvSpPr>
            <p:nvPr/>
          </p:nvSpPr>
          <p:spPr bwMode="auto">
            <a:xfrm rot="-2130771">
              <a:off x="461" y="182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0" name="Rectangle 353"/>
            <p:cNvSpPr>
              <a:spLocks noChangeArrowheads="1"/>
            </p:cNvSpPr>
            <p:nvPr/>
          </p:nvSpPr>
          <p:spPr bwMode="auto">
            <a:xfrm rot="-2130771">
              <a:off x="530" y="177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1" name="Rectangle 354"/>
            <p:cNvSpPr>
              <a:spLocks noChangeArrowheads="1"/>
            </p:cNvSpPr>
            <p:nvPr/>
          </p:nvSpPr>
          <p:spPr bwMode="auto">
            <a:xfrm rot="-2130771">
              <a:off x="495" y="180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2" name="Rectangle 355"/>
            <p:cNvSpPr>
              <a:spLocks noChangeArrowheads="1"/>
            </p:cNvSpPr>
            <p:nvPr/>
          </p:nvSpPr>
          <p:spPr bwMode="auto">
            <a:xfrm rot="-2130771">
              <a:off x="566" y="175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3" name="Rectangle 356"/>
            <p:cNvSpPr>
              <a:spLocks noChangeArrowheads="1"/>
            </p:cNvSpPr>
            <p:nvPr/>
          </p:nvSpPr>
          <p:spPr bwMode="auto">
            <a:xfrm rot="-2130771">
              <a:off x="599" y="172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4" name="Rectangle 357"/>
            <p:cNvSpPr>
              <a:spLocks noChangeArrowheads="1"/>
            </p:cNvSpPr>
            <p:nvPr/>
          </p:nvSpPr>
          <p:spPr bwMode="auto">
            <a:xfrm rot="-2130771">
              <a:off x="634" y="170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5" name="Rectangle 358"/>
            <p:cNvSpPr>
              <a:spLocks noChangeArrowheads="1"/>
            </p:cNvSpPr>
            <p:nvPr/>
          </p:nvSpPr>
          <p:spPr bwMode="auto">
            <a:xfrm rot="-2130771">
              <a:off x="669" y="1678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6" name="Rectangle 359"/>
            <p:cNvSpPr>
              <a:spLocks noChangeArrowheads="1"/>
            </p:cNvSpPr>
            <p:nvPr/>
          </p:nvSpPr>
          <p:spPr bwMode="auto">
            <a:xfrm rot="-2130771">
              <a:off x="704" y="165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57" name="Rectangle 360"/>
            <p:cNvSpPr>
              <a:spLocks noChangeArrowheads="1"/>
            </p:cNvSpPr>
            <p:nvPr/>
          </p:nvSpPr>
          <p:spPr bwMode="auto">
            <a:xfrm rot="-2130771">
              <a:off x="739" y="162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9" name="Group 361"/>
          <p:cNvGrpSpPr>
            <a:grpSpLocks/>
          </p:cNvGrpSpPr>
          <p:nvPr/>
        </p:nvGrpSpPr>
        <p:grpSpPr bwMode="auto">
          <a:xfrm>
            <a:off x="1098550" y="2825750"/>
            <a:ext cx="593725" cy="1466850"/>
            <a:chOff x="732" y="1780"/>
            <a:chExt cx="406" cy="924"/>
          </a:xfrm>
        </p:grpSpPr>
        <p:grpSp>
          <p:nvGrpSpPr>
            <p:cNvPr id="20" name="Group 362"/>
            <p:cNvGrpSpPr>
              <a:grpSpLocks/>
            </p:cNvGrpSpPr>
            <p:nvPr/>
          </p:nvGrpSpPr>
          <p:grpSpPr bwMode="auto">
            <a:xfrm rot="3238148">
              <a:off x="339" y="2173"/>
              <a:ext cx="833" cy="47"/>
              <a:chOff x="1104" y="2928"/>
              <a:chExt cx="1632" cy="288"/>
            </a:xfrm>
          </p:grpSpPr>
          <p:sp>
            <p:nvSpPr>
              <p:cNvPr id="95329" name="Rectangle 363"/>
              <p:cNvSpPr>
                <a:spLocks noChangeArrowheads="1"/>
              </p:cNvSpPr>
              <p:nvPr/>
            </p:nvSpPr>
            <p:spPr bwMode="auto">
              <a:xfrm>
                <a:off x="110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0" name="Rectangle 364"/>
              <p:cNvSpPr>
                <a:spLocks noChangeArrowheads="1"/>
              </p:cNvSpPr>
              <p:nvPr/>
            </p:nvSpPr>
            <p:spPr bwMode="auto">
              <a:xfrm>
                <a:off x="118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1" name="Rectangle 365"/>
              <p:cNvSpPr>
                <a:spLocks noChangeArrowheads="1"/>
              </p:cNvSpPr>
              <p:nvPr/>
            </p:nvSpPr>
            <p:spPr bwMode="auto">
              <a:xfrm>
                <a:off x="1270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2" name="Rectangle 366"/>
              <p:cNvSpPr>
                <a:spLocks noChangeArrowheads="1"/>
              </p:cNvSpPr>
              <p:nvPr/>
            </p:nvSpPr>
            <p:spPr bwMode="auto">
              <a:xfrm>
                <a:off x="135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3" name="Rectangle 367"/>
              <p:cNvSpPr>
                <a:spLocks noChangeArrowheads="1"/>
              </p:cNvSpPr>
              <p:nvPr/>
            </p:nvSpPr>
            <p:spPr bwMode="auto">
              <a:xfrm>
                <a:off x="143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4" name="Rectangle 368"/>
              <p:cNvSpPr>
                <a:spLocks noChangeArrowheads="1"/>
              </p:cNvSpPr>
              <p:nvPr/>
            </p:nvSpPr>
            <p:spPr bwMode="auto">
              <a:xfrm>
                <a:off x="1520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5" name="Rectangle 369"/>
              <p:cNvSpPr>
                <a:spLocks noChangeArrowheads="1"/>
              </p:cNvSpPr>
              <p:nvPr/>
            </p:nvSpPr>
            <p:spPr bwMode="auto">
              <a:xfrm>
                <a:off x="160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6" name="Rectangle 370"/>
              <p:cNvSpPr>
                <a:spLocks noChangeArrowheads="1"/>
              </p:cNvSpPr>
              <p:nvPr/>
            </p:nvSpPr>
            <p:spPr bwMode="auto">
              <a:xfrm>
                <a:off x="168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7" name="Rectangle 371"/>
              <p:cNvSpPr>
                <a:spLocks noChangeArrowheads="1"/>
              </p:cNvSpPr>
              <p:nvPr/>
            </p:nvSpPr>
            <p:spPr bwMode="auto">
              <a:xfrm>
                <a:off x="1770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8" name="Rectangle 372"/>
              <p:cNvSpPr>
                <a:spLocks noChangeArrowheads="1"/>
              </p:cNvSpPr>
              <p:nvPr/>
            </p:nvSpPr>
            <p:spPr bwMode="auto">
              <a:xfrm>
                <a:off x="185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39" name="Rectangle 373"/>
              <p:cNvSpPr>
                <a:spLocks noChangeArrowheads="1"/>
              </p:cNvSpPr>
              <p:nvPr/>
            </p:nvSpPr>
            <p:spPr bwMode="auto">
              <a:xfrm>
                <a:off x="2021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0" name="Rectangle 374"/>
              <p:cNvSpPr>
                <a:spLocks noChangeArrowheads="1"/>
              </p:cNvSpPr>
              <p:nvPr/>
            </p:nvSpPr>
            <p:spPr bwMode="auto">
              <a:xfrm>
                <a:off x="218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1" name="Rectangle 375"/>
              <p:cNvSpPr>
                <a:spLocks noChangeArrowheads="1"/>
              </p:cNvSpPr>
              <p:nvPr/>
            </p:nvSpPr>
            <p:spPr bwMode="auto">
              <a:xfrm>
                <a:off x="193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2" name="Rectangle 376"/>
              <p:cNvSpPr>
                <a:spLocks noChangeArrowheads="1"/>
              </p:cNvSpPr>
              <p:nvPr/>
            </p:nvSpPr>
            <p:spPr bwMode="auto">
              <a:xfrm>
                <a:off x="210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3" name="Rectangle 377"/>
              <p:cNvSpPr>
                <a:spLocks noChangeArrowheads="1"/>
              </p:cNvSpPr>
              <p:nvPr/>
            </p:nvSpPr>
            <p:spPr bwMode="auto">
              <a:xfrm>
                <a:off x="2271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4" name="Rectangle 378"/>
              <p:cNvSpPr>
                <a:spLocks noChangeArrowheads="1"/>
              </p:cNvSpPr>
              <p:nvPr/>
            </p:nvSpPr>
            <p:spPr bwMode="auto">
              <a:xfrm>
                <a:off x="235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5" name="Rectangle 379"/>
              <p:cNvSpPr>
                <a:spLocks noChangeArrowheads="1"/>
              </p:cNvSpPr>
              <p:nvPr/>
            </p:nvSpPr>
            <p:spPr bwMode="auto">
              <a:xfrm>
                <a:off x="2437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6" name="Rectangle 380"/>
              <p:cNvSpPr>
                <a:spLocks noChangeArrowheads="1"/>
              </p:cNvSpPr>
              <p:nvPr/>
            </p:nvSpPr>
            <p:spPr bwMode="auto">
              <a:xfrm>
                <a:off x="2521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7" name="Rectangle 381"/>
              <p:cNvSpPr>
                <a:spLocks noChangeArrowheads="1"/>
              </p:cNvSpPr>
              <p:nvPr/>
            </p:nvSpPr>
            <p:spPr bwMode="auto">
              <a:xfrm>
                <a:off x="2604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48" name="Rectangle 382"/>
              <p:cNvSpPr>
                <a:spLocks noChangeArrowheads="1"/>
              </p:cNvSpPr>
              <p:nvPr/>
            </p:nvSpPr>
            <p:spPr bwMode="auto">
              <a:xfrm>
                <a:off x="2688" y="2928"/>
                <a:ext cx="48" cy="288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1" name="Group 383"/>
            <p:cNvGrpSpPr>
              <a:grpSpLocks/>
            </p:cNvGrpSpPr>
            <p:nvPr/>
          </p:nvGrpSpPr>
          <p:grpSpPr bwMode="auto">
            <a:xfrm>
              <a:off x="992" y="2543"/>
              <a:ext cx="146" cy="161"/>
              <a:chOff x="992" y="2543"/>
              <a:chExt cx="146" cy="161"/>
            </a:xfrm>
          </p:grpSpPr>
          <p:sp>
            <p:nvSpPr>
              <p:cNvPr id="95324" name="Rectangle 384"/>
              <p:cNvSpPr>
                <a:spLocks noChangeArrowheads="1"/>
              </p:cNvSpPr>
              <p:nvPr/>
            </p:nvSpPr>
            <p:spPr bwMode="auto">
              <a:xfrm rot="3238148">
                <a:off x="1003" y="2532"/>
                <a:ext cx="25" cy="47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25" name="Rectangle 385"/>
              <p:cNvSpPr>
                <a:spLocks noChangeArrowheads="1"/>
              </p:cNvSpPr>
              <p:nvPr/>
            </p:nvSpPr>
            <p:spPr bwMode="auto">
              <a:xfrm rot="3238148">
                <a:off x="1028" y="2566"/>
                <a:ext cx="25" cy="47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26" name="Rectangle 386"/>
              <p:cNvSpPr>
                <a:spLocks noChangeArrowheads="1"/>
              </p:cNvSpPr>
              <p:nvPr/>
            </p:nvSpPr>
            <p:spPr bwMode="auto">
              <a:xfrm rot="3238148">
                <a:off x="1053" y="2600"/>
                <a:ext cx="24" cy="47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27" name="Rectangle 387"/>
              <p:cNvSpPr>
                <a:spLocks noChangeArrowheads="1"/>
              </p:cNvSpPr>
              <p:nvPr/>
            </p:nvSpPr>
            <p:spPr bwMode="auto">
              <a:xfrm rot="3238148">
                <a:off x="1079" y="2634"/>
                <a:ext cx="24" cy="47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95328" name="Rectangle 388"/>
              <p:cNvSpPr>
                <a:spLocks noChangeArrowheads="1"/>
              </p:cNvSpPr>
              <p:nvPr/>
            </p:nvSpPr>
            <p:spPr bwMode="auto">
              <a:xfrm rot="3238148">
                <a:off x="1103" y="2668"/>
                <a:ext cx="24" cy="47"/>
              </a:xfrm>
              <a:prstGeom prst="rect">
                <a:avLst/>
              </a:prstGeom>
              <a:solidFill>
                <a:srgbClr val="0066FF">
                  <a:alpha val="70195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900" b="1" i="1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22" name="Group 389"/>
          <p:cNvGrpSpPr>
            <a:grpSpLocks/>
          </p:cNvGrpSpPr>
          <p:nvPr/>
        </p:nvGrpSpPr>
        <p:grpSpPr bwMode="auto">
          <a:xfrm>
            <a:off x="1706563" y="4135438"/>
            <a:ext cx="1090612" cy="169862"/>
            <a:chOff x="1147" y="2605"/>
            <a:chExt cx="745" cy="107"/>
          </a:xfrm>
        </p:grpSpPr>
        <p:sp>
          <p:nvSpPr>
            <p:cNvPr id="95304" name="Rectangle 390"/>
            <p:cNvSpPr>
              <a:spLocks noChangeArrowheads="1"/>
            </p:cNvSpPr>
            <p:nvPr/>
          </p:nvSpPr>
          <p:spPr bwMode="auto">
            <a:xfrm rot="-283832">
              <a:off x="1147" y="266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5" name="Rectangle 391"/>
            <p:cNvSpPr>
              <a:spLocks noChangeArrowheads="1"/>
            </p:cNvSpPr>
            <p:nvPr/>
          </p:nvSpPr>
          <p:spPr bwMode="auto">
            <a:xfrm rot="-283832">
              <a:off x="1189" y="2661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6" name="Rectangle 392"/>
            <p:cNvSpPr>
              <a:spLocks noChangeArrowheads="1"/>
            </p:cNvSpPr>
            <p:nvPr/>
          </p:nvSpPr>
          <p:spPr bwMode="auto">
            <a:xfrm rot="-283832">
              <a:off x="1232" y="2658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7" name="Rectangle 393"/>
            <p:cNvSpPr>
              <a:spLocks noChangeArrowheads="1"/>
            </p:cNvSpPr>
            <p:nvPr/>
          </p:nvSpPr>
          <p:spPr bwMode="auto">
            <a:xfrm rot="-283832">
              <a:off x="1274" y="2654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8" name="Rectangle 394"/>
            <p:cNvSpPr>
              <a:spLocks noChangeArrowheads="1"/>
            </p:cNvSpPr>
            <p:nvPr/>
          </p:nvSpPr>
          <p:spPr bwMode="auto">
            <a:xfrm rot="-283832">
              <a:off x="1316" y="2651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9" name="Rectangle 395"/>
            <p:cNvSpPr>
              <a:spLocks noChangeArrowheads="1"/>
            </p:cNvSpPr>
            <p:nvPr/>
          </p:nvSpPr>
          <p:spPr bwMode="auto">
            <a:xfrm rot="-283832">
              <a:off x="1358" y="2647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0" name="Rectangle 396"/>
            <p:cNvSpPr>
              <a:spLocks noChangeArrowheads="1"/>
            </p:cNvSpPr>
            <p:nvPr/>
          </p:nvSpPr>
          <p:spPr bwMode="auto">
            <a:xfrm rot="-283832">
              <a:off x="1401" y="2644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1" name="Rectangle 397"/>
            <p:cNvSpPr>
              <a:spLocks noChangeArrowheads="1"/>
            </p:cNvSpPr>
            <p:nvPr/>
          </p:nvSpPr>
          <p:spPr bwMode="auto">
            <a:xfrm rot="-283832">
              <a:off x="1444" y="2640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2" name="Rectangle 398"/>
            <p:cNvSpPr>
              <a:spLocks noChangeArrowheads="1"/>
            </p:cNvSpPr>
            <p:nvPr/>
          </p:nvSpPr>
          <p:spPr bwMode="auto">
            <a:xfrm rot="-283832">
              <a:off x="1486" y="2637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3" name="Rectangle 399"/>
            <p:cNvSpPr>
              <a:spLocks noChangeArrowheads="1"/>
            </p:cNvSpPr>
            <p:nvPr/>
          </p:nvSpPr>
          <p:spPr bwMode="auto">
            <a:xfrm rot="-283832">
              <a:off x="1529" y="2633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4" name="Rectangle 400"/>
            <p:cNvSpPr>
              <a:spLocks noChangeArrowheads="1"/>
            </p:cNvSpPr>
            <p:nvPr/>
          </p:nvSpPr>
          <p:spPr bwMode="auto">
            <a:xfrm rot="-283832">
              <a:off x="1613" y="2626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5" name="Rectangle 401"/>
            <p:cNvSpPr>
              <a:spLocks noChangeArrowheads="1"/>
            </p:cNvSpPr>
            <p:nvPr/>
          </p:nvSpPr>
          <p:spPr bwMode="auto">
            <a:xfrm rot="-283832">
              <a:off x="1698" y="2619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6" name="Rectangle 402"/>
            <p:cNvSpPr>
              <a:spLocks noChangeArrowheads="1"/>
            </p:cNvSpPr>
            <p:nvPr/>
          </p:nvSpPr>
          <p:spPr bwMode="auto">
            <a:xfrm rot="-283832">
              <a:off x="1570" y="2630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7" name="Rectangle 403"/>
            <p:cNvSpPr>
              <a:spLocks noChangeArrowheads="1"/>
            </p:cNvSpPr>
            <p:nvPr/>
          </p:nvSpPr>
          <p:spPr bwMode="auto">
            <a:xfrm rot="-283832">
              <a:off x="1655" y="2623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8" name="Rectangle 404"/>
            <p:cNvSpPr>
              <a:spLocks noChangeArrowheads="1"/>
            </p:cNvSpPr>
            <p:nvPr/>
          </p:nvSpPr>
          <p:spPr bwMode="auto">
            <a:xfrm rot="-283832">
              <a:off x="1741" y="2616"/>
              <a:ext cx="24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19" name="Rectangle 405"/>
            <p:cNvSpPr>
              <a:spLocks noChangeArrowheads="1"/>
            </p:cNvSpPr>
            <p:nvPr/>
          </p:nvSpPr>
          <p:spPr bwMode="auto">
            <a:xfrm rot="-283832">
              <a:off x="1783" y="2612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20" name="Rectangle 406"/>
            <p:cNvSpPr>
              <a:spLocks noChangeArrowheads="1"/>
            </p:cNvSpPr>
            <p:nvPr/>
          </p:nvSpPr>
          <p:spPr bwMode="auto">
            <a:xfrm rot="-283832">
              <a:off x="1825" y="2609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21" name="Rectangle 407"/>
            <p:cNvSpPr>
              <a:spLocks noChangeArrowheads="1"/>
            </p:cNvSpPr>
            <p:nvPr/>
          </p:nvSpPr>
          <p:spPr bwMode="auto">
            <a:xfrm rot="-283832">
              <a:off x="1867" y="2605"/>
              <a:ext cx="25" cy="47"/>
            </a:xfrm>
            <a:prstGeom prst="rect">
              <a:avLst/>
            </a:prstGeom>
            <a:solidFill>
              <a:srgbClr val="0066FF">
                <a:alpha val="7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</p:grpSp>
      <p:sp>
        <p:nvSpPr>
          <p:cNvPr id="95273" name="Rectangle 409"/>
          <p:cNvSpPr>
            <a:spLocks noChangeArrowheads="1"/>
          </p:cNvSpPr>
          <p:nvPr/>
        </p:nvSpPr>
        <p:spPr bwMode="auto">
          <a:xfrm>
            <a:off x="4064797" y="901703"/>
            <a:ext cx="48426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57263">
              <a:spcBef>
                <a:spcPct val="0"/>
              </a:spcBef>
              <a:tabLst>
                <a:tab pos="1276350" algn="l"/>
              </a:tabLst>
            </a:pPr>
            <a:r>
              <a:rPr lang="en-US" altLang="ko-KR" sz="1600">
                <a:latin typeface="Arial" pitchFamily="34" charset="0"/>
                <a:ea typeface="굴림" pitchFamily="50" charset="-127"/>
              </a:rPr>
              <a:t>‘Business and Cultural Center that Represents Seoul’</a:t>
            </a:r>
          </a:p>
        </p:txBody>
      </p:sp>
      <p:grpSp>
        <p:nvGrpSpPr>
          <p:cNvPr id="23" name="Group 390"/>
          <p:cNvGrpSpPr>
            <a:grpSpLocks/>
          </p:cNvGrpSpPr>
          <p:nvPr/>
        </p:nvGrpSpPr>
        <p:grpSpPr bwMode="auto">
          <a:xfrm>
            <a:off x="184153" y="5283201"/>
            <a:ext cx="5099050" cy="1320800"/>
            <a:chOff x="3214" y="601"/>
            <a:chExt cx="3212" cy="832"/>
          </a:xfrm>
        </p:grpSpPr>
        <p:sp>
          <p:nvSpPr>
            <p:cNvPr id="95296" name="Rectangle 102"/>
            <p:cNvSpPr>
              <a:spLocks noChangeArrowheads="1"/>
            </p:cNvSpPr>
            <p:nvPr/>
          </p:nvSpPr>
          <p:spPr bwMode="auto">
            <a:xfrm>
              <a:off x="3220" y="601"/>
              <a:ext cx="2744" cy="150"/>
            </a:xfrm>
            <a:prstGeom prst="rect">
              <a:avLst/>
            </a:prstGeom>
            <a:solidFill>
              <a:srgbClr val="4D4D4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297" name="Rectangle 105"/>
            <p:cNvSpPr>
              <a:spLocks noChangeArrowheads="1"/>
            </p:cNvSpPr>
            <p:nvPr/>
          </p:nvSpPr>
          <p:spPr bwMode="auto">
            <a:xfrm>
              <a:off x="3220" y="827"/>
              <a:ext cx="2744" cy="150"/>
            </a:xfrm>
            <a:prstGeom prst="rect">
              <a:avLst/>
            </a:prstGeom>
            <a:solidFill>
              <a:srgbClr val="4D4D4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298" name="Rectangle 108"/>
            <p:cNvSpPr>
              <a:spLocks noChangeArrowheads="1"/>
            </p:cNvSpPr>
            <p:nvPr/>
          </p:nvSpPr>
          <p:spPr bwMode="auto">
            <a:xfrm>
              <a:off x="3226" y="1054"/>
              <a:ext cx="2744" cy="150"/>
            </a:xfrm>
            <a:prstGeom prst="rect">
              <a:avLst/>
            </a:prstGeom>
            <a:solidFill>
              <a:srgbClr val="4D4D4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299" name="Rectangle 111"/>
            <p:cNvSpPr>
              <a:spLocks noChangeArrowheads="1"/>
            </p:cNvSpPr>
            <p:nvPr/>
          </p:nvSpPr>
          <p:spPr bwMode="auto">
            <a:xfrm>
              <a:off x="3226" y="1273"/>
              <a:ext cx="2744" cy="150"/>
            </a:xfrm>
            <a:prstGeom prst="rect">
              <a:avLst/>
            </a:prstGeom>
            <a:solidFill>
              <a:srgbClr val="4D4D4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</a:endParaRPr>
            </a:p>
          </p:txBody>
        </p:sp>
        <p:sp>
          <p:nvSpPr>
            <p:cNvPr id="95300" name="Text Box 410"/>
            <p:cNvSpPr txBox="1">
              <a:spLocks noChangeAspect="1" noChangeArrowheads="1"/>
            </p:cNvSpPr>
            <p:nvPr/>
          </p:nvSpPr>
          <p:spPr bwMode="auto">
            <a:xfrm>
              <a:off x="3229" y="611"/>
              <a:ext cx="1867" cy="1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676" tIns="46341" rIns="92676" bIns="46341">
              <a:spAutoFit/>
            </a:bodyPr>
            <a:lstStyle/>
            <a:p>
              <a:pPr algn="l" defTabSz="661988" latinLnBrk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ko-KR" sz="1200">
                  <a:solidFill>
                    <a:schemeClr val="bg1"/>
                  </a:solidFill>
                  <a:latin typeface="Times New Roman" pitchFamily="18" charset="0"/>
                  <a:ea typeface="산돌고딕B" pitchFamily="50" charset="-127"/>
                </a:rPr>
                <a:t>Core of Seoul’s business center</a:t>
              </a:r>
            </a:p>
          </p:txBody>
        </p:sp>
        <p:sp>
          <p:nvSpPr>
            <p:cNvPr id="95301" name="Text Box 411"/>
            <p:cNvSpPr txBox="1">
              <a:spLocks noChangeAspect="1" noChangeArrowheads="1"/>
            </p:cNvSpPr>
            <p:nvPr/>
          </p:nvSpPr>
          <p:spPr bwMode="auto">
            <a:xfrm>
              <a:off x="3220" y="831"/>
              <a:ext cx="2410" cy="1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676" tIns="46341" rIns="92676" bIns="46341">
              <a:spAutoFit/>
            </a:bodyPr>
            <a:lstStyle/>
            <a:p>
              <a:pPr algn="l" defTabSz="661988" latinLnBrk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ko-KR" sz="1200">
                  <a:solidFill>
                    <a:schemeClr val="bg1"/>
                  </a:solidFill>
                  <a:latin typeface="Times New Roman" pitchFamily="18" charset="0"/>
                  <a:ea typeface="산돌고딕B" pitchFamily="50" charset="-127"/>
                </a:rPr>
                <a:t>Core of cultural center in Nodeulseum </a:t>
              </a:r>
            </a:p>
          </p:txBody>
        </p:sp>
        <p:sp>
          <p:nvSpPr>
            <p:cNvPr id="95302" name="Text Box 412"/>
            <p:cNvSpPr txBox="1">
              <a:spLocks noChangeAspect="1" noChangeArrowheads="1"/>
            </p:cNvSpPr>
            <p:nvPr/>
          </p:nvSpPr>
          <p:spPr bwMode="auto">
            <a:xfrm>
              <a:off x="3220" y="1057"/>
              <a:ext cx="3206" cy="1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676" tIns="46341" rIns="92676" bIns="46341">
              <a:spAutoFit/>
            </a:bodyPr>
            <a:lstStyle/>
            <a:p>
              <a:pPr algn="l" defTabSz="661988" latinLnBrk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ko-KR" sz="1200">
                  <a:solidFill>
                    <a:schemeClr val="bg1"/>
                  </a:solidFill>
                  <a:latin typeface="Times New Roman" pitchFamily="18" charset="0"/>
                  <a:ea typeface="산돌고딕B" pitchFamily="50" charset="-127"/>
                </a:rPr>
                <a:t>Strengthen connections with the surrounding areas </a:t>
              </a:r>
            </a:p>
          </p:txBody>
        </p:sp>
        <p:sp>
          <p:nvSpPr>
            <p:cNvPr id="95303" name="Text Box 413"/>
            <p:cNvSpPr txBox="1">
              <a:spLocks noChangeAspect="1" noChangeArrowheads="1"/>
            </p:cNvSpPr>
            <p:nvPr/>
          </p:nvSpPr>
          <p:spPr bwMode="auto">
            <a:xfrm>
              <a:off x="3214" y="1281"/>
              <a:ext cx="2955" cy="1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2676" tIns="46341" rIns="92676" bIns="46341">
              <a:spAutoFit/>
            </a:bodyPr>
            <a:lstStyle/>
            <a:p>
              <a:pPr algn="l" defTabSz="661988" latinLnBrk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ko-KR" sz="1200">
                  <a:solidFill>
                    <a:schemeClr val="bg1"/>
                  </a:solidFill>
                  <a:latin typeface="Times New Roman" pitchFamily="18" charset="0"/>
                  <a:ea typeface="산돌고딕B" pitchFamily="50" charset="-127"/>
                </a:rPr>
                <a:t>Towards the hub of the West Sea waterway network </a:t>
              </a:r>
            </a:p>
          </p:txBody>
        </p:sp>
      </p:grpSp>
      <p:sp>
        <p:nvSpPr>
          <p:cNvPr id="95275" name="Text Box 22"/>
          <p:cNvSpPr txBox="1">
            <a:spLocks noChangeArrowheads="1"/>
          </p:cNvSpPr>
          <p:nvPr/>
        </p:nvSpPr>
        <p:spPr bwMode="auto">
          <a:xfrm>
            <a:off x="4845055" y="3790951"/>
            <a:ext cx="1874221" cy="26619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1591" tIns="35798" rIns="71591" bIns="35798">
            <a:spAutoFit/>
          </a:bodyPr>
          <a:lstStyle/>
          <a:p>
            <a:pPr algn="l" defTabSz="51117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400" b="1">
                <a:latin typeface="Arial" pitchFamily="34" charset="0"/>
                <a:cs typeface="Microsoft Sans Serif" pitchFamily="34" charset="0"/>
              </a:rPr>
              <a:t>Hangang Ichon Park</a:t>
            </a:r>
          </a:p>
        </p:txBody>
      </p:sp>
      <p:sp>
        <p:nvSpPr>
          <p:cNvPr id="95276" name="Text Box 35"/>
          <p:cNvSpPr txBox="1">
            <a:spLocks noChangeArrowheads="1"/>
          </p:cNvSpPr>
          <p:nvPr/>
        </p:nvSpPr>
        <p:spPr bwMode="auto">
          <a:xfrm>
            <a:off x="3673475" y="2286001"/>
            <a:ext cx="2136536" cy="26619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1591" tIns="35798" rIns="71591" bIns="35798">
            <a:spAutoFit/>
          </a:bodyPr>
          <a:lstStyle/>
          <a:p>
            <a:pPr algn="l" defTabSz="51117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400" b="1">
                <a:latin typeface="Arial" pitchFamily="34" charset="0"/>
                <a:cs typeface="Microsoft Sans Serif" pitchFamily="34" charset="0"/>
              </a:rPr>
              <a:t>Hangang Yongsan Park</a:t>
            </a:r>
          </a:p>
        </p:txBody>
      </p:sp>
      <p:sp>
        <p:nvSpPr>
          <p:cNvPr id="95277" name="Text Box 38"/>
          <p:cNvSpPr txBox="1">
            <a:spLocks noChangeArrowheads="1"/>
          </p:cNvSpPr>
          <p:nvPr/>
        </p:nvSpPr>
        <p:spPr bwMode="auto">
          <a:xfrm>
            <a:off x="368300" y="2667001"/>
            <a:ext cx="2090306" cy="266194"/>
          </a:xfrm>
          <a:prstGeom prst="rect">
            <a:avLst/>
          </a:prstGeom>
          <a:solidFill>
            <a:schemeClr val="bg1">
              <a:alpha val="3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1591" tIns="35798" rIns="71591" bIns="35798">
            <a:spAutoFit/>
          </a:bodyPr>
          <a:lstStyle/>
          <a:p>
            <a:pPr algn="l" defTabSz="51117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400" b="1">
                <a:latin typeface="Arial" pitchFamily="34" charset="0"/>
                <a:cs typeface="Microsoft Sans Serif" pitchFamily="34" charset="0"/>
              </a:rPr>
              <a:t>Hangang Yeouido Park</a:t>
            </a:r>
          </a:p>
        </p:txBody>
      </p:sp>
      <p:sp>
        <p:nvSpPr>
          <p:cNvPr id="95278" name="Text Box 40"/>
          <p:cNvSpPr txBox="1">
            <a:spLocks noChangeArrowheads="1"/>
          </p:cNvSpPr>
          <p:nvPr/>
        </p:nvSpPr>
        <p:spPr bwMode="auto">
          <a:xfrm>
            <a:off x="6791331" y="4760913"/>
            <a:ext cx="2295525" cy="26511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1591" tIns="35798" rIns="71591" bIns="35798">
            <a:spAutoFit/>
          </a:bodyPr>
          <a:lstStyle/>
          <a:p>
            <a:pPr algn="l" defTabSz="51117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400" b="1">
                <a:latin typeface="Arial" pitchFamily="34" charset="0"/>
                <a:cs typeface="Microsoft Sans Serif" pitchFamily="34" charset="0"/>
              </a:rPr>
              <a:t>Hangang Jamwon Park</a:t>
            </a:r>
          </a:p>
        </p:txBody>
      </p:sp>
      <p:sp>
        <p:nvSpPr>
          <p:cNvPr id="95279" name="Text Box 41"/>
          <p:cNvSpPr txBox="1">
            <a:spLocks noChangeArrowheads="1"/>
          </p:cNvSpPr>
          <p:nvPr/>
        </p:nvSpPr>
        <p:spPr bwMode="auto">
          <a:xfrm>
            <a:off x="6591303" y="5553087"/>
            <a:ext cx="2038350" cy="265113"/>
          </a:xfrm>
          <a:prstGeom prst="rect">
            <a:avLst/>
          </a:prstGeom>
          <a:solidFill>
            <a:schemeClr val="bg1">
              <a:alpha val="3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1591" tIns="35798" rIns="71591" bIns="35798">
            <a:spAutoFit/>
          </a:bodyPr>
          <a:lstStyle/>
          <a:p>
            <a:pPr algn="l" defTabSz="51117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400" b="1">
                <a:latin typeface="Arial" pitchFamily="34" charset="0"/>
                <a:cs typeface="Microsoft Sans Serif" pitchFamily="34" charset="0"/>
              </a:rPr>
              <a:t>Hangang Banpo Park</a:t>
            </a:r>
          </a:p>
        </p:txBody>
      </p:sp>
      <p:sp>
        <p:nvSpPr>
          <p:cNvPr id="95280" name="Text Box 24"/>
          <p:cNvSpPr txBox="1">
            <a:spLocks noChangeArrowheads="1"/>
          </p:cNvSpPr>
          <p:nvPr/>
        </p:nvSpPr>
        <p:spPr bwMode="auto">
          <a:xfrm>
            <a:off x="73025" y="201613"/>
            <a:ext cx="88201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Master Plan of Urban Core</a:t>
            </a:r>
          </a:p>
        </p:txBody>
      </p:sp>
      <p:sp>
        <p:nvSpPr>
          <p:cNvPr id="95281" name="Text Box 24"/>
          <p:cNvSpPr txBox="1">
            <a:spLocks noChangeArrowheads="1"/>
          </p:cNvSpPr>
          <p:nvPr/>
        </p:nvSpPr>
        <p:spPr bwMode="auto">
          <a:xfrm>
            <a:off x="708030" y="3581402"/>
            <a:ext cx="887413" cy="249299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Yeouido Seatgang</a:t>
            </a:r>
          </a:p>
        </p:txBody>
      </p:sp>
      <p:sp>
        <p:nvSpPr>
          <p:cNvPr id="95282" name="Text Box 25"/>
          <p:cNvSpPr txBox="1">
            <a:spLocks noChangeArrowheads="1"/>
          </p:cNvSpPr>
          <p:nvPr/>
        </p:nvSpPr>
        <p:spPr bwMode="auto">
          <a:xfrm>
            <a:off x="6073777" y="2717800"/>
            <a:ext cx="1060450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Yongsan Park</a:t>
            </a:r>
          </a:p>
        </p:txBody>
      </p:sp>
      <p:sp>
        <p:nvSpPr>
          <p:cNvPr id="95283" name="Text Box 26"/>
          <p:cNvSpPr txBox="1">
            <a:spLocks noChangeArrowheads="1"/>
          </p:cNvSpPr>
          <p:nvPr/>
        </p:nvSpPr>
        <p:spPr bwMode="auto">
          <a:xfrm>
            <a:off x="936631" y="3189289"/>
            <a:ext cx="836613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Yeouido Park</a:t>
            </a:r>
          </a:p>
        </p:txBody>
      </p:sp>
      <p:sp>
        <p:nvSpPr>
          <p:cNvPr id="95284" name="Text Box 46"/>
          <p:cNvSpPr txBox="1">
            <a:spLocks noChangeArrowheads="1"/>
          </p:cNvSpPr>
          <p:nvPr/>
        </p:nvSpPr>
        <p:spPr bwMode="auto">
          <a:xfrm>
            <a:off x="1635125" y="2940062"/>
            <a:ext cx="1004888" cy="16100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Ferry Terminal</a:t>
            </a:r>
          </a:p>
        </p:txBody>
      </p:sp>
      <p:sp>
        <p:nvSpPr>
          <p:cNvPr id="95285" name="Text Box 47"/>
          <p:cNvSpPr txBox="1">
            <a:spLocks noChangeArrowheads="1"/>
          </p:cNvSpPr>
          <p:nvPr/>
        </p:nvSpPr>
        <p:spPr bwMode="auto">
          <a:xfrm>
            <a:off x="3814763" y="2762262"/>
            <a:ext cx="822910" cy="16100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Ferry Terminal</a:t>
            </a:r>
          </a:p>
        </p:txBody>
      </p:sp>
      <p:sp>
        <p:nvSpPr>
          <p:cNvPr id="95286" name="Text Box 48"/>
          <p:cNvSpPr txBox="1">
            <a:spLocks noChangeArrowheads="1"/>
          </p:cNvSpPr>
          <p:nvPr/>
        </p:nvSpPr>
        <p:spPr bwMode="auto">
          <a:xfrm>
            <a:off x="1398588" y="3867154"/>
            <a:ext cx="1497012" cy="2025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1200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Yeouido CBD Area</a:t>
            </a:r>
          </a:p>
        </p:txBody>
      </p:sp>
      <p:sp>
        <p:nvSpPr>
          <p:cNvPr id="95287" name="Text Box 49"/>
          <p:cNvSpPr txBox="1">
            <a:spLocks noChangeArrowheads="1"/>
          </p:cNvSpPr>
          <p:nvPr/>
        </p:nvSpPr>
        <p:spPr bwMode="auto">
          <a:xfrm>
            <a:off x="3832231" y="2997211"/>
            <a:ext cx="2392363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Yongsan International Business Area</a:t>
            </a:r>
          </a:p>
        </p:txBody>
      </p:sp>
      <p:sp>
        <p:nvSpPr>
          <p:cNvPr id="95288" name="Text Box 96"/>
          <p:cNvSpPr txBox="1">
            <a:spLocks noChangeArrowheads="1"/>
          </p:cNvSpPr>
          <p:nvPr/>
        </p:nvSpPr>
        <p:spPr bwMode="auto">
          <a:xfrm>
            <a:off x="5859467" y="4335464"/>
            <a:ext cx="1377950" cy="3133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Dongjak Bridge 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 b="1">
                <a:solidFill>
                  <a:schemeClr val="bg1"/>
                </a:solidFill>
                <a:latin typeface="Arial" pitchFamily="34" charset="0"/>
              </a:rPr>
              <a:t>Extend Pedestrian road</a:t>
            </a:r>
            <a:r>
              <a:rPr kumimoji="0" lang="en-US" altLang="ko-KR" sz="900" b="1" i="1">
                <a:solidFill>
                  <a:schemeClr val="bg2"/>
                </a:solidFill>
                <a:latin typeface="Arial" pitchFamily="34" charset="0"/>
              </a:rPr>
              <a:t> </a:t>
            </a:r>
            <a:endParaRPr kumimoji="0" lang="en-US" altLang="ko-KR" sz="900" b="1">
              <a:solidFill>
                <a:schemeClr val="bg1"/>
              </a:solidFill>
              <a:latin typeface="Arial" pitchFamily="34" charset="0"/>
              <a:ea typeface="산돌고딕B" pitchFamily="50" charset="-127"/>
            </a:endParaRPr>
          </a:p>
        </p:txBody>
      </p:sp>
      <p:sp>
        <p:nvSpPr>
          <p:cNvPr id="95289" name="Text Box 97"/>
          <p:cNvSpPr txBox="1">
            <a:spLocks noChangeArrowheads="1"/>
          </p:cNvSpPr>
          <p:nvPr/>
        </p:nvSpPr>
        <p:spPr bwMode="auto">
          <a:xfrm>
            <a:off x="6731000" y="3824290"/>
            <a:ext cx="2363788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Jamsugyo change ro Pedestrian road</a:t>
            </a:r>
          </a:p>
        </p:txBody>
      </p:sp>
      <p:sp>
        <p:nvSpPr>
          <p:cNvPr id="95290" name="Text Box 178"/>
          <p:cNvSpPr txBox="1">
            <a:spLocks noChangeArrowheads="1"/>
          </p:cNvSpPr>
          <p:nvPr/>
        </p:nvSpPr>
        <p:spPr bwMode="auto">
          <a:xfrm>
            <a:off x="4305305" y="4587875"/>
            <a:ext cx="1541463" cy="344128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Hangang Bridge </a:t>
            </a:r>
          </a:p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Extend Pedestrian road</a:t>
            </a:r>
          </a:p>
        </p:txBody>
      </p:sp>
      <p:sp>
        <p:nvSpPr>
          <p:cNvPr id="95291" name="Text Box 408"/>
          <p:cNvSpPr txBox="1">
            <a:spLocks noChangeArrowheads="1"/>
          </p:cNvSpPr>
          <p:nvPr/>
        </p:nvSpPr>
        <p:spPr bwMode="auto">
          <a:xfrm>
            <a:off x="3327403" y="3200400"/>
            <a:ext cx="549275" cy="124650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sz="900">
                <a:solidFill>
                  <a:schemeClr val="bg1"/>
                </a:solidFill>
                <a:latin typeface="Arial" pitchFamily="34" charset="0"/>
                <a:ea typeface="산돌고딕B" pitchFamily="50" charset="-127"/>
              </a:rPr>
              <a:t>Monorail</a:t>
            </a:r>
          </a:p>
        </p:txBody>
      </p:sp>
      <p:sp>
        <p:nvSpPr>
          <p:cNvPr id="95292" name="Text Box 31"/>
          <p:cNvSpPr txBox="1">
            <a:spLocks noChangeArrowheads="1"/>
          </p:cNvSpPr>
          <p:nvPr/>
        </p:nvSpPr>
        <p:spPr bwMode="auto">
          <a:xfrm>
            <a:off x="3502030" y="4419612"/>
            <a:ext cx="98905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Hangang Bridge</a:t>
            </a:r>
          </a:p>
        </p:txBody>
      </p:sp>
      <p:sp>
        <p:nvSpPr>
          <p:cNvPr id="95293" name="Text Box 34"/>
          <p:cNvSpPr txBox="1">
            <a:spLocks noChangeArrowheads="1"/>
          </p:cNvSpPr>
          <p:nvPr/>
        </p:nvSpPr>
        <p:spPr bwMode="auto">
          <a:xfrm>
            <a:off x="8197851" y="3028962"/>
            <a:ext cx="94577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Hannam Bridge</a:t>
            </a:r>
          </a:p>
        </p:txBody>
      </p:sp>
      <p:sp>
        <p:nvSpPr>
          <p:cNvPr id="95294" name="Text Box 36"/>
          <p:cNvSpPr txBox="1">
            <a:spLocks noChangeArrowheads="1"/>
          </p:cNvSpPr>
          <p:nvPr/>
        </p:nvSpPr>
        <p:spPr bwMode="auto">
          <a:xfrm>
            <a:off x="7261225" y="4408500"/>
            <a:ext cx="83997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Banpo Bridge</a:t>
            </a:r>
          </a:p>
        </p:txBody>
      </p:sp>
      <p:sp>
        <p:nvSpPr>
          <p:cNvPr id="95295" name="Text Box 32"/>
          <p:cNvSpPr txBox="1">
            <a:spLocks noChangeArrowheads="1"/>
          </p:cNvSpPr>
          <p:nvPr/>
        </p:nvSpPr>
        <p:spPr bwMode="auto">
          <a:xfrm>
            <a:off x="5872164" y="5154625"/>
            <a:ext cx="94577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latin typeface="Arial" pitchFamily="34" charset="0"/>
                <a:ea typeface="산돌고딕B" pitchFamily="50" charset="-127"/>
              </a:rPr>
              <a:t>Dongjak Bridge</a:t>
            </a:r>
          </a:p>
        </p:txBody>
      </p:sp>
      <p:sp>
        <p:nvSpPr>
          <p:cNvPr id="388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\My Documents\이은중\02_시장님 등 관련 자료\연찬회\과장님 연찬회_2009 0523\그림\용산\포맷변환_Cam01night_moved_building.jpg"/>
          <p:cNvPicPr>
            <a:picLocks noChangeAspect="1" noChangeArrowheads="1"/>
          </p:cNvPicPr>
          <p:nvPr/>
        </p:nvPicPr>
        <p:blipFill>
          <a:blip r:embed="rId3" cstate="print"/>
          <a:srcRect r="22578"/>
          <a:stretch>
            <a:fillRect/>
          </a:stretch>
        </p:blipFill>
        <p:spPr bwMode="auto">
          <a:xfrm>
            <a:off x="6" y="-114300"/>
            <a:ext cx="9579429" cy="6958784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07849" y="2836260"/>
            <a:ext cx="693782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Development of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Yongsan</a:t>
            </a:r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Area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34451" y="655637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4</a:t>
            </a:fld>
            <a:endParaRPr lang="en-US" altLang="ko-KR" dirty="0" smtClean="0"/>
          </a:p>
        </p:txBody>
      </p:sp>
      <p:sp>
        <p:nvSpPr>
          <p:cNvPr id="7171" name="Rectangle 17"/>
          <p:cNvSpPr>
            <a:spLocks noChangeArrowheads="1"/>
          </p:cNvSpPr>
          <p:nvPr/>
        </p:nvSpPr>
        <p:spPr bwMode="auto">
          <a:xfrm>
            <a:off x="6" y="874716"/>
            <a:ext cx="9102725" cy="246221"/>
          </a:xfrm>
          <a:prstGeom prst="rect">
            <a:avLst/>
          </a:prstGeom>
          <a:gradFill rotWithShape="1">
            <a:gsLst>
              <a:gs pos="0">
                <a:srgbClr val="000058"/>
              </a:gs>
              <a:gs pos="100000">
                <a:srgbClr val="0066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149725" y="4362461"/>
            <a:ext cx="48006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ko-KR" sz="2000">
                <a:latin typeface="Tahoma" pitchFamily="34" charset="0"/>
                <a:ea typeface="굴림" pitchFamily="50" charset="-127"/>
              </a:rPr>
              <a:t>Seoul, the capital city of Korea, </a:t>
            </a:r>
            <a:br>
              <a:rPr lang="en-US" altLang="ko-KR" sz="2000">
                <a:latin typeface="Tahoma" pitchFamily="34" charset="0"/>
                <a:ea typeface="굴림" pitchFamily="50" charset="-127"/>
              </a:rPr>
            </a:br>
            <a:r>
              <a:rPr lang="en-US" altLang="ko-KR" sz="2000">
                <a:latin typeface="Tahoma" pitchFamily="34" charset="0"/>
                <a:ea typeface="굴림" pitchFamily="50" charset="-127"/>
              </a:rPr>
              <a:t>is located in the middle of </a:t>
            </a:r>
            <a:br>
              <a:rPr lang="en-US" altLang="ko-KR" sz="2000">
                <a:latin typeface="Tahoma" pitchFamily="34" charset="0"/>
                <a:ea typeface="굴림" pitchFamily="50" charset="-127"/>
              </a:rPr>
            </a:br>
            <a:r>
              <a:rPr lang="en-US" altLang="ko-KR" sz="2000">
                <a:latin typeface="Tahoma" pitchFamily="34" charset="0"/>
                <a:ea typeface="굴림" pitchFamily="50" charset="-127"/>
              </a:rPr>
              <a:t>the Korean Peninsula linking China and Japan, the largest consumer markets of</a:t>
            </a:r>
            <a:r>
              <a:rPr lang="ko-KR" altLang="en-US" sz="2000">
                <a:latin typeface="Tahoma" pitchFamily="34" charset="0"/>
                <a:ea typeface="굴림" pitchFamily="50" charset="-127"/>
              </a:rPr>
              <a:t> </a:t>
            </a:r>
            <a:r>
              <a:rPr lang="en-US" altLang="ko-KR" sz="2000">
                <a:latin typeface="Tahoma" pitchFamily="34" charset="0"/>
                <a:ea typeface="굴림" pitchFamily="50" charset="-127"/>
              </a:rPr>
              <a:t>Asia.</a:t>
            </a:r>
          </a:p>
        </p:txBody>
      </p:sp>
      <p:pic>
        <p:nvPicPr>
          <p:cNvPr id="7173" name="Picture 3" descr="위치도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142"/>
          <a:stretch>
            <a:fillRect/>
          </a:stretch>
        </p:blipFill>
        <p:spPr bwMode="auto">
          <a:xfrm>
            <a:off x="176218" y="1257302"/>
            <a:ext cx="37084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gyeonggi_g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275" y="1285875"/>
            <a:ext cx="30924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5903913" y="1657350"/>
            <a:ext cx="1366837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>
                <a:solidFill>
                  <a:schemeClr val="bg1"/>
                </a:solidFill>
                <a:latin typeface="Arial Black" pitchFamily="34" charset="0"/>
                <a:ea typeface="굴림" pitchFamily="50" charset="-127"/>
              </a:rPr>
              <a:t>North Korea</a:t>
            </a: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7216775" y="2414600"/>
            <a:ext cx="136683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 Narrow" pitchFamily="34" charset="0"/>
                <a:ea typeface="굴림" pitchFamily="50" charset="-127"/>
              </a:rPr>
              <a:t>SEOUL</a:t>
            </a:r>
          </a:p>
        </p:txBody>
      </p:sp>
      <p:pic>
        <p:nvPicPr>
          <p:cNvPr id="7177" name="Picture 10" descr="notfall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0355" y="1287463"/>
            <a:ext cx="18859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Oval 11"/>
          <p:cNvSpPr>
            <a:spLocks noChangeArrowheads="1"/>
          </p:cNvSpPr>
          <p:nvPr/>
        </p:nvSpPr>
        <p:spPr bwMode="auto">
          <a:xfrm>
            <a:off x="4408493" y="1971678"/>
            <a:ext cx="104775" cy="11271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79" name="Rectangle 12"/>
          <p:cNvSpPr>
            <a:spLocks noChangeArrowheads="1"/>
          </p:cNvSpPr>
          <p:nvPr/>
        </p:nvSpPr>
        <p:spPr bwMode="auto">
          <a:xfrm>
            <a:off x="4032251" y="1868488"/>
            <a:ext cx="136683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 Narrow" pitchFamily="34" charset="0"/>
                <a:ea typeface="굴림" pitchFamily="50" charset="-127"/>
              </a:rPr>
              <a:t>SEOUL</a:t>
            </a: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1016003" y="819150"/>
            <a:ext cx="136683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 b="1" dirty="0">
                <a:solidFill>
                  <a:srgbClr val="CCFF33"/>
                </a:solidFill>
                <a:latin typeface="Tahoma" pitchFamily="34" charset="0"/>
                <a:ea typeface="굴림" pitchFamily="50" charset="-127"/>
              </a:rPr>
              <a:t>Seoul in Asia</a:t>
            </a:r>
          </a:p>
        </p:txBody>
      </p:sp>
      <p:sp>
        <p:nvSpPr>
          <p:cNvPr id="7181" name="Rectangle 14"/>
          <p:cNvSpPr>
            <a:spLocks noChangeArrowheads="1"/>
          </p:cNvSpPr>
          <p:nvPr/>
        </p:nvSpPr>
        <p:spPr bwMode="auto">
          <a:xfrm>
            <a:off x="4176714" y="836625"/>
            <a:ext cx="13668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CCFF33"/>
                </a:solidFill>
                <a:latin typeface="Tahoma" pitchFamily="34" charset="0"/>
                <a:ea typeface="굴림" pitchFamily="50" charset="-127"/>
              </a:rPr>
              <a:t>Seoul in South Korea</a:t>
            </a: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6648455" y="836625"/>
            <a:ext cx="136683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200" b="1">
                <a:solidFill>
                  <a:srgbClr val="CCFF33"/>
                </a:solidFill>
                <a:latin typeface="Tahoma" pitchFamily="34" charset="0"/>
                <a:ea typeface="굴림" pitchFamily="50" charset="-127"/>
              </a:rPr>
              <a:t>Seoul in Capital Region</a:t>
            </a:r>
          </a:p>
        </p:txBody>
      </p:sp>
      <p:sp>
        <p:nvSpPr>
          <p:cNvPr id="7183" name="Text Box 7"/>
          <p:cNvSpPr txBox="1">
            <a:spLocks noChangeArrowheads="1"/>
          </p:cNvSpPr>
          <p:nvPr/>
        </p:nvSpPr>
        <p:spPr bwMode="auto">
          <a:xfrm>
            <a:off x="65088" y="203200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Location of Seoul</a:t>
            </a:r>
          </a:p>
        </p:txBody>
      </p:sp>
      <p:sp>
        <p:nvSpPr>
          <p:cNvPr id="7184" name="Rectangle 24"/>
          <p:cNvSpPr>
            <a:spLocks noChangeArrowheads="1"/>
          </p:cNvSpPr>
          <p:nvPr/>
        </p:nvSpPr>
        <p:spPr bwMode="auto">
          <a:xfrm>
            <a:off x="4019554" y="836615"/>
            <a:ext cx="50800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7185" name="Rectangle 26"/>
          <p:cNvSpPr>
            <a:spLocks noChangeArrowheads="1"/>
          </p:cNvSpPr>
          <p:nvPr/>
        </p:nvSpPr>
        <p:spPr bwMode="auto">
          <a:xfrm>
            <a:off x="5959475" y="844553"/>
            <a:ext cx="50800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64A182-B173-495E-9C65-2C7EEB6BB25F}" type="slidenum">
              <a:rPr lang="en-US" altLang="ko-KR" smtClean="0"/>
              <a:pPr/>
              <a:t>40</a:t>
            </a:fld>
            <a:endParaRPr lang="en-US" altLang="ko-KR" smtClean="0"/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4772025" y="4789500"/>
            <a:ext cx="1665288" cy="1679575"/>
            <a:chOff x="3010" y="3012"/>
            <a:chExt cx="1049" cy="1058"/>
          </a:xfrm>
        </p:grpSpPr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3010" y="3012"/>
              <a:ext cx="1049" cy="1058"/>
              <a:chOff x="3010" y="3012"/>
              <a:chExt cx="1049" cy="1058"/>
            </a:xfrm>
          </p:grpSpPr>
          <p:pic>
            <p:nvPicPr>
              <p:cNvPr id="111674" name="Picture 77" descr="1_1030 copy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620" t="84274" r="71272" b="3455"/>
              <a:stretch>
                <a:fillRect/>
              </a:stretch>
            </p:blipFill>
            <p:spPr bwMode="auto">
              <a:xfrm>
                <a:off x="3010" y="3039"/>
                <a:ext cx="1049" cy="1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675" name="Rectangle 78"/>
              <p:cNvSpPr>
                <a:spLocks noChangeArrowheads="1"/>
              </p:cNvSpPr>
              <p:nvPr/>
            </p:nvSpPr>
            <p:spPr bwMode="auto">
              <a:xfrm>
                <a:off x="3370" y="3012"/>
                <a:ext cx="116" cy="15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11672" name="Rectangle 79"/>
            <p:cNvSpPr>
              <a:spLocks noChangeArrowheads="1"/>
            </p:cNvSpPr>
            <p:nvPr/>
          </p:nvSpPr>
          <p:spPr bwMode="auto">
            <a:xfrm>
              <a:off x="3532" y="3354"/>
              <a:ext cx="116" cy="155"/>
            </a:xfrm>
            <a:prstGeom prst="rect">
              <a:avLst/>
            </a:prstGeom>
            <a:solidFill>
              <a:srgbClr val="969696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11673" name="Rectangle 80"/>
            <p:cNvSpPr>
              <a:spLocks noChangeArrowheads="1"/>
            </p:cNvSpPr>
            <p:nvPr/>
          </p:nvSpPr>
          <p:spPr bwMode="auto">
            <a:xfrm>
              <a:off x="3492" y="3642"/>
              <a:ext cx="108" cy="155"/>
            </a:xfrm>
            <a:prstGeom prst="rect">
              <a:avLst/>
            </a:prstGeom>
            <a:solidFill>
              <a:srgbClr val="969696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pic>
        <p:nvPicPr>
          <p:cNvPr id="111620" name="Picture 81" descr="1_1030 copy"/>
          <p:cNvPicPr>
            <a:picLocks noChangeAspect="1" noChangeArrowheads="1"/>
          </p:cNvPicPr>
          <p:nvPr/>
        </p:nvPicPr>
        <p:blipFill>
          <a:blip r:embed="rId4" cstate="print"/>
          <a:srcRect l="18085" t="83069" r="76439" b="14671"/>
          <a:stretch>
            <a:fillRect/>
          </a:stretch>
        </p:blipFill>
        <p:spPr bwMode="auto">
          <a:xfrm>
            <a:off x="4697419" y="4719650"/>
            <a:ext cx="7524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 Box 82" descr="그림1"/>
          <p:cNvSpPr txBox="1">
            <a:spLocks noChangeArrowheads="1"/>
          </p:cNvSpPr>
          <p:nvPr/>
        </p:nvSpPr>
        <p:spPr bwMode="auto">
          <a:xfrm>
            <a:off x="4756156" y="6445250"/>
            <a:ext cx="2005013" cy="35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75484" tIns="37742" rIns="75484" bIns="37742">
            <a:spAutoFit/>
          </a:bodyPr>
          <a:lstStyle/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Symbolic connection with </a:t>
            </a:r>
          </a:p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the urban center</a:t>
            </a:r>
            <a:endParaRPr lang="ko-KR" alt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11622" name="Picture 83" descr="2"/>
          <p:cNvPicPr>
            <a:picLocks noChangeAspect="1" noChangeArrowheads="1"/>
          </p:cNvPicPr>
          <p:nvPr/>
        </p:nvPicPr>
        <p:blipFill>
          <a:blip r:embed="rId5" cstate="print"/>
          <a:srcRect l="6102" t="14275" r="19972" b="18787"/>
          <a:stretch>
            <a:fillRect/>
          </a:stretch>
        </p:blipFill>
        <p:spPr bwMode="auto">
          <a:xfrm>
            <a:off x="4522791" y="2852746"/>
            <a:ext cx="1809750" cy="164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1623" name="Picture 84" descr="2"/>
          <p:cNvPicPr>
            <a:picLocks noChangeAspect="1" noChangeArrowheads="1"/>
          </p:cNvPicPr>
          <p:nvPr/>
        </p:nvPicPr>
        <p:blipFill>
          <a:blip r:embed="rId6" cstate="print"/>
          <a:srcRect l="6102" t="4216" r="58022" b="84172"/>
          <a:stretch>
            <a:fillRect/>
          </a:stretch>
        </p:blipFill>
        <p:spPr bwMode="auto">
          <a:xfrm>
            <a:off x="4802189" y="2838462"/>
            <a:ext cx="87788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Text Box 85" descr="그림1"/>
          <p:cNvSpPr txBox="1">
            <a:spLocks noChangeArrowheads="1"/>
          </p:cNvSpPr>
          <p:nvPr/>
        </p:nvSpPr>
        <p:spPr bwMode="auto">
          <a:xfrm>
            <a:off x="4759325" y="4427538"/>
            <a:ext cx="2044700" cy="35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75484" tIns="37742" rIns="75484" bIns="37742">
            <a:spAutoFit/>
          </a:bodyPr>
          <a:lstStyle/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Assimilation of the</a:t>
            </a:r>
          </a:p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Hangang Renaissance Plan</a:t>
            </a:r>
            <a:endParaRPr lang="ko-KR" alt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11625" name="Text Box 86"/>
          <p:cNvSpPr txBox="1">
            <a:spLocks noChangeArrowheads="1"/>
          </p:cNvSpPr>
          <p:nvPr/>
        </p:nvSpPr>
        <p:spPr bwMode="auto">
          <a:xfrm>
            <a:off x="79379" y="258765"/>
            <a:ext cx="81486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400" b="1" dirty="0" err="1">
                <a:latin typeface="Garamond" pitchFamily="18" charset="0"/>
                <a:ea typeface="굴림" pitchFamily="50" charset="-127"/>
              </a:rPr>
              <a:t>Yongsan</a:t>
            </a:r>
            <a:r>
              <a:rPr lang="en-US" altLang="ko-KR" sz="2400" b="1" dirty="0">
                <a:latin typeface="Garamond" pitchFamily="18" charset="0"/>
                <a:ea typeface="굴림" pitchFamily="50" charset="-127"/>
              </a:rPr>
              <a:t> International Business District</a:t>
            </a:r>
            <a:endParaRPr lang="ko-KR" altLang="en-US" sz="24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11626" name="Rectangle 87"/>
          <p:cNvSpPr>
            <a:spLocks noChangeArrowheads="1"/>
          </p:cNvSpPr>
          <p:nvPr/>
        </p:nvSpPr>
        <p:spPr bwMode="auto">
          <a:xfrm>
            <a:off x="5199069" y="2078038"/>
            <a:ext cx="434975" cy="165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11627" name="Picture 88" descr="1_1030 copy"/>
          <p:cNvPicPr>
            <a:picLocks noChangeAspect="1" noChangeArrowheads="1"/>
          </p:cNvPicPr>
          <p:nvPr/>
        </p:nvPicPr>
        <p:blipFill>
          <a:blip r:embed="rId7" cstate="print"/>
          <a:srcRect l="995" t="83087" r="87979" b="14752"/>
          <a:stretch>
            <a:fillRect/>
          </a:stretch>
        </p:blipFill>
        <p:spPr bwMode="auto">
          <a:xfrm>
            <a:off x="6951663" y="739775"/>
            <a:ext cx="16319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8" name="Picture 89" descr="1_1030 copy"/>
          <p:cNvPicPr>
            <a:picLocks noChangeAspect="1" noChangeArrowheads="1"/>
          </p:cNvPicPr>
          <p:nvPr/>
        </p:nvPicPr>
        <p:blipFill>
          <a:blip r:embed="rId8" cstate="print"/>
          <a:srcRect l="3027" t="86131" r="84216" b="3122"/>
          <a:stretch>
            <a:fillRect/>
          </a:stretch>
        </p:blipFill>
        <p:spPr bwMode="auto">
          <a:xfrm>
            <a:off x="6964363" y="1069977"/>
            <a:ext cx="18161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9" name="Text Box 90" descr="그림1"/>
          <p:cNvSpPr txBox="1">
            <a:spLocks noChangeArrowheads="1"/>
          </p:cNvSpPr>
          <p:nvPr/>
        </p:nvSpPr>
        <p:spPr bwMode="auto">
          <a:xfrm>
            <a:off x="6910388" y="2533650"/>
            <a:ext cx="2343150" cy="35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75484" tIns="37742" rIns="75484" bIns="37742">
            <a:spAutoFit/>
          </a:bodyPr>
          <a:lstStyle/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Railway Deck Park, Hangang </a:t>
            </a:r>
          </a:p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Citizens Park, etc.</a:t>
            </a:r>
            <a:endParaRPr lang="ko-KR" alt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11630" name="Picture 91" descr="3"/>
          <p:cNvPicPr>
            <a:picLocks noChangeAspect="1" noChangeArrowheads="1"/>
          </p:cNvPicPr>
          <p:nvPr/>
        </p:nvPicPr>
        <p:blipFill>
          <a:blip r:embed="rId9" cstate="print"/>
          <a:srcRect t="14322" b="17651"/>
          <a:stretch>
            <a:fillRect/>
          </a:stretch>
        </p:blipFill>
        <p:spPr bwMode="auto">
          <a:xfrm>
            <a:off x="7145338" y="4932375"/>
            <a:ext cx="1214437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1" name="Picture 92" descr="3"/>
          <p:cNvPicPr>
            <a:picLocks noChangeAspect="1" noChangeArrowheads="1"/>
          </p:cNvPicPr>
          <p:nvPr/>
        </p:nvPicPr>
        <p:blipFill>
          <a:blip r:embed="rId9" cstate="print"/>
          <a:srcRect b="87761"/>
          <a:stretch>
            <a:fillRect/>
          </a:stretch>
        </p:blipFill>
        <p:spPr bwMode="auto">
          <a:xfrm>
            <a:off x="6886575" y="4691075"/>
            <a:ext cx="1214438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2" name="Text Box 93" descr="그림1"/>
          <p:cNvSpPr txBox="1">
            <a:spLocks noChangeArrowheads="1"/>
          </p:cNvSpPr>
          <p:nvPr/>
        </p:nvSpPr>
        <p:spPr bwMode="auto">
          <a:xfrm>
            <a:off x="6921506" y="6445250"/>
            <a:ext cx="2132013" cy="35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75484" tIns="37742" rIns="75484" bIns="37742">
            <a:spAutoFit/>
          </a:bodyPr>
          <a:lstStyle/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Effective land use in harmony </a:t>
            </a:r>
          </a:p>
          <a:p>
            <a:pPr algn="l" defTabSz="957263">
              <a:lnSpc>
                <a:spcPct val="65000"/>
              </a:lnSpc>
            </a:pP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with surrounding facilities</a:t>
            </a:r>
            <a:endParaRPr lang="ko-KR" alt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11633" name="Picture 94" descr="4"/>
          <p:cNvPicPr>
            <a:picLocks noChangeAspect="1" noChangeArrowheads="1"/>
          </p:cNvPicPr>
          <p:nvPr/>
        </p:nvPicPr>
        <p:blipFill>
          <a:blip r:embed="rId10" cstate="print"/>
          <a:srcRect l="10236" t="19513" r="7086" b="20456"/>
          <a:stretch>
            <a:fillRect/>
          </a:stretch>
        </p:blipFill>
        <p:spPr bwMode="auto">
          <a:xfrm>
            <a:off x="7137400" y="3035300"/>
            <a:ext cx="130175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4" name="Picture 95" descr="4"/>
          <p:cNvPicPr>
            <a:picLocks noChangeAspect="1" noChangeArrowheads="1"/>
          </p:cNvPicPr>
          <p:nvPr/>
        </p:nvPicPr>
        <p:blipFill>
          <a:blip r:embed="rId10" cstate="print"/>
          <a:srcRect l="22047" t="-1259" r="47638" b="85445"/>
          <a:stretch>
            <a:fillRect/>
          </a:stretch>
        </p:blipFill>
        <p:spPr bwMode="auto">
          <a:xfrm>
            <a:off x="6964369" y="2813062"/>
            <a:ext cx="477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5" name="Picture 96" descr="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0288" y="752475"/>
            <a:ext cx="1681162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6" name="Text Box 97" descr="그림1"/>
          <p:cNvSpPr txBox="1">
            <a:spLocks noChangeArrowheads="1"/>
          </p:cNvSpPr>
          <p:nvPr/>
        </p:nvSpPr>
        <p:spPr bwMode="auto">
          <a:xfrm>
            <a:off x="4678366" y="2535250"/>
            <a:ext cx="1803400" cy="174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75484" tIns="37742" rIns="75484" bIns="37742">
            <a:spAutoFit/>
          </a:bodyPr>
          <a:lstStyle/>
          <a:p>
            <a:pPr algn="l" defTabSz="957263">
              <a:lnSpc>
                <a:spcPct val="65000"/>
              </a:lnSpc>
            </a:pPr>
            <a:r>
              <a:rPr lang="ko-KR" altLang="en-US" b="1">
                <a:solidFill>
                  <a:schemeClr val="accent2"/>
                </a:solidFill>
                <a:latin typeface="Arial" pitchFamily="34" charset="0"/>
              </a:rPr>
              <a:t>  </a:t>
            </a:r>
            <a:r>
              <a:rPr lang="en-US" altLang="ko-KR" b="1">
                <a:solidFill>
                  <a:schemeClr val="accent2"/>
                </a:solidFill>
                <a:latin typeface="Arial" pitchFamily="34" charset="0"/>
              </a:rPr>
              <a:t>Creation of view corridor</a:t>
            </a:r>
            <a:endParaRPr lang="ko-KR" alt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11637" name="Picture 98" descr="배치도1028"/>
          <p:cNvPicPr>
            <a:picLocks noChangeAspect="1" noChangeArrowheads="1"/>
          </p:cNvPicPr>
          <p:nvPr/>
        </p:nvPicPr>
        <p:blipFill>
          <a:blip r:embed="rId12" cstate="print"/>
          <a:srcRect l="9987" r="4224"/>
          <a:stretch>
            <a:fillRect/>
          </a:stretch>
        </p:blipFill>
        <p:spPr bwMode="auto">
          <a:xfrm>
            <a:off x="212731" y="717550"/>
            <a:ext cx="4418013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8" name="Rectangle 99"/>
          <p:cNvSpPr>
            <a:spLocks noChangeArrowheads="1"/>
          </p:cNvSpPr>
          <p:nvPr/>
        </p:nvSpPr>
        <p:spPr bwMode="auto">
          <a:xfrm>
            <a:off x="6270062" y="881067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39" name="Rectangle 100"/>
          <p:cNvSpPr>
            <a:spLocks noChangeArrowheads="1"/>
          </p:cNvSpPr>
          <p:nvPr/>
        </p:nvSpPr>
        <p:spPr bwMode="auto">
          <a:xfrm>
            <a:off x="6073211" y="2259025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40" name="Rectangle 101"/>
          <p:cNvSpPr>
            <a:spLocks noChangeArrowheads="1"/>
          </p:cNvSpPr>
          <p:nvPr/>
        </p:nvSpPr>
        <p:spPr bwMode="auto">
          <a:xfrm>
            <a:off x="4917511" y="2341575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41" name="Rectangle 102"/>
          <p:cNvSpPr>
            <a:spLocks noChangeArrowheads="1"/>
          </p:cNvSpPr>
          <p:nvPr/>
        </p:nvSpPr>
        <p:spPr bwMode="auto">
          <a:xfrm>
            <a:off x="5012762" y="998550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42" name="Rectangle 103"/>
          <p:cNvSpPr>
            <a:spLocks noChangeArrowheads="1"/>
          </p:cNvSpPr>
          <p:nvPr/>
        </p:nvSpPr>
        <p:spPr bwMode="auto">
          <a:xfrm>
            <a:off x="4724400" y="931863"/>
            <a:ext cx="73660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Wonhyoro</a:t>
            </a:r>
          </a:p>
        </p:txBody>
      </p:sp>
      <p:sp>
        <p:nvSpPr>
          <p:cNvPr id="111643" name="Rectangle 104"/>
          <p:cNvSpPr>
            <a:spLocks noChangeArrowheads="1"/>
          </p:cNvSpPr>
          <p:nvPr/>
        </p:nvSpPr>
        <p:spPr bwMode="auto">
          <a:xfrm>
            <a:off x="6181726" y="903288"/>
            <a:ext cx="73660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Namsan</a:t>
            </a:r>
          </a:p>
        </p:txBody>
      </p:sp>
      <p:sp>
        <p:nvSpPr>
          <p:cNvPr id="111644" name="Rectangle 105"/>
          <p:cNvSpPr>
            <a:spLocks noChangeArrowheads="1"/>
          </p:cNvSpPr>
          <p:nvPr/>
        </p:nvSpPr>
        <p:spPr bwMode="auto">
          <a:xfrm>
            <a:off x="5610227" y="2244737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Hangangro</a:t>
            </a:r>
          </a:p>
        </p:txBody>
      </p:sp>
      <p:sp>
        <p:nvSpPr>
          <p:cNvPr id="111645" name="Rectangle 106"/>
          <p:cNvSpPr>
            <a:spLocks noChangeArrowheads="1"/>
          </p:cNvSpPr>
          <p:nvPr/>
        </p:nvSpPr>
        <p:spPr bwMode="auto">
          <a:xfrm>
            <a:off x="4651379" y="2330462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63Building</a:t>
            </a:r>
          </a:p>
        </p:txBody>
      </p:sp>
      <p:sp>
        <p:nvSpPr>
          <p:cNvPr id="111646" name="Rectangle 107"/>
          <p:cNvSpPr>
            <a:spLocks noChangeArrowheads="1"/>
          </p:cNvSpPr>
          <p:nvPr/>
        </p:nvSpPr>
        <p:spPr bwMode="auto">
          <a:xfrm>
            <a:off x="8557649" y="1816104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47" name="Rectangle 108"/>
          <p:cNvSpPr>
            <a:spLocks noChangeArrowheads="1"/>
          </p:cNvSpPr>
          <p:nvPr/>
        </p:nvSpPr>
        <p:spPr bwMode="auto">
          <a:xfrm>
            <a:off x="7974013" y="1766888"/>
            <a:ext cx="13017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Yongsan </a:t>
            </a:r>
            <a:br>
              <a:rPr lang="en-US" altLang="ko-KR" sz="800">
                <a:latin typeface="Arial" pitchFamily="34" charset="0"/>
              </a:rPr>
            </a:br>
            <a:r>
              <a:rPr lang="en-US" altLang="ko-KR" sz="800">
                <a:latin typeface="Arial" pitchFamily="34" charset="0"/>
              </a:rPr>
              <a:t>National Park</a:t>
            </a:r>
          </a:p>
        </p:txBody>
      </p:sp>
      <p:sp>
        <p:nvSpPr>
          <p:cNvPr id="111648" name="Rectangle 109"/>
          <p:cNvSpPr>
            <a:spLocks noChangeArrowheads="1"/>
          </p:cNvSpPr>
          <p:nvPr/>
        </p:nvSpPr>
        <p:spPr bwMode="auto">
          <a:xfrm>
            <a:off x="8036950" y="2397136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49" name="Rectangle 110"/>
          <p:cNvSpPr>
            <a:spLocks noChangeArrowheads="1"/>
          </p:cNvSpPr>
          <p:nvPr/>
        </p:nvSpPr>
        <p:spPr bwMode="auto">
          <a:xfrm>
            <a:off x="7732715" y="2363788"/>
            <a:ext cx="122555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Hangang Civic Park</a:t>
            </a:r>
          </a:p>
        </p:txBody>
      </p:sp>
      <p:sp>
        <p:nvSpPr>
          <p:cNvPr id="111650" name="Rectangle 111"/>
          <p:cNvSpPr>
            <a:spLocks noChangeArrowheads="1"/>
          </p:cNvSpPr>
          <p:nvPr/>
        </p:nvSpPr>
        <p:spPr bwMode="auto">
          <a:xfrm>
            <a:off x="4955612" y="3989388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51" name="Rectangle 112"/>
          <p:cNvSpPr>
            <a:spLocks noChangeArrowheads="1"/>
          </p:cNvSpPr>
          <p:nvPr/>
        </p:nvSpPr>
        <p:spPr bwMode="auto">
          <a:xfrm>
            <a:off x="5450912" y="3513140"/>
            <a:ext cx="184731" cy="246221"/>
          </a:xfrm>
          <a:prstGeom prst="rect">
            <a:avLst/>
          </a:prstGeom>
          <a:solidFill>
            <a:srgbClr val="8497C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52" name="Rectangle 113"/>
          <p:cNvSpPr>
            <a:spLocks noChangeArrowheads="1"/>
          </p:cNvSpPr>
          <p:nvPr/>
        </p:nvSpPr>
        <p:spPr bwMode="auto">
          <a:xfrm>
            <a:off x="5127625" y="3540125"/>
            <a:ext cx="838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Assimilation</a:t>
            </a:r>
          </a:p>
        </p:txBody>
      </p:sp>
      <p:sp>
        <p:nvSpPr>
          <p:cNvPr id="111653" name="Rectangle 114"/>
          <p:cNvSpPr>
            <a:spLocks noChangeArrowheads="1"/>
          </p:cNvSpPr>
          <p:nvPr/>
        </p:nvSpPr>
        <p:spPr bwMode="auto">
          <a:xfrm>
            <a:off x="6057337" y="2884499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54" name="Rectangle 115"/>
          <p:cNvSpPr>
            <a:spLocks noChangeArrowheads="1"/>
          </p:cNvSpPr>
          <p:nvPr/>
        </p:nvSpPr>
        <p:spPr bwMode="auto">
          <a:xfrm>
            <a:off x="6099175" y="2901962"/>
            <a:ext cx="4127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City</a:t>
            </a:r>
          </a:p>
        </p:txBody>
      </p:sp>
      <p:sp>
        <p:nvSpPr>
          <p:cNvPr id="111655" name="Rectangle 116"/>
          <p:cNvSpPr>
            <a:spLocks noChangeArrowheads="1"/>
          </p:cNvSpPr>
          <p:nvPr/>
        </p:nvSpPr>
        <p:spPr bwMode="auto">
          <a:xfrm>
            <a:off x="8211575" y="3444875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56" name="Rectangle 117"/>
          <p:cNvSpPr>
            <a:spLocks noChangeArrowheads="1"/>
          </p:cNvSpPr>
          <p:nvPr/>
        </p:nvSpPr>
        <p:spPr bwMode="auto">
          <a:xfrm>
            <a:off x="8139113" y="3341688"/>
            <a:ext cx="78740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St. Yongsan</a:t>
            </a:r>
          </a:p>
        </p:txBody>
      </p:sp>
      <p:sp>
        <p:nvSpPr>
          <p:cNvPr id="111657" name="Rectangle 118"/>
          <p:cNvSpPr>
            <a:spLocks noChangeArrowheads="1"/>
          </p:cNvSpPr>
          <p:nvPr/>
        </p:nvSpPr>
        <p:spPr bwMode="auto">
          <a:xfrm>
            <a:off x="7290824" y="4121161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58" name="Rectangle 119"/>
          <p:cNvSpPr>
            <a:spLocks noChangeArrowheads="1"/>
          </p:cNvSpPr>
          <p:nvPr/>
        </p:nvSpPr>
        <p:spPr bwMode="auto">
          <a:xfrm>
            <a:off x="6967538" y="4037013"/>
            <a:ext cx="635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Int’l Ferry Terminal</a:t>
            </a:r>
          </a:p>
        </p:txBody>
      </p:sp>
      <p:sp>
        <p:nvSpPr>
          <p:cNvPr id="111659" name="Rectangle 120"/>
          <p:cNvSpPr>
            <a:spLocks noChangeArrowheads="1"/>
          </p:cNvSpPr>
          <p:nvPr/>
        </p:nvSpPr>
        <p:spPr bwMode="auto">
          <a:xfrm>
            <a:off x="4611688" y="3886206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Nature</a:t>
            </a:r>
          </a:p>
        </p:txBody>
      </p:sp>
      <p:sp>
        <p:nvSpPr>
          <p:cNvPr id="111660" name="Rectangle 121"/>
          <p:cNvSpPr>
            <a:spLocks noChangeArrowheads="1"/>
          </p:cNvSpPr>
          <p:nvPr/>
        </p:nvSpPr>
        <p:spPr bwMode="auto">
          <a:xfrm>
            <a:off x="5076261" y="4999049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61" name="Rectangle 122"/>
          <p:cNvSpPr>
            <a:spLocks noChangeArrowheads="1"/>
          </p:cNvSpPr>
          <p:nvPr/>
        </p:nvSpPr>
        <p:spPr bwMode="auto">
          <a:xfrm>
            <a:off x="4772027" y="4897438"/>
            <a:ext cx="84455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Wonhyoro</a:t>
            </a:r>
          </a:p>
        </p:txBody>
      </p:sp>
      <p:sp>
        <p:nvSpPr>
          <p:cNvPr id="111662" name="Rectangle 123"/>
          <p:cNvSpPr>
            <a:spLocks noChangeArrowheads="1"/>
          </p:cNvSpPr>
          <p:nvPr/>
        </p:nvSpPr>
        <p:spPr bwMode="auto">
          <a:xfrm>
            <a:off x="6228787" y="4865699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63" name="Rectangle 124"/>
          <p:cNvSpPr>
            <a:spLocks noChangeArrowheads="1"/>
          </p:cNvSpPr>
          <p:nvPr/>
        </p:nvSpPr>
        <p:spPr bwMode="auto">
          <a:xfrm>
            <a:off x="6115055" y="4864112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Namsan</a:t>
            </a:r>
          </a:p>
        </p:txBody>
      </p:sp>
      <p:sp>
        <p:nvSpPr>
          <p:cNvPr id="111664" name="Rectangle 125"/>
          <p:cNvSpPr>
            <a:spLocks noChangeArrowheads="1"/>
          </p:cNvSpPr>
          <p:nvPr/>
        </p:nvSpPr>
        <p:spPr bwMode="auto">
          <a:xfrm>
            <a:off x="4815911" y="6313499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65" name="Rectangle 126"/>
          <p:cNvSpPr>
            <a:spLocks noChangeArrowheads="1"/>
          </p:cNvSpPr>
          <p:nvPr/>
        </p:nvSpPr>
        <p:spPr bwMode="auto">
          <a:xfrm>
            <a:off x="6073211" y="6173799"/>
            <a:ext cx="184731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1666" name="Rectangle 127"/>
          <p:cNvSpPr>
            <a:spLocks noChangeArrowheads="1"/>
          </p:cNvSpPr>
          <p:nvPr/>
        </p:nvSpPr>
        <p:spPr bwMode="auto">
          <a:xfrm>
            <a:off x="5676900" y="6146812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Hangangro</a:t>
            </a:r>
          </a:p>
        </p:txBody>
      </p:sp>
      <p:sp>
        <p:nvSpPr>
          <p:cNvPr id="111667" name="Rectangle 128"/>
          <p:cNvSpPr>
            <a:spLocks noChangeArrowheads="1"/>
          </p:cNvSpPr>
          <p:nvPr/>
        </p:nvSpPr>
        <p:spPr bwMode="auto">
          <a:xfrm>
            <a:off x="4702175" y="6289687"/>
            <a:ext cx="8445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ko-KR" sz="800">
                <a:latin typeface="Arial" pitchFamily="34" charset="0"/>
              </a:rPr>
              <a:t>63Building</a:t>
            </a:r>
          </a:p>
        </p:txBody>
      </p:sp>
      <p:sp>
        <p:nvSpPr>
          <p:cNvPr id="111668" name="Rectangle 3"/>
          <p:cNvSpPr>
            <a:spLocks noChangeArrowheads="1"/>
          </p:cNvSpPr>
          <p:nvPr/>
        </p:nvSpPr>
        <p:spPr bwMode="auto">
          <a:xfrm>
            <a:off x="171454" y="681050"/>
            <a:ext cx="189827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88913" indent="-188913" algn="l">
              <a:lnSpc>
                <a:spcPct val="120000"/>
              </a:lnSpc>
              <a:spcBef>
                <a:spcPct val="0"/>
              </a:spcBef>
            </a:pPr>
            <a:r>
              <a:rPr lang="en-US" altLang="ko-KR">
                <a:solidFill>
                  <a:schemeClr val="bg1"/>
                </a:solidFill>
                <a:latin typeface="Arial" pitchFamily="34" charset="0"/>
                <a:ea typeface="굴림" pitchFamily="50" charset="-127"/>
              </a:rPr>
              <a:t>Total Floor Area </a:t>
            </a:r>
            <a:r>
              <a:rPr lang="en-US" altLang="ko-KR">
                <a:solidFill>
                  <a:schemeClr val="bg1"/>
                </a:solidFill>
                <a:latin typeface="Arial" pitchFamily="34" charset="0"/>
                <a:ea typeface="Asia로미오M" pitchFamily="18" charset="-127"/>
              </a:rPr>
              <a:t>: </a:t>
            </a:r>
            <a:r>
              <a:rPr lang="en-US" altLang="en-US">
                <a:solidFill>
                  <a:schemeClr val="bg1"/>
                </a:solidFill>
                <a:latin typeface="Arial" pitchFamily="34" charset="0"/>
                <a:ea typeface="HY중고딕" pitchFamily="18" charset="-127"/>
              </a:rPr>
              <a:t>3,192,679</a:t>
            </a:r>
            <a:r>
              <a:rPr lang="en-US" altLang="ko-KR">
                <a:solidFill>
                  <a:schemeClr val="bg1"/>
                </a:solidFill>
                <a:latin typeface="Arial" pitchFamily="34" charset="0"/>
                <a:ea typeface="HY중고딕" pitchFamily="18" charset="-127"/>
              </a:rPr>
              <a:t>㎡</a:t>
            </a:r>
            <a:endParaRPr lang="ko-KR" altLang="en-US">
              <a:solidFill>
                <a:schemeClr val="bg1"/>
              </a:solidFill>
              <a:latin typeface="Arial" pitchFamily="34" charset="0"/>
              <a:ea typeface="HY중고딕" pitchFamily="18" charset="-127"/>
            </a:endParaRPr>
          </a:p>
        </p:txBody>
      </p:sp>
      <p:pic>
        <p:nvPicPr>
          <p:cNvPr id="111669" name="Picture 130" descr="1"/>
          <p:cNvPicPr>
            <a:picLocks noChangeAspect="1" noChangeArrowheads="1"/>
          </p:cNvPicPr>
          <p:nvPr/>
        </p:nvPicPr>
        <p:blipFill>
          <a:blip r:embed="rId11" cstate="print"/>
          <a:srcRect r="19830" b="89771"/>
          <a:stretch>
            <a:fillRect/>
          </a:stretch>
        </p:blipFill>
        <p:spPr bwMode="auto">
          <a:xfrm>
            <a:off x="4725994" y="762012"/>
            <a:ext cx="1347787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70" name="Rectangle 3"/>
          <p:cNvSpPr>
            <a:spLocks noChangeArrowheads="1"/>
          </p:cNvSpPr>
          <p:nvPr/>
        </p:nvSpPr>
        <p:spPr bwMode="auto">
          <a:xfrm>
            <a:off x="174625" y="866775"/>
            <a:ext cx="18478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8913" indent="-188913" algn="l">
              <a:lnSpc>
                <a:spcPct val="120000"/>
              </a:lnSpc>
              <a:spcBef>
                <a:spcPct val="0"/>
              </a:spcBef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  <a:ea typeface="HY중고딕" pitchFamily="18" charset="-127"/>
              </a:rPr>
              <a:t>Total Floor Area Ratio : 608%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FE12FD-2A71-4CFA-9A12-C81BD113FD9A}" type="slidenum">
              <a:rPr lang="en-US" altLang="ko-KR" smtClean="0"/>
              <a:pPr/>
              <a:t>41</a:t>
            </a:fld>
            <a:endParaRPr lang="en-US" altLang="ko-KR" smtClean="0"/>
          </a:p>
        </p:txBody>
      </p:sp>
      <p:pic>
        <p:nvPicPr>
          <p:cNvPr id="112643" name="Picture 3" descr="숙박-업무"/>
          <p:cNvPicPr>
            <a:picLocks noChangeAspect="1" noChangeArrowheads="1"/>
          </p:cNvPicPr>
          <p:nvPr/>
        </p:nvPicPr>
        <p:blipFill>
          <a:blip r:embed="rId2" cstate="print"/>
          <a:srcRect l="3729" r="11433"/>
          <a:stretch>
            <a:fillRect/>
          </a:stretch>
        </p:blipFill>
        <p:spPr bwMode="auto">
          <a:xfrm>
            <a:off x="212725" y="2517787"/>
            <a:ext cx="48387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3" y="206375"/>
            <a:ext cx="8229600" cy="579438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Business Sector </a:t>
            </a:r>
            <a:endParaRPr lang="ko-KR" alt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12645" name="Picture 4" descr="S_럭셔리몰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575" y="739775"/>
            <a:ext cx="403542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Text Box 5"/>
          <p:cNvSpPr txBox="1">
            <a:spLocks noChangeArrowheads="1"/>
          </p:cNvSpPr>
          <p:nvPr/>
        </p:nvSpPr>
        <p:spPr bwMode="auto">
          <a:xfrm>
            <a:off x="822328" y="504825"/>
            <a:ext cx="4416425" cy="179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Dream Tower : the flagship icon of the International Business District</a:t>
            </a:r>
          </a:p>
          <a:p>
            <a:pPr algn="l">
              <a:spcBef>
                <a:spcPct val="0"/>
              </a:spcBef>
            </a:pPr>
            <a:endParaRPr lang="en-US" altLang="ko-KR" sz="1800" b="1">
              <a:latin typeface="Tahoma" pitchFamily="34" charset="0"/>
              <a:ea typeface="굴림" pitchFamily="50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Placement of hotels &amp; condos with stunning river views</a:t>
            </a:r>
          </a:p>
        </p:txBody>
      </p:sp>
      <p:sp>
        <p:nvSpPr>
          <p:cNvPr id="112647" name="Text Box 6"/>
          <p:cNvSpPr txBox="1">
            <a:spLocks noChangeArrowheads="1"/>
          </p:cNvSpPr>
          <p:nvPr/>
        </p:nvSpPr>
        <p:spPr bwMode="auto">
          <a:xfrm>
            <a:off x="8334378" y="3663957"/>
            <a:ext cx="822325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Hotel Condo</a:t>
            </a:r>
          </a:p>
        </p:txBody>
      </p:sp>
      <p:pic>
        <p:nvPicPr>
          <p:cNvPr id="112648" name="Picture 7" descr="S_컨벤션1010"/>
          <p:cNvPicPr>
            <a:picLocks noChangeAspect="1" noChangeArrowheads="1"/>
          </p:cNvPicPr>
          <p:nvPr/>
        </p:nvPicPr>
        <p:blipFill>
          <a:blip r:embed="rId4" cstate="print"/>
          <a:srcRect b="2466"/>
          <a:stretch>
            <a:fillRect/>
          </a:stretch>
        </p:blipFill>
        <p:spPr bwMode="auto">
          <a:xfrm>
            <a:off x="5105400" y="3881438"/>
            <a:ext cx="403860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9" name="Text Box 8"/>
          <p:cNvSpPr txBox="1">
            <a:spLocks noChangeArrowheads="1"/>
          </p:cNvSpPr>
          <p:nvPr/>
        </p:nvSpPr>
        <p:spPr bwMode="auto">
          <a:xfrm>
            <a:off x="8385175" y="6686561"/>
            <a:ext cx="758825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Convention</a:t>
            </a:r>
          </a:p>
        </p:txBody>
      </p:sp>
      <p:pic>
        <p:nvPicPr>
          <p:cNvPr id="112650" name="Picture 9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776288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1" name="Picture 10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95438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8934451" y="6520163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8A964B-9020-4CD1-B4CB-CF36A5519DCC}" type="slidenum">
              <a:rPr lang="en-US" altLang="ko-KR" smtClean="0"/>
              <a:pPr/>
              <a:t>42</a:t>
            </a:fld>
            <a:endParaRPr lang="en-US" altLang="ko-KR" smtClean="0"/>
          </a:p>
        </p:txBody>
      </p:sp>
      <p:pic>
        <p:nvPicPr>
          <p:cNvPr id="113667" name="Picture 8" descr="숙박-업무"/>
          <p:cNvPicPr>
            <a:picLocks noChangeAspect="1" noChangeArrowheads="1"/>
          </p:cNvPicPr>
          <p:nvPr/>
        </p:nvPicPr>
        <p:blipFill>
          <a:blip r:embed="rId2" cstate="print"/>
          <a:srcRect l="3590" r="11433"/>
          <a:stretch>
            <a:fillRect/>
          </a:stretch>
        </p:blipFill>
        <p:spPr bwMode="auto">
          <a:xfrm>
            <a:off x="212727" y="2517787"/>
            <a:ext cx="484663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3" y="206375"/>
            <a:ext cx="8229600" cy="579438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Housing Sector </a:t>
            </a:r>
            <a:endParaRPr lang="ko-KR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822325" y="957275"/>
            <a:ext cx="4230688" cy="1322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Placement of park adjacent to the river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endParaRPr lang="en-US" altLang="ko-KR" sz="1800" b="1">
              <a:latin typeface="Tahoma" pitchFamily="34" charset="0"/>
              <a:ea typeface="굴림" pitchFamily="50" charset="-127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Placement of rental housing residences near Yongsan Station &amp; Hangang Road with views of the park &amp; river</a:t>
            </a:r>
          </a:p>
        </p:txBody>
      </p:sp>
      <p:pic>
        <p:nvPicPr>
          <p:cNvPr id="113670" name="Picture 4" descr="S_주거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4" y="730250"/>
            <a:ext cx="476250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5" descr="주거시설"/>
          <p:cNvPicPr>
            <a:picLocks noChangeAspect="1" noChangeArrowheads="1"/>
          </p:cNvPicPr>
          <p:nvPr/>
        </p:nvPicPr>
        <p:blipFill>
          <a:blip r:embed="rId4" cstate="print"/>
          <a:srcRect l="4224"/>
          <a:stretch>
            <a:fillRect/>
          </a:stretch>
        </p:blipFill>
        <p:spPr bwMode="auto">
          <a:xfrm>
            <a:off x="212725" y="2520962"/>
            <a:ext cx="4859338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6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796925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7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35113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Text Box 9"/>
          <p:cNvSpPr txBox="1">
            <a:spLocks noChangeArrowheads="1"/>
          </p:cNvSpPr>
          <p:nvPr/>
        </p:nvSpPr>
        <p:spPr bwMode="auto">
          <a:xfrm>
            <a:off x="8372476" y="6673861"/>
            <a:ext cx="758825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Apartment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8934451" y="6519431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67C75-F7FA-4AA5-9056-AB3AE2C5B959}" type="slidenum">
              <a:rPr lang="en-US" altLang="ko-KR" smtClean="0"/>
              <a:pPr/>
              <a:t>43</a:t>
            </a:fld>
            <a:endParaRPr lang="en-US" altLang="ko-KR" smtClean="0"/>
          </a:p>
        </p:txBody>
      </p:sp>
      <p:pic>
        <p:nvPicPr>
          <p:cNvPr id="114691" name="Picture 13" descr="digital1026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638" y="3868750"/>
            <a:ext cx="40433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2" descr="S_LuxuryM_1010_레이어정리"/>
          <p:cNvPicPr>
            <a:picLocks noChangeAspect="1" noChangeArrowheads="1"/>
          </p:cNvPicPr>
          <p:nvPr/>
        </p:nvPicPr>
        <p:blipFill>
          <a:blip r:embed="rId3" cstate="print"/>
          <a:srcRect b="1518"/>
          <a:stretch>
            <a:fillRect/>
          </a:stretch>
        </p:blipFill>
        <p:spPr bwMode="auto">
          <a:xfrm>
            <a:off x="5105400" y="739775"/>
            <a:ext cx="4040188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3"/>
          <p:cNvSpPr>
            <a:spLocks noGrp="1" noChangeArrowheads="1"/>
          </p:cNvSpPr>
          <p:nvPr>
            <p:ph type="title"/>
          </p:nvPr>
        </p:nvSpPr>
        <p:spPr>
          <a:xfrm>
            <a:off x="61913" y="206375"/>
            <a:ext cx="8229600" cy="579438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Commercial Sector </a:t>
            </a:r>
            <a:endParaRPr lang="ko-KR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14694" name="Text Box 5"/>
          <p:cNvSpPr txBox="1">
            <a:spLocks noChangeArrowheads="1"/>
          </p:cNvSpPr>
          <p:nvPr/>
        </p:nvSpPr>
        <p:spPr bwMode="auto">
          <a:xfrm>
            <a:off x="822330" y="727075"/>
            <a:ext cx="4098925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ko-KR" altLang="en-US" sz="1800" b="1">
                <a:latin typeface="Tahoma" pitchFamily="34" charset="0"/>
                <a:ea typeface="굴림" pitchFamily="50" charset="-127"/>
              </a:rPr>
              <a:t>Low-level areas dedicated to commercial use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ko-KR" altLang="en-US" sz="1800" b="1">
              <a:latin typeface="Tahoma" pitchFamily="34" charset="0"/>
              <a:ea typeface="굴림" pitchFamily="50" charset="-127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ko-KR" altLang="en-US" sz="1800" b="1">
                <a:latin typeface="Tahoma" pitchFamily="34" charset="0"/>
                <a:ea typeface="굴림" pitchFamily="50" charset="-127"/>
              </a:rPr>
              <a:t>Connection of new commercial areas to Yongsan electronics area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ko-KR" altLang="en-US" sz="1800" b="1">
              <a:latin typeface="Tahoma" pitchFamily="34" charset="0"/>
              <a:ea typeface="굴림" pitchFamily="50" charset="-127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ko-KR" altLang="en-US" sz="1800" b="1">
                <a:latin typeface="Tahoma" pitchFamily="34" charset="0"/>
                <a:ea typeface="굴림" pitchFamily="50" charset="-127"/>
              </a:rPr>
              <a:t>Installation of Sunken Atrium</a:t>
            </a:r>
          </a:p>
        </p:txBody>
      </p:sp>
      <p:pic>
        <p:nvPicPr>
          <p:cNvPr id="114695" name="Picture 6" descr="상업시설"/>
          <p:cNvPicPr>
            <a:picLocks noChangeAspect="1" noChangeArrowheads="1"/>
          </p:cNvPicPr>
          <p:nvPr/>
        </p:nvPicPr>
        <p:blipFill>
          <a:blip r:embed="rId4" cstate="print"/>
          <a:srcRect l="4030"/>
          <a:stretch>
            <a:fillRect/>
          </a:stretch>
        </p:blipFill>
        <p:spPr bwMode="auto">
          <a:xfrm>
            <a:off x="212725" y="2530487"/>
            <a:ext cx="4876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391531" y="3643314"/>
            <a:ext cx="752475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Luxury Mall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8329613" y="6673861"/>
            <a:ext cx="811212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Digital Plaza</a:t>
            </a:r>
            <a:endParaRPr lang="ko-KR" altLang="en-US" sz="1100">
              <a:latin typeface="Arial" pitchFamily="34" charset="0"/>
            </a:endParaRPr>
          </a:p>
        </p:txBody>
      </p:sp>
      <p:pic>
        <p:nvPicPr>
          <p:cNvPr id="114698" name="Picture 10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788988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11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450987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12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2106613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8934451" y="6511110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568C3A-7932-42BF-9F25-E4EA193D1615}" type="slidenum">
              <a:rPr lang="en-US" altLang="ko-KR" smtClean="0"/>
              <a:pPr/>
              <a:t>44</a:t>
            </a:fld>
            <a:endParaRPr lang="en-US" altLang="ko-KR" smtClean="0"/>
          </a:p>
        </p:txBody>
      </p:sp>
      <p:pic>
        <p:nvPicPr>
          <p:cNvPr id="115715" name="Picture 13" descr="숙박-업무"/>
          <p:cNvPicPr>
            <a:picLocks noChangeAspect="1" noChangeArrowheads="1"/>
          </p:cNvPicPr>
          <p:nvPr/>
        </p:nvPicPr>
        <p:blipFill>
          <a:blip r:embed="rId2" cstate="print"/>
          <a:srcRect r="11433"/>
          <a:stretch>
            <a:fillRect/>
          </a:stretch>
        </p:blipFill>
        <p:spPr bwMode="auto">
          <a:xfrm>
            <a:off x="211139" y="2517787"/>
            <a:ext cx="505142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2" descr="S_방송국"/>
          <p:cNvPicPr>
            <a:picLocks noChangeAspect="1" noChangeArrowheads="1"/>
          </p:cNvPicPr>
          <p:nvPr/>
        </p:nvPicPr>
        <p:blipFill>
          <a:blip r:embed="rId3" cstate="print"/>
          <a:srcRect t="21284"/>
          <a:stretch>
            <a:fillRect/>
          </a:stretch>
        </p:blipFill>
        <p:spPr bwMode="auto">
          <a:xfrm>
            <a:off x="5108575" y="3833813"/>
            <a:ext cx="40354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3" descr="S_마스터1메지"/>
          <p:cNvPicPr>
            <a:picLocks noChangeAspect="1" noChangeArrowheads="1"/>
          </p:cNvPicPr>
          <p:nvPr/>
        </p:nvPicPr>
        <p:blipFill>
          <a:blip r:embed="rId4" cstate="print"/>
          <a:srcRect b="19020"/>
          <a:stretch>
            <a:fillRect/>
          </a:stretch>
        </p:blipFill>
        <p:spPr bwMode="auto">
          <a:xfrm>
            <a:off x="5108575" y="693750"/>
            <a:ext cx="40576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Rectangle 5"/>
          <p:cNvSpPr>
            <a:spLocks noGrp="1" noChangeArrowheads="1"/>
          </p:cNvSpPr>
          <p:nvPr>
            <p:ph type="title"/>
          </p:nvPr>
        </p:nvSpPr>
        <p:spPr>
          <a:xfrm>
            <a:off x="61913" y="206375"/>
            <a:ext cx="8229600" cy="579438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Cultural Sector </a:t>
            </a:r>
            <a:endParaRPr lang="ko-KR" alt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15719" name="Picture 4" descr="주거시설"/>
          <p:cNvPicPr>
            <a:picLocks noChangeAspect="1" noChangeArrowheads="1"/>
          </p:cNvPicPr>
          <p:nvPr/>
        </p:nvPicPr>
        <p:blipFill>
          <a:blip r:embed="rId5" cstate="print"/>
          <a:srcRect l="4318" r="3160"/>
          <a:stretch>
            <a:fillRect/>
          </a:stretch>
        </p:blipFill>
        <p:spPr bwMode="auto">
          <a:xfrm>
            <a:off x="415925" y="2530475"/>
            <a:ext cx="46942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6" descr="문화시설"/>
          <p:cNvPicPr>
            <a:picLocks noChangeAspect="1" noChangeArrowheads="1"/>
          </p:cNvPicPr>
          <p:nvPr/>
        </p:nvPicPr>
        <p:blipFill>
          <a:blip r:embed="rId6" cstate="print"/>
          <a:srcRect r="3943" b="6337"/>
          <a:stretch>
            <a:fillRect/>
          </a:stretch>
        </p:blipFill>
        <p:spPr bwMode="auto">
          <a:xfrm>
            <a:off x="198444" y="2990850"/>
            <a:ext cx="4911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1" name="Text Box 5"/>
          <p:cNvSpPr txBox="1">
            <a:spLocks noChangeArrowheads="1"/>
          </p:cNvSpPr>
          <p:nvPr/>
        </p:nvSpPr>
        <p:spPr bwMode="auto">
          <a:xfrm>
            <a:off x="835031" y="747713"/>
            <a:ext cx="4186238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Implementation of the Hangang Cultural District</a:t>
            </a:r>
          </a:p>
          <a:p>
            <a:pPr algn="l">
              <a:spcBef>
                <a:spcPct val="0"/>
              </a:spcBef>
            </a:pPr>
            <a:endParaRPr lang="en-US" altLang="ko-KR" sz="1800" b="1">
              <a:latin typeface="Tahoma" pitchFamily="34" charset="0"/>
              <a:ea typeface="굴림" pitchFamily="50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Connection of the Nodeul Island Opera House with the National Museum</a:t>
            </a:r>
          </a:p>
        </p:txBody>
      </p:sp>
      <p:sp>
        <p:nvSpPr>
          <p:cNvPr id="115722" name="Text Box 8"/>
          <p:cNvSpPr txBox="1">
            <a:spLocks noChangeArrowheads="1"/>
          </p:cNvSpPr>
          <p:nvPr/>
        </p:nvSpPr>
        <p:spPr bwMode="auto">
          <a:xfrm>
            <a:off x="7888288" y="3617918"/>
            <a:ext cx="1268412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</a:rPr>
              <a:t>Int’l Ferry Terminal</a:t>
            </a:r>
          </a:p>
        </p:txBody>
      </p:sp>
      <p:sp>
        <p:nvSpPr>
          <p:cNvPr id="115723" name="Text Box 9"/>
          <p:cNvSpPr txBox="1">
            <a:spLocks noChangeArrowheads="1"/>
          </p:cNvSpPr>
          <p:nvPr/>
        </p:nvSpPr>
        <p:spPr bwMode="auto">
          <a:xfrm>
            <a:off x="7461250" y="6669099"/>
            <a:ext cx="1695450" cy="186461"/>
          </a:xfrm>
          <a:prstGeom prst="rect">
            <a:avLst/>
          </a:prstGeom>
          <a:solidFill>
            <a:schemeClr val="bg1">
              <a:alpha val="5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182" tIns="8509" rIns="14182" bIns="8509" anchor="ctr">
            <a:spAutoFit/>
          </a:bodyPr>
          <a:lstStyle/>
          <a:p>
            <a:pPr algn="ctr"/>
            <a:r>
              <a:rPr lang="en-US" altLang="ko-KR" sz="1100">
                <a:latin typeface="Arial" pitchFamily="34" charset="0"/>
                <a:ea typeface="굴림" pitchFamily="50" charset="-127"/>
              </a:rPr>
              <a:t>Outdoor Performing Place</a:t>
            </a:r>
          </a:p>
        </p:txBody>
      </p:sp>
      <p:pic>
        <p:nvPicPr>
          <p:cNvPr id="115724" name="Picture 10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787403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5" name="Picture 11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1614488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233685" y="-127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8934451" y="6493004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Owner\My Documents\이은중\02_시장님 등 관련 자료\연찬회\과장님 연찬회_2009 0523\그림\용산\포맷변환_Cam01day_moved_building.jpg"/>
          <p:cNvPicPr>
            <a:picLocks noChangeAspect="1" noChangeArrowheads="1"/>
          </p:cNvPicPr>
          <p:nvPr/>
        </p:nvPicPr>
        <p:blipFill>
          <a:blip r:embed="rId2" cstate="print"/>
          <a:srcRect r="25011"/>
          <a:stretch>
            <a:fillRect/>
          </a:stretch>
        </p:blipFill>
        <p:spPr bwMode="auto">
          <a:xfrm>
            <a:off x="0" y="-43543"/>
            <a:ext cx="9144000" cy="7112000"/>
          </a:xfrm>
          <a:prstGeom prst="rect">
            <a:avLst/>
          </a:prstGeom>
          <a:noFill/>
        </p:spPr>
      </p:pic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712008-EB3A-42DF-B2ED-19AAC3F9E73B}" type="slidenum">
              <a:rPr lang="en-US" altLang="ko-KR" smtClean="0"/>
              <a:pPr/>
              <a:t>46</a:t>
            </a:fld>
            <a:endParaRPr lang="en-US" altLang="ko-KR" smtClean="0"/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84144" y="201613"/>
            <a:ext cx="63341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Yongsan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Park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1417644" y="1631962"/>
            <a:ext cx="6378575" cy="1477963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  <p:txBody>
          <a:bodyPr tIns="0" bIns="10800" anchor="ctr">
            <a:spAutoFit/>
          </a:bodyPr>
          <a:lstStyle/>
          <a:p>
            <a:pPr marL="268288" indent="-182563" algn="l">
              <a:lnSpc>
                <a:spcPct val="20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Sustainable Development </a:t>
            </a:r>
          </a:p>
          <a:p>
            <a:pPr marL="268288" indent="-182563" algn="l">
              <a:lnSpc>
                <a:spcPct val="20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Contextual Development </a:t>
            </a:r>
          </a:p>
          <a:p>
            <a:pPr marL="268288" indent="-182563" algn="l">
              <a:lnSpc>
                <a:spcPct val="20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Site-Specific Development</a:t>
            </a:r>
          </a:p>
        </p:txBody>
      </p:sp>
      <p:pic>
        <p:nvPicPr>
          <p:cNvPr id="117765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563938"/>
            <a:ext cx="277812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30" y="1244612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1309694" y="1119200"/>
            <a:ext cx="7380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 dirty="0">
                <a:latin typeface="Tahoma" pitchFamily="34" charset="0"/>
                <a:ea typeface="굴림" pitchFamily="50" charset="-127"/>
              </a:rPr>
              <a:t>Goals of </a:t>
            </a:r>
            <a:r>
              <a:rPr lang="en-US" altLang="ko-KR" sz="1800" b="1" dirty="0" err="1">
                <a:latin typeface="Tahoma" pitchFamily="34" charset="0"/>
                <a:ea typeface="굴림" pitchFamily="50" charset="-127"/>
              </a:rPr>
              <a:t>Yongsan</a:t>
            </a:r>
            <a:r>
              <a:rPr lang="en-US" altLang="ko-KR" sz="1800" b="1" dirty="0">
                <a:latin typeface="Tahoma" pitchFamily="34" charset="0"/>
                <a:ea typeface="굴림" pitchFamily="50" charset="-127"/>
              </a:rPr>
              <a:t> Park</a:t>
            </a:r>
            <a:endParaRPr lang="ko-KR" altLang="en-US" sz="1800" b="1" dirty="0"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309692" y="3429007"/>
            <a:ext cx="3924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Implementation Strategies</a:t>
            </a:r>
            <a:endParaRPr lang="ko-KR" altLang="en-US" sz="1800" b="1"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117769" name="Text Box 5"/>
          <p:cNvSpPr txBox="1">
            <a:spLocks noChangeArrowheads="1"/>
          </p:cNvSpPr>
          <p:nvPr/>
        </p:nvSpPr>
        <p:spPr bwMode="auto">
          <a:xfrm>
            <a:off x="1301756" y="3822700"/>
            <a:ext cx="8283575" cy="827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l" latinLnBrk="0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</a:rPr>
              <a:t>Design of Yongsan Park</a:t>
            </a:r>
          </a:p>
          <a:p>
            <a:pPr marL="177800" indent="-177800" algn="l" latinLnBrk="0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</a:rPr>
              <a:t>Communication, coordination, and cooperation with central government</a:t>
            </a:r>
          </a:p>
        </p:txBody>
      </p:sp>
      <p:sp>
        <p:nvSpPr>
          <p:cNvPr id="117770" name="AutoShape 6"/>
          <p:cNvSpPr>
            <a:spLocks noChangeArrowheads="1"/>
          </p:cNvSpPr>
          <p:nvPr/>
        </p:nvSpPr>
        <p:spPr bwMode="auto">
          <a:xfrm>
            <a:off x="1149356" y="1614488"/>
            <a:ext cx="7694613" cy="1674812"/>
          </a:xfrm>
          <a:prstGeom prst="roundRect">
            <a:avLst>
              <a:gd name="adj" fmla="val 7213"/>
            </a:avLst>
          </a:prstGeom>
          <a:noFill/>
          <a:ln w="19050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tIns="0" bIns="10800" anchor="ctr"/>
          <a:lstStyle/>
          <a:p>
            <a:pPr marL="428625" indent="-342900" algn="l">
              <a:lnSpc>
                <a:spcPct val="130000"/>
              </a:lnSpc>
              <a:spcBef>
                <a:spcPct val="0"/>
              </a:spcBef>
            </a:pPr>
            <a:endParaRPr lang="en-US" altLang="ko-KR" sz="1200" i="1">
              <a:latin typeface="Tahoma" pitchFamily="34" charset="0"/>
            </a:endParaRPr>
          </a:p>
        </p:txBody>
      </p:sp>
      <p:pic>
        <p:nvPicPr>
          <p:cNvPr id="117771" name="Picture 1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288" y="4967288"/>
            <a:ext cx="277812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2" name="Text Box 8"/>
          <p:cNvSpPr txBox="1">
            <a:spLocks noChangeArrowheads="1"/>
          </p:cNvSpPr>
          <p:nvPr/>
        </p:nvSpPr>
        <p:spPr bwMode="auto">
          <a:xfrm>
            <a:off x="1300164" y="4832362"/>
            <a:ext cx="3924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Implementation Measures</a:t>
            </a:r>
            <a:endParaRPr lang="ko-KR" altLang="en-US" sz="1800" b="1"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117773" name="Text Box 5"/>
          <p:cNvSpPr txBox="1">
            <a:spLocks noChangeArrowheads="1"/>
          </p:cNvSpPr>
          <p:nvPr/>
        </p:nvSpPr>
        <p:spPr bwMode="auto">
          <a:xfrm>
            <a:off x="1304931" y="5275263"/>
            <a:ext cx="828357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l" latinLnBrk="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</a:rPr>
              <a:t>Establishment of the vision &amp; direction of the Yongsan Park implementation process</a:t>
            </a:r>
          </a:p>
          <a:p>
            <a:pPr marL="177800" indent="-177800" algn="l" latinLnBrk="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</a:rPr>
              <a:t>Decisions based on the government’s stance</a:t>
            </a:r>
          </a:p>
          <a:p>
            <a:pPr marL="177800" indent="-177800" algn="l" latinLnBrk="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</a:rPr>
              <a:t>Establishment of the development direction for park’s surrounding areas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2A56BD-2C7F-47AD-9FAD-78BFEC83E57A}" type="slidenum">
              <a:rPr lang="en-US" altLang="ko-KR" smtClean="0"/>
              <a:pPr/>
              <a:t>47</a:t>
            </a:fld>
            <a:endParaRPr lang="en-US" altLang="ko-KR" smtClean="0"/>
          </a:p>
        </p:txBody>
      </p:sp>
      <p:pic>
        <p:nvPicPr>
          <p:cNvPr id="92163" name="Picture 2" descr="이촌"/>
          <p:cNvPicPr>
            <a:picLocks noChangeAspect="1" noChangeArrowheads="1"/>
          </p:cNvPicPr>
          <p:nvPr/>
        </p:nvPicPr>
        <p:blipFill>
          <a:blip r:embed="rId3" cstate="print"/>
          <a:srcRect l="23187" t="7207" b="2060"/>
          <a:stretch>
            <a:fillRect/>
          </a:stretch>
        </p:blipFill>
        <p:spPr bwMode="auto">
          <a:xfrm>
            <a:off x="5111750" y="4657737"/>
            <a:ext cx="40322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086350" y="4652963"/>
            <a:ext cx="3446463" cy="228600"/>
            <a:chOff x="384" y="2544"/>
            <a:chExt cx="2640" cy="144"/>
          </a:xfrm>
        </p:grpSpPr>
        <p:sp>
          <p:nvSpPr>
            <p:cNvPr id="2620453" name="Rectangle 37"/>
            <p:cNvSpPr>
              <a:spLocks noChangeArrowheads="1"/>
            </p:cNvSpPr>
            <p:nvPr/>
          </p:nvSpPr>
          <p:spPr bwMode="auto">
            <a:xfrm>
              <a:off x="384" y="2544"/>
              <a:ext cx="264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defTabSz="682625" latinLnBrk="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kumimoji="0" lang="ko-KR" altLang="en-US" sz="1100">
                  <a:latin typeface="Arial" charset="0"/>
                  <a:cs typeface="Microsoft Sans Serif" pitchFamily="34" charset="0"/>
                </a:rPr>
                <a:t> </a:t>
              </a:r>
              <a:r>
                <a:rPr kumimoji="0" lang="en-US" altLang="ko-KR" sz="1100">
                  <a:latin typeface="Arial" charset="0"/>
                  <a:cs typeface="Microsoft Sans Serif" pitchFamily="34" charset="0"/>
                </a:rPr>
                <a:t>Central Green Axis (Ichon)</a:t>
              </a:r>
            </a:p>
          </p:txBody>
        </p:sp>
        <p:sp>
          <p:nvSpPr>
            <p:cNvPr id="92225" name="Rectangle 38"/>
            <p:cNvSpPr>
              <a:spLocks noChangeArrowheads="1"/>
            </p:cNvSpPr>
            <p:nvPr/>
          </p:nvSpPr>
          <p:spPr bwMode="auto">
            <a:xfrm>
              <a:off x="384" y="2544"/>
              <a:ext cx="48" cy="144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</p:grpSp>
      <p:sp>
        <p:nvSpPr>
          <p:cNvPr id="92165" name="Rectangle 20"/>
          <p:cNvSpPr>
            <a:spLocks noChangeArrowheads="1"/>
          </p:cNvSpPr>
          <p:nvPr/>
        </p:nvSpPr>
        <p:spPr bwMode="auto">
          <a:xfrm>
            <a:off x="4394200" y="4381500"/>
            <a:ext cx="280988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 Black" pitchFamily="34" charset="0"/>
              <a:ea typeface="산돌고딕 M" pitchFamily="50" charset="-127"/>
            </a:endParaRPr>
          </a:p>
        </p:txBody>
      </p:sp>
      <p:sp>
        <p:nvSpPr>
          <p:cNvPr id="92166" name="Freeform 63"/>
          <p:cNvSpPr>
            <a:spLocks/>
          </p:cNvSpPr>
          <p:nvPr/>
        </p:nvSpPr>
        <p:spPr bwMode="auto">
          <a:xfrm>
            <a:off x="4745039" y="800100"/>
            <a:ext cx="4360862" cy="3581400"/>
          </a:xfrm>
          <a:custGeom>
            <a:avLst/>
            <a:gdLst>
              <a:gd name="T0" fmla="*/ 2147483647 w 2976"/>
              <a:gd name="T1" fmla="*/ 2147483647 h 2256"/>
              <a:gd name="T2" fmla="*/ 2147483647 w 2976"/>
              <a:gd name="T3" fmla="*/ 2147483647 h 2256"/>
              <a:gd name="T4" fmla="*/ 2147483647 w 2976"/>
              <a:gd name="T5" fmla="*/ 2147483647 h 2256"/>
              <a:gd name="T6" fmla="*/ 2147483647 w 2976"/>
              <a:gd name="T7" fmla="*/ 2147483647 h 2256"/>
              <a:gd name="T8" fmla="*/ 2147483647 w 2976"/>
              <a:gd name="T9" fmla="*/ 2147483647 h 2256"/>
              <a:gd name="T10" fmla="*/ 2147483647 w 2976"/>
              <a:gd name="T11" fmla="*/ 2147483647 h 2256"/>
              <a:gd name="T12" fmla="*/ 2147483647 w 2976"/>
              <a:gd name="T13" fmla="*/ 2147483647 h 2256"/>
              <a:gd name="T14" fmla="*/ 2147483647 w 2976"/>
              <a:gd name="T15" fmla="*/ 2147483647 h 2256"/>
              <a:gd name="T16" fmla="*/ 2147483647 w 2976"/>
              <a:gd name="T17" fmla="*/ 2147483647 h 2256"/>
              <a:gd name="T18" fmla="*/ 2147483647 w 2976"/>
              <a:gd name="T19" fmla="*/ 2147483647 h 2256"/>
              <a:gd name="T20" fmla="*/ 2147483647 w 2976"/>
              <a:gd name="T21" fmla="*/ 2147483647 h 2256"/>
              <a:gd name="T22" fmla="*/ 2147483647 w 2976"/>
              <a:gd name="T23" fmla="*/ 2147483647 h 2256"/>
              <a:gd name="T24" fmla="*/ 2147483647 w 2976"/>
              <a:gd name="T25" fmla="*/ 2147483647 h 2256"/>
              <a:gd name="T26" fmla="*/ 2147483647 w 2976"/>
              <a:gd name="T27" fmla="*/ 2147483647 h 2256"/>
              <a:gd name="T28" fmla="*/ 2147483647 w 2976"/>
              <a:gd name="T29" fmla="*/ 2147483647 h 2256"/>
              <a:gd name="T30" fmla="*/ 2147483647 w 2976"/>
              <a:gd name="T31" fmla="*/ 2147483647 h 2256"/>
              <a:gd name="T32" fmla="*/ 2147483647 w 2976"/>
              <a:gd name="T33" fmla="*/ 2147483647 h 2256"/>
              <a:gd name="T34" fmla="*/ 2147483647 w 2976"/>
              <a:gd name="T35" fmla="*/ 2147483647 h 2256"/>
              <a:gd name="T36" fmla="*/ 2147483647 w 2976"/>
              <a:gd name="T37" fmla="*/ 2147483647 h 2256"/>
              <a:gd name="T38" fmla="*/ 2147483647 w 2976"/>
              <a:gd name="T39" fmla="*/ 2147483647 h 2256"/>
              <a:gd name="T40" fmla="*/ 2147483647 w 2976"/>
              <a:gd name="T41" fmla="*/ 2147483647 h 2256"/>
              <a:gd name="T42" fmla="*/ 2147483647 w 2976"/>
              <a:gd name="T43" fmla="*/ 2147483647 h 2256"/>
              <a:gd name="T44" fmla="*/ 2147483647 w 2976"/>
              <a:gd name="T45" fmla="*/ 2147483647 h 2256"/>
              <a:gd name="T46" fmla="*/ 2147483647 w 2976"/>
              <a:gd name="T47" fmla="*/ 2147483647 h 2256"/>
              <a:gd name="T48" fmla="*/ 2147483647 w 2976"/>
              <a:gd name="T49" fmla="*/ 2147483647 h 2256"/>
              <a:gd name="T50" fmla="*/ 2147483647 w 2976"/>
              <a:gd name="T51" fmla="*/ 2147483647 h 2256"/>
              <a:gd name="T52" fmla="*/ 2147483647 w 2976"/>
              <a:gd name="T53" fmla="*/ 2147483647 h 2256"/>
              <a:gd name="T54" fmla="*/ 2147483647 w 2976"/>
              <a:gd name="T55" fmla="*/ 2147483647 h 2256"/>
              <a:gd name="T56" fmla="*/ 2147483647 w 2976"/>
              <a:gd name="T57" fmla="*/ 2147483647 h 2256"/>
              <a:gd name="T58" fmla="*/ 2147483647 w 2976"/>
              <a:gd name="T59" fmla="*/ 2147483647 h 2256"/>
              <a:gd name="T60" fmla="*/ 2147483647 w 2976"/>
              <a:gd name="T61" fmla="*/ 2147483647 h 2256"/>
              <a:gd name="T62" fmla="*/ 2147483647 w 2976"/>
              <a:gd name="T63" fmla="*/ 2147483647 h 2256"/>
              <a:gd name="T64" fmla="*/ 2147483647 w 2976"/>
              <a:gd name="T65" fmla="*/ 2147483647 h 2256"/>
              <a:gd name="T66" fmla="*/ 2147483647 w 2976"/>
              <a:gd name="T67" fmla="*/ 0 h 2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976"/>
              <a:gd name="T103" fmla="*/ 0 h 2256"/>
              <a:gd name="T104" fmla="*/ 2976 w 2976"/>
              <a:gd name="T105" fmla="*/ 2256 h 225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976" h="2256">
                <a:moveTo>
                  <a:pt x="1824" y="0"/>
                </a:moveTo>
                <a:lnTo>
                  <a:pt x="1776" y="96"/>
                </a:lnTo>
                <a:lnTo>
                  <a:pt x="1632" y="240"/>
                </a:lnTo>
                <a:lnTo>
                  <a:pt x="1632" y="480"/>
                </a:lnTo>
                <a:lnTo>
                  <a:pt x="1536" y="576"/>
                </a:lnTo>
                <a:lnTo>
                  <a:pt x="1344" y="576"/>
                </a:lnTo>
                <a:lnTo>
                  <a:pt x="1248" y="432"/>
                </a:lnTo>
                <a:lnTo>
                  <a:pt x="1152" y="432"/>
                </a:lnTo>
                <a:lnTo>
                  <a:pt x="1008" y="480"/>
                </a:lnTo>
                <a:lnTo>
                  <a:pt x="1008" y="528"/>
                </a:lnTo>
                <a:lnTo>
                  <a:pt x="960" y="672"/>
                </a:lnTo>
                <a:lnTo>
                  <a:pt x="960" y="768"/>
                </a:lnTo>
                <a:lnTo>
                  <a:pt x="960" y="912"/>
                </a:lnTo>
                <a:lnTo>
                  <a:pt x="864" y="912"/>
                </a:lnTo>
                <a:lnTo>
                  <a:pt x="624" y="1056"/>
                </a:lnTo>
                <a:lnTo>
                  <a:pt x="432" y="1008"/>
                </a:lnTo>
                <a:lnTo>
                  <a:pt x="192" y="816"/>
                </a:lnTo>
                <a:lnTo>
                  <a:pt x="192" y="912"/>
                </a:lnTo>
                <a:lnTo>
                  <a:pt x="96" y="1056"/>
                </a:lnTo>
                <a:lnTo>
                  <a:pt x="48" y="1104"/>
                </a:lnTo>
                <a:lnTo>
                  <a:pt x="0" y="1200"/>
                </a:lnTo>
                <a:lnTo>
                  <a:pt x="192" y="1344"/>
                </a:lnTo>
                <a:lnTo>
                  <a:pt x="336" y="1440"/>
                </a:lnTo>
                <a:lnTo>
                  <a:pt x="384" y="1488"/>
                </a:lnTo>
                <a:lnTo>
                  <a:pt x="384" y="1728"/>
                </a:lnTo>
                <a:lnTo>
                  <a:pt x="480" y="1872"/>
                </a:lnTo>
                <a:lnTo>
                  <a:pt x="576" y="1776"/>
                </a:lnTo>
                <a:lnTo>
                  <a:pt x="720" y="1728"/>
                </a:lnTo>
                <a:lnTo>
                  <a:pt x="864" y="2016"/>
                </a:lnTo>
                <a:lnTo>
                  <a:pt x="1008" y="2208"/>
                </a:lnTo>
                <a:lnTo>
                  <a:pt x="1104" y="2112"/>
                </a:lnTo>
                <a:lnTo>
                  <a:pt x="1248" y="2112"/>
                </a:lnTo>
                <a:lnTo>
                  <a:pt x="1536" y="2064"/>
                </a:lnTo>
                <a:lnTo>
                  <a:pt x="1776" y="2016"/>
                </a:lnTo>
                <a:lnTo>
                  <a:pt x="1920" y="2064"/>
                </a:lnTo>
                <a:lnTo>
                  <a:pt x="1968" y="2208"/>
                </a:lnTo>
                <a:lnTo>
                  <a:pt x="2112" y="2256"/>
                </a:lnTo>
                <a:lnTo>
                  <a:pt x="2256" y="2064"/>
                </a:lnTo>
                <a:lnTo>
                  <a:pt x="2448" y="1968"/>
                </a:lnTo>
                <a:lnTo>
                  <a:pt x="2640" y="1824"/>
                </a:lnTo>
                <a:lnTo>
                  <a:pt x="2736" y="1680"/>
                </a:lnTo>
                <a:lnTo>
                  <a:pt x="2784" y="1584"/>
                </a:lnTo>
                <a:lnTo>
                  <a:pt x="2832" y="1248"/>
                </a:lnTo>
                <a:lnTo>
                  <a:pt x="2928" y="1248"/>
                </a:lnTo>
                <a:lnTo>
                  <a:pt x="2976" y="1200"/>
                </a:lnTo>
                <a:lnTo>
                  <a:pt x="2880" y="1008"/>
                </a:lnTo>
                <a:lnTo>
                  <a:pt x="2688" y="1104"/>
                </a:lnTo>
                <a:lnTo>
                  <a:pt x="2544" y="1104"/>
                </a:lnTo>
                <a:lnTo>
                  <a:pt x="2496" y="1152"/>
                </a:lnTo>
                <a:lnTo>
                  <a:pt x="2448" y="1200"/>
                </a:lnTo>
                <a:lnTo>
                  <a:pt x="2352" y="1152"/>
                </a:lnTo>
                <a:lnTo>
                  <a:pt x="2400" y="1056"/>
                </a:lnTo>
                <a:lnTo>
                  <a:pt x="2448" y="864"/>
                </a:lnTo>
                <a:lnTo>
                  <a:pt x="2496" y="768"/>
                </a:lnTo>
                <a:lnTo>
                  <a:pt x="2496" y="672"/>
                </a:lnTo>
                <a:lnTo>
                  <a:pt x="2400" y="624"/>
                </a:lnTo>
                <a:lnTo>
                  <a:pt x="2400" y="576"/>
                </a:lnTo>
                <a:lnTo>
                  <a:pt x="2448" y="528"/>
                </a:lnTo>
                <a:lnTo>
                  <a:pt x="2352" y="432"/>
                </a:lnTo>
                <a:lnTo>
                  <a:pt x="2304" y="384"/>
                </a:lnTo>
                <a:lnTo>
                  <a:pt x="2304" y="288"/>
                </a:lnTo>
                <a:lnTo>
                  <a:pt x="2256" y="144"/>
                </a:lnTo>
                <a:lnTo>
                  <a:pt x="2160" y="96"/>
                </a:lnTo>
                <a:lnTo>
                  <a:pt x="2064" y="96"/>
                </a:lnTo>
                <a:lnTo>
                  <a:pt x="2016" y="144"/>
                </a:lnTo>
                <a:lnTo>
                  <a:pt x="1920" y="96"/>
                </a:lnTo>
                <a:lnTo>
                  <a:pt x="1872" y="48"/>
                </a:lnTo>
                <a:lnTo>
                  <a:pt x="1824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 Black" pitchFamily="34" charset="0"/>
              <a:ea typeface="산돌고딕 M" pitchFamily="50" charset="-127"/>
            </a:endParaRPr>
          </a:p>
        </p:txBody>
      </p:sp>
      <p:pic>
        <p:nvPicPr>
          <p:cNvPr id="92167" name="Picture 7" descr="ba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188" y="803287"/>
            <a:ext cx="4433887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 descr="외곽환상축"/>
          <p:cNvPicPr preferRelativeResize="0">
            <a:picLocks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6000" contrast="-28000"/>
          </a:blip>
          <a:srcRect l="6345"/>
          <a:stretch>
            <a:fillRect/>
          </a:stretch>
        </p:blipFill>
        <p:spPr bwMode="auto">
          <a:xfrm>
            <a:off x="4956180" y="803275"/>
            <a:ext cx="41529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 descr="녹지축"/>
          <p:cNvPicPr preferRelativeResize="0">
            <a:picLocks noChangeArrowheads="1"/>
          </p:cNvPicPr>
          <p:nvPr/>
        </p:nvPicPr>
        <p:blipFill>
          <a:blip r:embed="rId6" cstate="print">
            <a:lum bright="-12000" contrast="-2000"/>
          </a:blip>
          <a:srcRect l="30139" r="30338"/>
          <a:stretch>
            <a:fillRect/>
          </a:stretch>
        </p:blipFill>
        <p:spPr bwMode="auto">
          <a:xfrm>
            <a:off x="6011863" y="803275"/>
            <a:ext cx="17526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4886325" y="800112"/>
            <a:ext cx="4219575" cy="3711575"/>
            <a:chOff x="697" y="1464"/>
            <a:chExt cx="2880" cy="2338"/>
          </a:xfrm>
        </p:grpSpPr>
        <p:grpSp>
          <p:nvGrpSpPr>
            <p:cNvPr id="4" name="Group 65"/>
            <p:cNvGrpSpPr>
              <a:grpSpLocks noChangeAspect="1"/>
            </p:cNvGrpSpPr>
            <p:nvPr/>
          </p:nvGrpSpPr>
          <p:grpSpPr bwMode="auto">
            <a:xfrm>
              <a:off x="697" y="2415"/>
              <a:ext cx="990" cy="1354"/>
              <a:chOff x="722" y="2286"/>
              <a:chExt cx="1979" cy="2706"/>
            </a:xfrm>
          </p:grpSpPr>
          <p:sp>
            <p:nvSpPr>
              <p:cNvPr id="92222" name="Freeform 66"/>
              <p:cNvSpPr>
                <a:spLocks noChangeAspect="1"/>
              </p:cNvSpPr>
              <p:nvPr/>
            </p:nvSpPr>
            <p:spPr bwMode="auto">
              <a:xfrm>
                <a:off x="1056" y="3714"/>
                <a:ext cx="1645" cy="1278"/>
              </a:xfrm>
              <a:custGeom>
                <a:avLst/>
                <a:gdLst>
                  <a:gd name="T0" fmla="*/ 198 w 1645"/>
                  <a:gd name="T1" fmla="*/ 210 h 1278"/>
                  <a:gd name="T2" fmla="*/ 168 w 1645"/>
                  <a:gd name="T3" fmla="*/ 252 h 1278"/>
                  <a:gd name="T4" fmla="*/ 60 w 1645"/>
                  <a:gd name="T5" fmla="*/ 378 h 1278"/>
                  <a:gd name="T6" fmla="*/ 0 w 1645"/>
                  <a:gd name="T7" fmla="*/ 468 h 1278"/>
                  <a:gd name="T8" fmla="*/ 132 w 1645"/>
                  <a:gd name="T9" fmla="*/ 642 h 1278"/>
                  <a:gd name="T10" fmla="*/ 282 w 1645"/>
                  <a:gd name="T11" fmla="*/ 618 h 1278"/>
                  <a:gd name="T12" fmla="*/ 336 w 1645"/>
                  <a:gd name="T13" fmla="*/ 540 h 1278"/>
                  <a:gd name="T14" fmla="*/ 420 w 1645"/>
                  <a:gd name="T15" fmla="*/ 762 h 1278"/>
                  <a:gd name="T16" fmla="*/ 564 w 1645"/>
                  <a:gd name="T17" fmla="*/ 726 h 1278"/>
                  <a:gd name="T18" fmla="*/ 630 w 1645"/>
                  <a:gd name="T19" fmla="*/ 642 h 1278"/>
                  <a:gd name="T20" fmla="*/ 774 w 1645"/>
                  <a:gd name="T21" fmla="*/ 480 h 1278"/>
                  <a:gd name="T22" fmla="*/ 852 w 1645"/>
                  <a:gd name="T23" fmla="*/ 426 h 1278"/>
                  <a:gd name="T24" fmla="*/ 978 w 1645"/>
                  <a:gd name="T25" fmla="*/ 324 h 1278"/>
                  <a:gd name="T26" fmla="*/ 960 w 1645"/>
                  <a:gd name="T27" fmla="*/ 432 h 1278"/>
                  <a:gd name="T28" fmla="*/ 996 w 1645"/>
                  <a:gd name="T29" fmla="*/ 456 h 1278"/>
                  <a:gd name="T30" fmla="*/ 1002 w 1645"/>
                  <a:gd name="T31" fmla="*/ 528 h 1278"/>
                  <a:gd name="T32" fmla="*/ 954 w 1645"/>
                  <a:gd name="T33" fmla="*/ 558 h 1278"/>
                  <a:gd name="T34" fmla="*/ 912 w 1645"/>
                  <a:gd name="T35" fmla="*/ 690 h 1278"/>
                  <a:gd name="T36" fmla="*/ 882 w 1645"/>
                  <a:gd name="T37" fmla="*/ 810 h 1278"/>
                  <a:gd name="T38" fmla="*/ 1026 w 1645"/>
                  <a:gd name="T39" fmla="*/ 804 h 1278"/>
                  <a:gd name="T40" fmla="*/ 1092 w 1645"/>
                  <a:gd name="T41" fmla="*/ 816 h 1278"/>
                  <a:gd name="T42" fmla="*/ 1176 w 1645"/>
                  <a:gd name="T43" fmla="*/ 876 h 1278"/>
                  <a:gd name="T44" fmla="*/ 1170 w 1645"/>
                  <a:gd name="T45" fmla="*/ 978 h 1278"/>
                  <a:gd name="T46" fmla="*/ 1194 w 1645"/>
                  <a:gd name="T47" fmla="*/ 1032 h 1278"/>
                  <a:gd name="T48" fmla="*/ 1248 w 1645"/>
                  <a:gd name="T49" fmla="*/ 1146 h 1278"/>
                  <a:gd name="T50" fmla="*/ 1314 w 1645"/>
                  <a:gd name="T51" fmla="*/ 1128 h 1278"/>
                  <a:gd name="T52" fmla="*/ 1404 w 1645"/>
                  <a:gd name="T53" fmla="*/ 1236 h 1278"/>
                  <a:gd name="T54" fmla="*/ 1440 w 1645"/>
                  <a:gd name="T55" fmla="*/ 1176 h 1278"/>
                  <a:gd name="T56" fmla="*/ 1548 w 1645"/>
                  <a:gd name="T57" fmla="*/ 1206 h 1278"/>
                  <a:gd name="T58" fmla="*/ 1626 w 1645"/>
                  <a:gd name="T59" fmla="*/ 1074 h 1278"/>
                  <a:gd name="T60" fmla="*/ 1608 w 1645"/>
                  <a:gd name="T61" fmla="*/ 948 h 1278"/>
                  <a:gd name="T62" fmla="*/ 1572 w 1645"/>
                  <a:gd name="T63" fmla="*/ 894 h 1278"/>
                  <a:gd name="T64" fmla="*/ 1458 w 1645"/>
                  <a:gd name="T65" fmla="*/ 846 h 1278"/>
                  <a:gd name="T66" fmla="*/ 1386 w 1645"/>
                  <a:gd name="T67" fmla="*/ 930 h 1278"/>
                  <a:gd name="T68" fmla="*/ 1314 w 1645"/>
                  <a:gd name="T69" fmla="*/ 774 h 1278"/>
                  <a:gd name="T70" fmla="*/ 1278 w 1645"/>
                  <a:gd name="T71" fmla="*/ 684 h 1278"/>
                  <a:gd name="T72" fmla="*/ 1206 w 1645"/>
                  <a:gd name="T73" fmla="*/ 642 h 1278"/>
                  <a:gd name="T74" fmla="*/ 1116 w 1645"/>
                  <a:gd name="T75" fmla="*/ 600 h 1278"/>
                  <a:gd name="T76" fmla="*/ 1182 w 1645"/>
                  <a:gd name="T77" fmla="*/ 468 h 1278"/>
                  <a:gd name="T78" fmla="*/ 1206 w 1645"/>
                  <a:gd name="T79" fmla="*/ 372 h 1278"/>
                  <a:gd name="T80" fmla="*/ 1194 w 1645"/>
                  <a:gd name="T81" fmla="*/ 276 h 1278"/>
                  <a:gd name="T82" fmla="*/ 1230 w 1645"/>
                  <a:gd name="T83" fmla="*/ 150 h 1278"/>
                  <a:gd name="T84" fmla="*/ 1116 w 1645"/>
                  <a:gd name="T85" fmla="*/ 198 h 1278"/>
                  <a:gd name="T86" fmla="*/ 1068 w 1645"/>
                  <a:gd name="T87" fmla="*/ 144 h 1278"/>
                  <a:gd name="T88" fmla="*/ 984 w 1645"/>
                  <a:gd name="T89" fmla="*/ 162 h 1278"/>
                  <a:gd name="T90" fmla="*/ 936 w 1645"/>
                  <a:gd name="T91" fmla="*/ 192 h 1278"/>
                  <a:gd name="T92" fmla="*/ 942 w 1645"/>
                  <a:gd name="T93" fmla="*/ 246 h 1278"/>
                  <a:gd name="T94" fmla="*/ 768 w 1645"/>
                  <a:gd name="T95" fmla="*/ 264 h 1278"/>
                  <a:gd name="T96" fmla="*/ 690 w 1645"/>
                  <a:gd name="T97" fmla="*/ 318 h 1278"/>
                  <a:gd name="T98" fmla="*/ 636 w 1645"/>
                  <a:gd name="T99" fmla="*/ 336 h 1278"/>
                  <a:gd name="T100" fmla="*/ 546 w 1645"/>
                  <a:gd name="T101" fmla="*/ 354 h 1278"/>
                  <a:gd name="T102" fmla="*/ 426 w 1645"/>
                  <a:gd name="T103" fmla="*/ 366 h 1278"/>
                  <a:gd name="T104" fmla="*/ 354 w 1645"/>
                  <a:gd name="T105" fmla="*/ 294 h 1278"/>
                  <a:gd name="T106" fmla="*/ 228 w 1645"/>
                  <a:gd name="T107" fmla="*/ 102 h 1278"/>
                  <a:gd name="T108" fmla="*/ 180 w 1645"/>
                  <a:gd name="T109" fmla="*/ 12 h 1278"/>
                  <a:gd name="T110" fmla="*/ 132 w 1645"/>
                  <a:gd name="T111" fmla="*/ 24 h 1278"/>
                  <a:gd name="T112" fmla="*/ 48 w 1645"/>
                  <a:gd name="T113" fmla="*/ 78 h 1278"/>
                  <a:gd name="T114" fmla="*/ 156 w 1645"/>
                  <a:gd name="T115" fmla="*/ 138 h 127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45"/>
                  <a:gd name="T175" fmla="*/ 0 h 1278"/>
                  <a:gd name="T176" fmla="*/ 1645 w 1645"/>
                  <a:gd name="T177" fmla="*/ 1278 h 127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45" h="1278">
                    <a:moveTo>
                      <a:pt x="156" y="138"/>
                    </a:moveTo>
                    <a:cubicBezTo>
                      <a:pt x="173" y="163"/>
                      <a:pt x="182" y="186"/>
                      <a:pt x="198" y="210"/>
                    </a:cubicBezTo>
                    <a:cubicBezTo>
                      <a:pt x="194" y="216"/>
                      <a:pt x="192" y="225"/>
                      <a:pt x="186" y="228"/>
                    </a:cubicBezTo>
                    <a:cubicBezTo>
                      <a:pt x="151" y="245"/>
                      <a:pt x="135" y="219"/>
                      <a:pt x="168" y="252"/>
                    </a:cubicBezTo>
                    <a:cubicBezTo>
                      <a:pt x="186" y="307"/>
                      <a:pt x="166" y="313"/>
                      <a:pt x="120" y="324"/>
                    </a:cubicBezTo>
                    <a:cubicBezTo>
                      <a:pt x="97" y="342"/>
                      <a:pt x="83" y="360"/>
                      <a:pt x="60" y="378"/>
                    </a:cubicBezTo>
                    <a:cubicBezTo>
                      <a:pt x="68" y="384"/>
                      <a:pt x="78" y="388"/>
                      <a:pt x="84" y="396"/>
                    </a:cubicBezTo>
                    <a:cubicBezTo>
                      <a:pt x="119" y="438"/>
                      <a:pt x="23" y="462"/>
                      <a:pt x="0" y="468"/>
                    </a:cubicBezTo>
                    <a:cubicBezTo>
                      <a:pt x="8" y="518"/>
                      <a:pt x="28" y="548"/>
                      <a:pt x="78" y="558"/>
                    </a:cubicBezTo>
                    <a:cubicBezTo>
                      <a:pt x="104" y="584"/>
                      <a:pt x="113" y="613"/>
                      <a:pt x="132" y="642"/>
                    </a:cubicBezTo>
                    <a:cubicBezTo>
                      <a:pt x="174" y="638"/>
                      <a:pt x="216" y="637"/>
                      <a:pt x="258" y="630"/>
                    </a:cubicBezTo>
                    <a:cubicBezTo>
                      <a:pt x="267" y="629"/>
                      <a:pt x="278" y="626"/>
                      <a:pt x="282" y="618"/>
                    </a:cubicBezTo>
                    <a:cubicBezTo>
                      <a:pt x="286" y="611"/>
                      <a:pt x="278" y="602"/>
                      <a:pt x="276" y="594"/>
                    </a:cubicBezTo>
                    <a:cubicBezTo>
                      <a:pt x="283" y="537"/>
                      <a:pt x="280" y="531"/>
                      <a:pt x="336" y="540"/>
                    </a:cubicBezTo>
                    <a:cubicBezTo>
                      <a:pt x="367" y="602"/>
                      <a:pt x="341" y="673"/>
                      <a:pt x="366" y="738"/>
                    </a:cubicBezTo>
                    <a:cubicBezTo>
                      <a:pt x="368" y="743"/>
                      <a:pt x="413" y="760"/>
                      <a:pt x="420" y="762"/>
                    </a:cubicBezTo>
                    <a:cubicBezTo>
                      <a:pt x="481" y="731"/>
                      <a:pt x="464" y="731"/>
                      <a:pt x="546" y="738"/>
                    </a:cubicBezTo>
                    <a:cubicBezTo>
                      <a:pt x="552" y="734"/>
                      <a:pt x="563" y="733"/>
                      <a:pt x="564" y="726"/>
                    </a:cubicBezTo>
                    <a:cubicBezTo>
                      <a:pt x="567" y="700"/>
                      <a:pt x="532" y="669"/>
                      <a:pt x="576" y="654"/>
                    </a:cubicBezTo>
                    <a:cubicBezTo>
                      <a:pt x="593" y="648"/>
                      <a:pt x="612" y="646"/>
                      <a:pt x="630" y="642"/>
                    </a:cubicBezTo>
                    <a:cubicBezTo>
                      <a:pt x="645" y="583"/>
                      <a:pt x="691" y="602"/>
                      <a:pt x="756" y="594"/>
                    </a:cubicBezTo>
                    <a:cubicBezTo>
                      <a:pt x="762" y="556"/>
                      <a:pt x="768" y="518"/>
                      <a:pt x="774" y="480"/>
                    </a:cubicBezTo>
                    <a:cubicBezTo>
                      <a:pt x="775" y="473"/>
                      <a:pt x="786" y="472"/>
                      <a:pt x="792" y="468"/>
                    </a:cubicBezTo>
                    <a:cubicBezTo>
                      <a:pt x="816" y="454"/>
                      <a:pt x="832" y="446"/>
                      <a:pt x="852" y="426"/>
                    </a:cubicBezTo>
                    <a:cubicBezTo>
                      <a:pt x="865" y="363"/>
                      <a:pt x="869" y="345"/>
                      <a:pt x="924" y="318"/>
                    </a:cubicBezTo>
                    <a:cubicBezTo>
                      <a:pt x="942" y="320"/>
                      <a:pt x="960" y="321"/>
                      <a:pt x="978" y="324"/>
                    </a:cubicBezTo>
                    <a:cubicBezTo>
                      <a:pt x="984" y="325"/>
                      <a:pt x="995" y="324"/>
                      <a:pt x="996" y="330"/>
                    </a:cubicBezTo>
                    <a:cubicBezTo>
                      <a:pt x="1006" y="373"/>
                      <a:pt x="972" y="396"/>
                      <a:pt x="960" y="432"/>
                    </a:cubicBezTo>
                    <a:cubicBezTo>
                      <a:pt x="966" y="438"/>
                      <a:pt x="971" y="445"/>
                      <a:pt x="978" y="450"/>
                    </a:cubicBezTo>
                    <a:cubicBezTo>
                      <a:pt x="983" y="454"/>
                      <a:pt x="992" y="452"/>
                      <a:pt x="996" y="456"/>
                    </a:cubicBezTo>
                    <a:cubicBezTo>
                      <a:pt x="1005" y="465"/>
                      <a:pt x="1007" y="481"/>
                      <a:pt x="1014" y="492"/>
                    </a:cubicBezTo>
                    <a:cubicBezTo>
                      <a:pt x="1010" y="504"/>
                      <a:pt x="1011" y="519"/>
                      <a:pt x="1002" y="528"/>
                    </a:cubicBezTo>
                    <a:cubicBezTo>
                      <a:pt x="993" y="537"/>
                      <a:pt x="977" y="533"/>
                      <a:pt x="966" y="540"/>
                    </a:cubicBezTo>
                    <a:cubicBezTo>
                      <a:pt x="960" y="544"/>
                      <a:pt x="958" y="552"/>
                      <a:pt x="954" y="558"/>
                    </a:cubicBezTo>
                    <a:cubicBezTo>
                      <a:pt x="956" y="570"/>
                      <a:pt x="978" y="664"/>
                      <a:pt x="960" y="684"/>
                    </a:cubicBezTo>
                    <a:cubicBezTo>
                      <a:pt x="949" y="696"/>
                      <a:pt x="928" y="688"/>
                      <a:pt x="912" y="690"/>
                    </a:cubicBezTo>
                    <a:cubicBezTo>
                      <a:pt x="889" y="707"/>
                      <a:pt x="868" y="715"/>
                      <a:pt x="852" y="738"/>
                    </a:cubicBezTo>
                    <a:cubicBezTo>
                      <a:pt x="860" y="768"/>
                      <a:pt x="859" y="787"/>
                      <a:pt x="882" y="810"/>
                    </a:cubicBezTo>
                    <a:cubicBezTo>
                      <a:pt x="928" y="779"/>
                      <a:pt x="904" y="784"/>
                      <a:pt x="954" y="792"/>
                    </a:cubicBezTo>
                    <a:cubicBezTo>
                      <a:pt x="985" y="844"/>
                      <a:pt x="986" y="857"/>
                      <a:pt x="1026" y="804"/>
                    </a:cubicBezTo>
                    <a:cubicBezTo>
                      <a:pt x="1010" y="757"/>
                      <a:pt x="1001" y="725"/>
                      <a:pt x="1056" y="762"/>
                    </a:cubicBezTo>
                    <a:cubicBezTo>
                      <a:pt x="1069" y="781"/>
                      <a:pt x="1072" y="803"/>
                      <a:pt x="1092" y="816"/>
                    </a:cubicBezTo>
                    <a:cubicBezTo>
                      <a:pt x="1103" y="823"/>
                      <a:pt x="1117" y="827"/>
                      <a:pt x="1128" y="834"/>
                    </a:cubicBezTo>
                    <a:cubicBezTo>
                      <a:pt x="1151" y="849"/>
                      <a:pt x="1150" y="867"/>
                      <a:pt x="1176" y="876"/>
                    </a:cubicBezTo>
                    <a:cubicBezTo>
                      <a:pt x="1180" y="889"/>
                      <a:pt x="1194" y="899"/>
                      <a:pt x="1194" y="912"/>
                    </a:cubicBezTo>
                    <a:cubicBezTo>
                      <a:pt x="1194" y="946"/>
                      <a:pt x="1185" y="955"/>
                      <a:pt x="1170" y="978"/>
                    </a:cubicBezTo>
                    <a:cubicBezTo>
                      <a:pt x="1172" y="990"/>
                      <a:pt x="1171" y="1003"/>
                      <a:pt x="1176" y="1014"/>
                    </a:cubicBezTo>
                    <a:cubicBezTo>
                      <a:pt x="1179" y="1022"/>
                      <a:pt x="1193" y="1024"/>
                      <a:pt x="1194" y="1032"/>
                    </a:cubicBezTo>
                    <a:cubicBezTo>
                      <a:pt x="1197" y="1052"/>
                      <a:pt x="1190" y="1072"/>
                      <a:pt x="1188" y="1092"/>
                    </a:cubicBezTo>
                    <a:cubicBezTo>
                      <a:pt x="1198" y="1122"/>
                      <a:pt x="1219" y="1136"/>
                      <a:pt x="1248" y="1146"/>
                    </a:cubicBezTo>
                    <a:cubicBezTo>
                      <a:pt x="1270" y="1124"/>
                      <a:pt x="1270" y="1099"/>
                      <a:pt x="1302" y="1110"/>
                    </a:cubicBezTo>
                    <a:cubicBezTo>
                      <a:pt x="1306" y="1116"/>
                      <a:pt x="1312" y="1121"/>
                      <a:pt x="1314" y="1128"/>
                    </a:cubicBezTo>
                    <a:cubicBezTo>
                      <a:pt x="1319" y="1148"/>
                      <a:pt x="1310" y="1171"/>
                      <a:pt x="1320" y="1188"/>
                    </a:cubicBezTo>
                    <a:cubicBezTo>
                      <a:pt x="1332" y="1208"/>
                      <a:pt x="1383" y="1222"/>
                      <a:pt x="1404" y="1236"/>
                    </a:cubicBezTo>
                    <a:cubicBezTo>
                      <a:pt x="1412" y="1232"/>
                      <a:pt x="1423" y="1232"/>
                      <a:pt x="1428" y="1224"/>
                    </a:cubicBezTo>
                    <a:cubicBezTo>
                      <a:pt x="1436" y="1210"/>
                      <a:pt x="1427" y="1186"/>
                      <a:pt x="1440" y="1176"/>
                    </a:cubicBezTo>
                    <a:cubicBezTo>
                      <a:pt x="1451" y="1167"/>
                      <a:pt x="1468" y="1180"/>
                      <a:pt x="1482" y="1182"/>
                    </a:cubicBezTo>
                    <a:cubicBezTo>
                      <a:pt x="1504" y="1189"/>
                      <a:pt x="1526" y="1199"/>
                      <a:pt x="1548" y="1206"/>
                    </a:cubicBezTo>
                    <a:cubicBezTo>
                      <a:pt x="1572" y="1278"/>
                      <a:pt x="1588" y="1203"/>
                      <a:pt x="1608" y="1176"/>
                    </a:cubicBezTo>
                    <a:cubicBezTo>
                      <a:pt x="1603" y="1138"/>
                      <a:pt x="1590" y="1098"/>
                      <a:pt x="1626" y="1074"/>
                    </a:cubicBezTo>
                    <a:cubicBezTo>
                      <a:pt x="1645" y="1035"/>
                      <a:pt x="1632" y="1038"/>
                      <a:pt x="1602" y="1008"/>
                    </a:cubicBezTo>
                    <a:cubicBezTo>
                      <a:pt x="1604" y="988"/>
                      <a:pt x="1605" y="968"/>
                      <a:pt x="1608" y="948"/>
                    </a:cubicBezTo>
                    <a:cubicBezTo>
                      <a:pt x="1609" y="940"/>
                      <a:pt x="1617" y="932"/>
                      <a:pt x="1614" y="924"/>
                    </a:cubicBezTo>
                    <a:cubicBezTo>
                      <a:pt x="1609" y="908"/>
                      <a:pt x="1585" y="905"/>
                      <a:pt x="1572" y="894"/>
                    </a:cubicBezTo>
                    <a:cubicBezTo>
                      <a:pt x="1546" y="871"/>
                      <a:pt x="1543" y="850"/>
                      <a:pt x="1512" y="834"/>
                    </a:cubicBezTo>
                    <a:cubicBezTo>
                      <a:pt x="1495" y="840"/>
                      <a:pt x="1474" y="838"/>
                      <a:pt x="1458" y="846"/>
                    </a:cubicBezTo>
                    <a:cubicBezTo>
                      <a:pt x="1446" y="852"/>
                      <a:pt x="1435" y="897"/>
                      <a:pt x="1434" y="900"/>
                    </a:cubicBezTo>
                    <a:cubicBezTo>
                      <a:pt x="1422" y="926"/>
                      <a:pt x="1416" y="920"/>
                      <a:pt x="1386" y="930"/>
                    </a:cubicBezTo>
                    <a:cubicBezTo>
                      <a:pt x="1323" y="909"/>
                      <a:pt x="1323" y="909"/>
                      <a:pt x="1302" y="846"/>
                    </a:cubicBezTo>
                    <a:cubicBezTo>
                      <a:pt x="1308" y="822"/>
                      <a:pt x="1302" y="795"/>
                      <a:pt x="1314" y="774"/>
                    </a:cubicBezTo>
                    <a:cubicBezTo>
                      <a:pt x="1321" y="762"/>
                      <a:pt x="1350" y="750"/>
                      <a:pt x="1350" y="750"/>
                    </a:cubicBezTo>
                    <a:cubicBezTo>
                      <a:pt x="1335" y="692"/>
                      <a:pt x="1341" y="673"/>
                      <a:pt x="1278" y="684"/>
                    </a:cubicBezTo>
                    <a:cubicBezTo>
                      <a:pt x="1266" y="680"/>
                      <a:pt x="1251" y="681"/>
                      <a:pt x="1242" y="672"/>
                    </a:cubicBezTo>
                    <a:cubicBezTo>
                      <a:pt x="1204" y="634"/>
                      <a:pt x="1258" y="629"/>
                      <a:pt x="1206" y="642"/>
                    </a:cubicBezTo>
                    <a:cubicBezTo>
                      <a:pt x="1158" y="674"/>
                      <a:pt x="1181" y="676"/>
                      <a:pt x="1116" y="660"/>
                    </a:cubicBezTo>
                    <a:cubicBezTo>
                      <a:pt x="1089" y="633"/>
                      <a:pt x="1083" y="622"/>
                      <a:pt x="1116" y="600"/>
                    </a:cubicBezTo>
                    <a:cubicBezTo>
                      <a:pt x="1131" y="570"/>
                      <a:pt x="1136" y="549"/>
                      <a:pt x="1128" y="516"/>
                    </a:cubicBezTo>
                    <a:cubicBezTo>
                      <a:pt x="1154" y="499"/>
                      <a:pt x="1168" y="497"/>
                      <a:pt x="1182" y="468"/>
                    </a:cubicBezTo>
                    <a:cubicBezTo>
                      <a:pt x="1191" y="417"/>
                      <a:pt x="1197" y="437"/>
                      <a:pt x="1218" y="396"/>
                    </a:cubicBezTo>
                    <a:cubicBezTo>
                      <a:pt x="1214" y="388"/>
                      <a:pt x="1211" y="379"/>
                      <a:pt x="1206" y="372"/>
                    </a:cubicBezTo>
                    <a:cubicBezTo>
                      <a:pt x="1199" y="363"/>
                      <a:pt x="1185" y="359"/>
                      <a:pt x="1182" y="348"/>
                    </a:cubicBezTo>
                    <a:cubicBezTo>
                      <a:pt x="1178" y="334"/>
                      <a:pt x="1189" y="294"/>
                      <a:pt x="1194" y="276"/>
                    </a:cubicBezTo>
                    <a:cubicBezTo>
                      <a:pt x="1183" y="234"/>
                      <a:pt x="1188" y="230"/>
                      <a:pt x="1230" y="216"/>
                    </a:cubicBezTo>
                    <a:cubicBezTo>
                      <a:pt x="1241" y="194"/>
                      <a:pt x="1257" y="177"/>
                      <a:pt x="1230" y="150"/>
                    </a:cubicBezTo>
                    <a:cubicBezTo>
                      <a:pt x="1225" y="145"/>
                      <a:pt x="1184" y="167"/>
                      <a:pt x="1182" y="168"/>
                    </a:cubicBezTo>
                    <a:cubicBezTo>
                      <a:pt x="1140" y="160"/>
                      <a:pt x="1095" y="134"/>
                      <a:pt x="1116" y="198"/>
                    </a:cubicBezTo>
                    <a:cubicBezTo>
                      <a:pt x="1105" y="221"/>
                      <a:pt x="1097" y="256"/>
                      <a:pt x="1056" y="204"/>
                    </a:cubicBezTo>
                    <a:cubicBezTo>
                      <a:pt x="1053" y="200"/>
                      <a:pt x="1066" y="152"/>
                      <a:pt x="1068" y="144"/>
                    </a:cubicBezTo>
                    <a:cubicBezTo>
                      <a:pt x="1038" y="114"/>
                      <a:pt x="1020" y="84"/>
                      <a:pt x="960" y="126"/>
                    </a:cubicBezTo>
                    <a:cubicBezTo>
                      <a:pt x="948" y="134"/>
                      <a:pt x="984" y="162"/>
                      <a:pt x="984" y="162"/>
                    </a:cubicBezTo>
                    <a:cubicBezTo>
                      <a:pt x="980" y="168"/>
                      <a:pt x="978" y="176"/>
                      <a:pt x="972" y="180"/>
                    </a:cubicBezTo>
                    <a:cubicBezTo>
                      <a:pt x="961" y="187"/>
                      <a:pt x="945" y="183"/>
                      <a:pt x="936" y="192"/>
                    </a:cubicBezTo>
                    <a:cubicBezTo>
                      <a:pt x="931" y="197"/>
                      <a:pt x="954" y="227"/>
                      <a:pt x="954" y="228"/>
                    </a:cubicBezTo>
                    <a:cubicBezTo>
                      <a:pt x="950" y="234"/>
                      <a:pt x="949" y="245"/>
                      <a:pt x="942" y="246"/>
                    </a:cubicBezTo>
                    <a:cubicBezTo>
                      <a:pt x="896" y="250"/>
                      <a:pt x="847" y="212"/>
                      <a:pt x="804" y="198"/>
                    </a:cubicBezTo>
                    <a:cubicBezTo>
                      <a:pt x="791" y="236"/>
                      <a:pt x="807" y="244"/>
                      <a:pt x="768" y="264"/>
                    </a:cubicBezTo>
                    <a:cubicBezTo>
                      <a:pt x="735" y="314"/>
                      <a:pt x="791" y="239"/>
                      <a:pt x="702" y="288"/>
                    </a:cubicBezTo>
                    <a:cubicBezTo>
                      <a:pt x="693" y="293"/>
                      <a:pt x="694" y="308"/>
                      <a:pt x="690" y="318"/>
                    </a:cubicBezTo>
                    <a:cubicBezTo>
                      <a:pt x="676" y="314"/>
                      <a:pt x="662" y="301"/>
                      <a:pt x="648" y="306"/>
                    </a:cubicBezTo>
                    <a:cubicBezTo>
                      <a:pt x="638" y="309"/>
                      <a:pt x="643" y="328"/>
                      <a:pt x="636" y="336"/>
                    </a:cubicBezTo>
                    <a:cubicBezTo>
                      <a:pt x="630" y="343"/>
                      <a:pt x="621" y="346"/>
                      <a:pt x="612" y="348"/>
                    </a:cubicBezTo>
                    <a:cubicBezTo>
                      <a:pt x="590" y="352"/>
                      <a:pt x="568" y="352"/>
                      <a:pt x="546" y="354"/>
                    </a:cubicBezTo>
                    <a:cubicBezTo>
                      <a:pt x="523" y="422"/>
                      <a:pt x="503" y="403"/>
                      <a:pt x="438" y="390"/>
                    </a:cubicBezTo>
                    <a:cubicBezTo>
                      <a:pt x="434" y="382"/>
                      <a:pt x="427" y="375"/>
                      <a:pt x="426" y="366"/>
                    </a:cubicBezTo>
                    <a:cubicBezTo>
                      <a:pt x="423" y="343"/>
                      <a:pt x="445" y="341"/>
                      <a:pt x="426" y="318"/>
                    </a:cubicBezTo>
                    <a:cubicBezTo>
                      <a:pt x="416" y="306"/>
                      <a:pt x="358" y="295"/>
                      <a:pt x="354" y="294"/>
                    </a:cubicBezTo>
                    <a:cubicBezTo>
                      <a:pt x="339" y="264"/>
                      <a:pt x="314" y="251"/>
                      <a:pt x="348" y="228"/>
                    </a:cubicBezTo>
                    <a:cubicBezTo>
                      <a:pt x="334" y="84"/>
                      <a:pt x="358" y="93"/>
                      <a:pt x="228" y="102"/>
                    </a:cubicBezTo>
                    <a:cubicBezTo>
                      <a:pt x="220" y="96"/>
                      <a:pt x="209" y="93"/>
                      <a:pt x="204" y="84"/>
                    </a:cubicBezTo>
                    <a:cubicBezTo>
                      <a:pt x="192" y="62"/>
                      <a:pt x="203" y="23"/>
                      <a:pt x="180" y="12"/>
                    </a:cubicBezTo>
                    <a:cubicBezTo>
                      <a:pt x="162" y="3"/>
                      <a:pt x="140" y="4"/>
                      <a:pt x="120" y="0"/>
                    </a:cubicBezTo>
                    <a:cubicBezTo>
                      <a:pt x="110" y="31"/>
                      <a:pt x="110" y="9"/>
                      <a:pt x="132" y="24"/>
                    </a:cubicBezTo>
                    <a:cubicBezTo>
                      <a:pt x="139" y="29"/>
                      <a:pt x="144" y="36"/>
                      <a:pt x="150" y="42"/>
                    </a:cubicBezTo>
                    <a:cubicBezTo>
                      <a:pt x="136" y="84"/>
                      <a:pt x="86" y="69"/>
                      <a:pt x="48" y="78"/>
                    </a:cubicBezTo>
                    <a:cubicBezTo>
                      <a:pt x="63" y="122"/>
                      <a:pt x="117" y="119"/>
                      <a:pt x="156" y="126"/>
                    </a:cubicBezTo>
                    <a:cubicBezTo>
                      <a:pt x="163" y="147"/>
                      <a:pt x="166" y="148"/>
                      <a:pt x="156" y="138"/>
                    </a:cubicBezTo>
                    <a:close/>
                  </a:path>
                </a:pathLst>
              </a:custGeom>
              <a:solidFill>
                <a:srgbClr val="66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  <p:sp>
            <p:nvSpPr>
              <p:cNvPr id="92223" name="Freeform 67"/>
              <p:cNvSpPr>
                <a:spLocks noChangeAspect="1"/>
              </p:cNvSpPr>
              <p:nvPr/>
            </p:nvSpPr>
            <p:spPr bwMode="auto">
              <a:xfrm>
                <a:off x="722" y="2286"/>
                <a:ext cx="1069" cy="1462"/>
              </a:xfrm>
              <a:custGeom>
                <a:avLst/>
                <a:gdLst>
                  <a:gd name="T0" fmla="*/ 523 w 1069"/>
                  <a:gd name="T1" fmla="*/ 1281 h 1462"/>
                  <a:gd name="T2" fmla="*/ 520 w 1069"/>
                  <a:gd name="T3" fmla="*/ 1164 h 1462"/>
                  <a:gd name="T4" fmla="*/ 496 w 1069"/>
                  <a:gd name="T5" fmla="*/ 1002 h 1462"/>
                  <a:gd name="T6" fmla="*/ 436 w 1069"/>
                  <a:gd name="T7" fmla="*/ 954 h 1462"/>
                  <a:gd name="T8" fmla="*/ 376 w 1069"/>
                  <a:gd name="T9" fmla="*/ 918 h 1462"/>
                  <a:gd name="T10" fmla="*/ 376 w 1069"/>
                  <a:gd name="T11" fmla="*/ 732 h 1462"/>
                  <a:gd name="T12" fmla="*/ 292 w 1069"/>
                  <a:gd name="T13" fmla="*/ 732 h 1462"/>
                  <a:gd name="T14" fmla="*/ 184 w 1069"/>
                  <a:gd name="T15" fmla="*/ 786 h 1462"/>
                  <a:gd name="T16" fmla="*/ 52 w 1069"/>
                  <a:gd name="T17" fmla="*/ 672 h 1462"/>
                  <a:gd name="T18" fmla="*/ 76 w 1069"/>
                  <a:gd name="T19" fmla="*/ 552 h 1462"/>
                  <a:gd name="T20" fmla="*/ 64 w 1069"/>
                  <a:gd name="T21" fmla="*/ 420 h 1462"/>
                  <a:gd name="T22" fmla="*/ 142 w 1069"/>
                  <a:gd name="T23" fmla="*/ 384 h 1462"/>
                  <a:gd name="T24" fmla="*/ 208 w 1069"/>
                  <a:gd name="T25" fmla="*/ 444 h 1462"/>
                  <a:gd name="T26" fmla="*/ 262 w 1069"/>
                  <a:gd name="T27" fmla="*/ 402 h 1462"/>
                  <a:gd name="T28" fmla="*/ 334 w 1069"/>
                  <a:gd name="T29" fmla="*/ 504 h 1462"/>
                  <a:gd name="T30" fmla="*/ 358 w 1069"/>
                  <a:gd name="T31" fmla="*/ 528 h 1462"/>
                  <a:gd name="T32" fmla="*/ 406 w 1069"/>
                  <a:gd name="T33" fmla="*/ 426 h 1462"/>
                  <a:gd name="T34" fmla="*/ 466 w 1069"/>
                  <a:gd name="T35" fmla="*/ 306 h 1462"/>
                  <a:gd name="T36" fmla="*/ 538 w 1069"/>
                  <a:gd name="T37" fmla="*/ 270 h 1462"/>
                  <a:gd name="T38" fmla="*/ 556 w 1069"/>
                  <a:gd name="T39" fmla="*/ 312 h 1462"/>
                  <a:gd name="T40" fmla="*/ 484 w 1069"/>
                  <a:gd name="T41" fmla="*/ 204 h 1462"/>
                  <a:gd name="T42" fmla="*/ 412 w 1069"/>
                  <a:gd name="T43" fmla="*/ 84 h 1462"/>
                  <a:gd name="T44" fmla="*/ 307 w 1069"/>
                  <a:gd name="T45" fmla="*/ 130 h 1462"/>
                  <a:gd name="T46" fmla="*/ 217 w 1069"/>
                  <a:gd name="T47" fmla="*/ 157 h 1462"/>
                  <a:gd name="T48" fmla="*/ 222 w 1069"/>
                  <a:gd name="T49" fmla="*/ 55 h 1462"/>
                  <a:gd name="T50" fmla="*/ 334 w 1069"/>
                  <a:gd name="T51" fmla="*/ 0 h 1462"/>
                  <a:gd name="T52" fmla="*/ 370 w 1069"/>
                  <a:gd name="T53" fmla="*/ 24 h 1462"/>
                  <a:gd name="T54" fmla="*/ 424 w 1069"/>
                  <a:gd name="T55" fmla="*/ 48 h 1462"/>
                  <a:gd name="T56" fmla="*/ 490 w 1069"/>
                  <a:gd name="T57" fmla="*/ 84 h 1462"/>
                  <a:gd name="T58" fmla="*/ 598 w 1069"/>
                  <a:gd name="T59" fmla="*/ 114 h 1462"/>
                  <a:gd name="T60" fmla="*/ 658 w 1069"/>
                  <a:gd name="T61" fmla="*/ 156 h 1462"/>
                  <a:gd name="T62" fmla="*/ 850 w 1069"/>
                  <a:gd name="T63" fmla="*/ 258 h 1462"/>
                  <a:gd name="T64" fmla="*/ 1036 w 1069"/>
                  <a:gd name="T65" fmla="*/ 330 h 1462"/>
                  <a:gd name="T66" fmla="*/ 952 w 1069"/>
                  <a:gd name="T67" fmla="*/ 324 h 1462"/>
                  <a:gd name="T68" fmla="*/ 802 w 1069"/>
                  <a:gd name="T69" fmla="*/ 252 h 1462"/>
                  <a:gd name="T70" fmla="*/ 790 w 1069"/>
                  <a:gd name="T71" fmla="*/ 348 h 1462"/>
                  <a:gd name="T72" fmla="*/ 712 w 1069"/>
                  <a:gd name="T73" fmla="*/ 516 h 1462"/>
                  <a:gd name="T74" fmla="*/ 676 w 1069"/>
                  <a:gd name="T75" fmla="*/ 588 h 1462"/>
                  <a:gd name="T76" fmla="*/ 634 w 1069"/>
                  <a:gd name="T77" fmla="*/ 654 h 1462"/>
                  <a:gd name="T78" fmla="*/ 460 w 1069"/>
                  <a:gd name="T79" fmla="*/ 762 h 1462"/>
                  <a:gd name="T80" fmla="*/ 652 w 1069"/>
                  <a:gd name="T81" fmla="*/ 948 h 1462"/>
                  <a:gd name="T82" fmla="*/ 634 w 1069"/>
                  <a:gd name="T83" fmla="*/ 1032 h 1462"/>
                  <a:gd name="T84" fmla="*/ 592 w 1069"/>
                  <a:gd name="T85" fmla="*/ 1122 h 1462"/>
                  <a:gd name="T86" fmla="*/ 604 w 1069"/>
                  <a:gd name="T87" fmla="*/ 1266 h 1462"/>
                  <a:gd name="T88" fmla="*/ 580 w 1069"/>
                  <a:gd name="T89" fmla="*/ 1332 h 1462"/>
                  <a:gd name="T90" fmla="*/ 481 w 1069"/>
                  <a:gd name="T91" fmla="*/ 1452 h 14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69"/>
                  <a:gd name="T139" fmla="*/ 0 h 1462"/>
                  <a:gd name="T140" fmla="*/ 1069 w 1069"/>
                  <a:gd name="T141" fmla="*/ 1462 h 14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69" h="1462">
                    <a:moveTo>
                      <a:pt x="532" y="1368"/>
                    </a:moveTo>
                    <a:cubicBezTo>
                      <a:pt x="537" y="1337"/>
                      <a:pt x="515" y="1311"/>
                      <a:pt x="523" y="1281"/>
                    </a:cubicBezTo>
                    <a:cubicBezTo>
                      <a:pt x="521" y="1265"/>
                      <a:pt x="550" y="1252"/>
                      <a:pt x="550" y="1236"/>
                    </a:cubicBezTo>
                    <a:cubicBezTo>
                      <a:pt x="550" y="1193"/>
                      <a:pt x="563" y="1185"/>
                      <a:pt x="520" y="1164"/>
                    </a:cubicBezTo>
                    <a:cubicBezTo>
                      <a:pt x="527" y="1121"/>
                      <a:pt x="519" y="1102"/>
                      <a:pt x="508" y="1062"/>
                    </a:cubicBezTo>
                    <a:cubicBezTo>
                      <a:pt x="503" y="1042"/>
                      <a:pt x="509" y="1018"/>
                      <a:pt x="496" y="1002"/>
                    </a:cubicBezTo>
                    <a:cubicBezTo>
                      <a:pt x="485" y="989"/>
                      <a:pt x="464" y="994"/>
                      <a:pt x="448" y="990"/>
                    </a:cubicBezTo>
                    <a:cubicBezTo>
                      <a:pt x="444" y="978"/>
                      <a:pt x="439" y="966"/>
                      <a:pt x="436" y="954"/>
                    </a:cubicBezTo>
                    <a:cubicBezTo>
                      <a:pt x="431" y="938"/>
                      <a:pt x="438" y="914"/>
                      <a:pt x="424" y="906"/>
                    </a:cubicBezTo>
                    <a:cubicBezTo>
                      <a:pt x="410" y="898"/>
                      <a:pt x="376" y="918"/>
                      <a:pt x="376" y="918"/>
                    </a:cubicBezTo>
                    <a:cubicBezTo>
                      <a:pt x="314" y="897"/>
                      <a:pt x="370" y="802"/>
                      <a:pt x="382" y="756"/>
                    </a:cubicBezTo>
                    <a:cubicBezTo>
                      <a:pt x="380" y="748"/>
                      <a:pt x="381" y="738"/>
                      <a:pt x="376" y="732"/>
                    </a:cubicBezTo>
                    <a:cubicBezTo>
                      <a:pt x="370" y="725"/>
                      <a:pt x="361" y="721"/>
                      <a:pt x="352" y="720"/>
                    </a:cubicBezTo>
                    <a:cubicBezTo>
                      <a:pt x="334" y="718"/>
                      <a:pt x="310" y="729"/>
                      <a:pt x="292" y="732"/>
                    </a:cubicBezTo>
                    <a:cubicBezTo>
                      <a:pt x="260" y="737"/>
                      <a:pt x="228" y="740"/>
                      <a:pt x="196" y="744"/>
                    </a:cubicBezTo>
                    <a:cubicBezTo>
                      <a:pt x="192" y="758"/>
                      <a:pt x="194" y="776"/>
                      <a:pt x="184" y="786"/>
                    </a:cubicBezTo>
                    <a:cubicBezTo>
                      <a:pt x="171" y="799"/>
                      <a:pt x="122" y="748"/>
                      <a:pt x="118" y="744"/>
                    </a:cubicBezTo>
                    <a:cubicBezTo>
                      <a:pt x="103" y="686"/>
                      <a:pt x="105" y="690"/>
                      <a:pt x="52" y="672"/>
                    </a:cubicBezTo>
                    <a:cubicBezTo>
                      <a:pt x="42" y="646"/>
                      <a:pt x="31" y="623"/>
                      <a:pt x="16" y="600"/>
                    </a:cubicBezTo>
                    <a:cubicBezTo>
                      <a:pt x="32" y="505"/>
                      <a:pt x="0" y="628"/>
                      <a:pt x="76" y="552"/>
                    </a:cubicBezTo>
                    <a:cubicBezTo>
                      <a:pt x="86" y="542"/>
                      <a:pt x="63" y="501"/>
                      <a:pt x="58" y="492"/>
                    </a:cubicBezTo>
                    <a:cubicBezTo>
                      <a:pt x="60" y="468"/>
                      <a:pt x="52" y="441"/>
                      <a:pt x="64" y="420"/>
                    </a:cubicBezTo>
                    <a:cubicBezTo>
                      <a:pt x="71" y="407"/>
                      <a:pt x="93" y="414"/>
                      <a:pt x="106" y="408"/>
                    </a:cubicBezTo>
                    <a:cubicBezTo>
                      <a:pt x="119" y="402"/>
                      <a:pt x="142" y="384"/>
                      <a:pt x="142" y="384"/>
                    </a:cubicBezTo>
                    <a:cubicBezTo>
                      <a:pt x="152" y="390"/>
                      <a:pt x="164" y="394"/>
                      <a:pt x="172" y="402"/>
                    </a:cubicBezTo>
                    <a:cubicBezTo>
                      <a:pt x="190" y="420"/>
                      <a:pt x="172" y="432"/>
                      <a:pt x="208" y="444"/>
                    </a:cubicBezTo>
                    <a:cubicBezTo>
                      <a:pt x="216" y="442"/>
                      <a:pt x="227" y="445"/>
                      <a:pt x="232" y="438"/>
                    </a:cubicBezTo>
                    <a:cubicBezTo>
                      <a:pt x="264" y="396"/>
                      <a:pt x="222" y="389"/>
                      <a:pt x="262" y="402"/>
                    </a:cubicBezTo>
                    <a:cubicBezTo>
                      <a:pt x="274" y="414"/>
                      <a:pt x="286" y="426"/>
                      <a:pt x="298" y="438"/>
                    </a:cubicBezTo>
                    <a:cubicBezTo>
                      <a:pt x="310" y="450"/>
                      <a:pt x="312" y="482"/>
                      <a:pt x="334" y="504"/>
                    </a:cubicBezTo>
                    <a:cubicBezTo>
                      <a:pt x="335" y="507"/>
                      <a:pt x="342" y="546"/>
                      <a:pt x="352" y="546"/>
                    </a:cubicBezTo>
                    <a:cubicBezTo>
                      <a:pt x="358" y="546"/>
                      <a:pt x="354" y="532"/>
                      <a:pt x="358" y="528"/>
                    </a:cubicBezTo>
                    <a:cubicBezTo>
                      <a:pt x="368" y="518"/>
                      <a:pt x="394" y="504"/>
                      <a:pt x="394" y="504"/>
                    </a:cubicBezTo>
                    <a:cubicBezTo>
                      <a:pt x="368" y="469"/>
                      <a:pt x="372" y="452"/>
                      <a:pt x="406" y="426"/>
                    </a:cubicBezTo>
                    <a:cubicBezTo>
                      <a:pt x="427" y="257"/>
                      <a:pt x="382" y="372"/>
                      <a:pt x="490" y="318"/>
                    </a:cubicBezTo>
                    <a:cubicBezTo>
                      <a:pt x="498" y="314"/>
                      <a:pt x="474" y="310"/>
                      <a:pt x="466" y="306"/>
                    </a:cubicBezTo>
                    <a:cubicBezTo>
                      <a:pt x="468" y="282"/>
                      <a:pt x="460" y="255"/>
                      <a:pt x="472" y="234"/>
                    </a:cubicBezTo>
                    <a:cubicBezTo>
                      <a:pt x="482" y="215"/>
                      <a:pt x="534" y="266"/>
                      <a:pt x="538" y="270"/>
                    </a:cubicBezTo>
                    <a:cubicBezTo>
                      <a:pt x="540" y="278"/>
                      <a:pt x="541" y="286"/>
                      <a:pt x="544" y="294"/>
                    </a:cubicBezTo>
                    <a:cubicBezTo>
                      <a:pt x="547" y="301"/>
                      <a:pt x="556" y="319"/>
                      <a:pt x="556" y="312"/>
                    </a:cubicBezTo>
                    <a:cubicBezTo>
                      <a:pt x="556" y="297"/>
                      <a:pt x="518" y="256"/>
                      <a:pt x="508" y="240"/>
                    </a:cubicBezTo>
                    <a:cubicBezTo>
                      <a:pt x="501" y="228"/>
                      <a:pt x="484" y="204"/>
                      <a:pt x="484" y="204"/>
                    </a:cubicBezTo>
                    <a:cubicBezTo>
                      <a:pt x="458" y="75"/>
                      <a:pt x="496" y="180"/>
                      <a:pt x="448" y="132"/>
                    </a:cubicBezTo>
                    <a:cubicBezTo>
                      <a:pt x="431" y="115"/>
                      <a:pt x="442" y="92"/>
                      <a:pt x="412" y="84"/>
                    </a:cubicBezTo>
                    <a:cubicBezTo>
                      <a:pt x="397" y="80"/>
                      <a:pt x="340" y="79"/>
                      <a:pt x="323" y="87"/>
                    </a:cubicBezTo>
                    <a:cubicBezTo>
                      <a:pt x="306" y="95"/>
                      <a:pt x="321" y="123"/>
                      <a:pt x="307" y="130"/>
                    </a:cubicBezTo>
                    <a:cubicBezTo>
                      <a:pt x="293" y="137"/>
                      <a:pt x="253" y="126"/>
                      <a:pt x="238" y="130"/>
                    </a:cubicBezTo>
                    <a:cubicBezTo>
                      <a:pt x="223" y="134"/>
                      <a:pt x="226" y="163"/>
                      <a:pt x="217" y="157"/>
                    </a:cubicBezTo>
                    <a:cubicBezTo>
                      <a:pt x="208" y="151"/>
                      <a:pt x="184" y="110"/>
                      <a:pt x="185" y="93"/>
                    </a:cubicBezTo>
                    <a:cubicBezTo>
                      <a:pt x="190" y="78"/>
                      <a:pt x="201" y="62"/>
                      <a:pt x="222" y="55"/>
                    </a:cubicBezTo>
                    <a:cubicBezTo>
                      <a:pt x="243" y="48"/>
                      <a:pt x="294" y="59"/>
                      <a:pt x="313" y="50"/>
                    </a:cubicBezTo>
                    <a:cubicBezTo>
                      <a:pt x="332" y="41"/>
                      <a:pt x="326" y="7"/>
                      <a:pt x="334" y="0"/>
                    </a:cubicBezTo>
                    <a:cubicBezTo>
                      <a:pt x="344" y="2"/>
                      <a:pt x="356" y="0"/>
                      <a:pt x="364" y="6"/>
                    </a:cubicBezTo>
                    <a:cubicBezTo>
                      <a:pt x="369" y="10"/>
                      <a:pt x="366" y="19"/>
                      <a:pt x="370" y="24"/>
                    </a:cubicBezTo>
                    <a:cubicBezTo>
                      <a:pt x="375" y="31"/>
                      <a:pt x="380" y="39"/>
                      <a:pt x="388" y="42"/>
                    </a:cubicBezTo>
                    <a:cubicBezTo>
                      <a:pt x="399" y="47"/>
                      <a:pt x="412" y="46"/>
                      <a:pt x="424" y="48"/>
                    </a:cubicBezTo>
                    <a:cubicBezTo>
                      <a:pt x="498" y="97"/>
                      <a:pt x="368" y="14"/>
                      <a:pt x="472" y="66"/>
                    </a:cubicBezTo>
                    <a:cubicBezTo>
                      <a:pt x="480" y="70"/>
                      <a:pt x="483" y="79"/>
                      <a:pt x="490" y="84"/>
                    </a:cubicBezTo>
                    <a:cubicBezTo>
                      <a:pt x="520" y="109"/>
                      <a:pt x="529" y="98"/>
                      <a:pt x="580" y="102"/>
                    </a:cubicBezTo>
                    <a:cubicBezTo>
                      <a:pt x="586" y="106"/>
                      <a:pt x="592" y="111"/>
                      <a:pt x="598" y="114"/>
                    </a:cubicBezTo>
                    <a:cubicBezTo>
                      <a:pt x="604" y="117"/>
                      <a:pt x="611" y="117"/>
                      <a:pt x="616" y="120"/>
                    </a:cubicBezTo>
                    <a:cubicBezTo>
                      <a:pt x="645" y="136"/>
                      <a:pt x="635" y="137"/>
                      <a:pt x="658" y="156"/>
                    </a:cubicBezTo>
                    <a:cubicBezTo>
                      <a:pt x="695" y="187"/>
                      <a:pt x="736" y="216"/>
                      <a:pt x="784" y="228"/>
                    </a:cubicBezTo>
                    <a:cubicBezTo>
                      <a:pt x="805" y="242"/>
                      <a:pt x="826" y="248"/>
                      <a:pt x="850" y="258"/>
                    </a:cubicBezTo>
                    <a:cubicBezTo>
                      <a:pt x="874" y="282"/>
                      <a:pt x="923" y="293"/>
                      <a:pt x="958" y="300"/>
                    </a:cubicBezTo>
                    <a:cubicBezTo>
                      <a:pt x="984" y="317"/>
                      <a:pt x="1010" y="313"/>
                      <a:pt x="1036" y="330"/>
                    </a:cubicBezTo>
                    <a:cubicBezTo>
                      <a:pt x="1057" y="361"/>
                      <a:pt x="1069" y="379"/>
                      <a:pt x="1024" y="390"/>
                    </a:cubicBezTo>
                    <a:cubicBezTo>
                      <a:pt x="930" y="378"/>
                      <a:pt x="993" y="378"/>
                      <a:pt x="952" y="324"/>
                    </a:cubicBezTo>
                    <a:cubicBezTo>
                      <a:pt x="933" y="299"/>
                      <a:pt x="893" y="306"/>
                      <a:pt x="862" y="300"/>
                    </a:cubicBezTo>
                    <a:cubicBezTo>
                      <a:pt x="832" y="285"/>
                      <a:pt x="832" y="267"/>
                      <a:pt x="802" y="252"/>
                    </a:cubicBezTo>
                    <a:cubicBezTo>
                      <a:pt x="790" y="254"/>
                      <a:pt x="771" y="247"/>
                      <a:pt x="766" y="258"/>
                    </a:cubicBezTo>
                    <a:cubicBezTo>
                      <a:pt x="750" y="290"/>
                      <a:pt x="781" y="321"/>
                      <a:pt x="790" y="348"/>
                    </a:cubicBezTo>
                    <a:cubicBezTo>
                      <a:pt x="774" y="396"/>
                      <a:pt x="771" y="375"/>
                      <a:pt x="778" y="444"/>
                    </a:cubicBezTo>
                    <a:cubicBezTo>
                      <a:pt x="758" y="495"/>
                      <a:pt x="774" y="468"/>
                      <a:pt x="712" y="516"/>
                    </a:cubicBezTo>
                    <a:cubicBezTo>
                      <a:pt x="704" y="522"/>
                      <a:pt x="688" y="534"/>
                      <a:pt x="688" y="534"/>
                    </a:cubicBezTo>
                    <a:cubicBezTo>
                      <a:pt x="684" y="552"/>
                      <a:pt x="691" y="577"/>
                      <a:pt x="676" y="588"/>
                    </a:cubicBezTo>
                    <a:cubicBezTo>
                      <a:pt x="662" y="598"/>
                      <a:pt x="535" y="578"/>
                      <a:pt x="622" y="636"/>
                    </a:cubicBezTo>
                    <a:cubicBezTo>
                      <a:pt x="626" y="642"/>
                      <a:pt x="634" y="647"/>
                      <a:pt x="634" y="654"/>
                    </a:cubicBezTo>
                    <a:cubicBezTo>
                      <a:pt x="634" y="685"/>
                      <a:pt x="573" y="708"/>
                      <a:pt x="550" y="714"/>
                    </a:cubicBezTo>
                    <a:cubicBezTo>
                      <a:pt x="531" y="762"/>
                      <a:pt x="516" y="751"/>
                      <a:pt x="460" y="762"/>
                    </a:cubicBezTo>
                    <a:cubicBezTo>
                      <a:pt x="485" y="838"/>
                      <a:pt x="519" y="850"/>
                      <a:pt x="598" y="858"/>
                    </a:cubicBezTo>
                    <a:cubicBezTo>
                      <a:pt x="637" y="897"/>
                      <a:pt x="596" y="934"/>
                      <a:pt x="652" y="948"/>
                    </a:cubicBezTo>
                    <a:cubicBezTo>
                      <a:pt x="672" y="962"/>
                      <a:pt x="716" y="986"/>
                      <a:pt x="682" y="1020"/>
                    </a:cubicBezTo>
                    <a:cubicBezTo>
                      <a:pt x="670" y="1032"/>
                      <a:pt x="650" y="1028"/>
                      <a:pt x="634" y="1032"/>
                    </a:cubicBezTo>
                    <a:cubicBezTo>
                      <a:pt x="647" y="1052"/>
                      <a:pt x="662" y="1063"/>
                      <a:pt x="670" y="1086"/>
                    </a:cubicBezTo>
                    <a:cubicBezTo>
                      <a:pt x="646" y="1110"/>
                      <a:pt x="624" y="1111"/>
                      <a:pt x="592" y="1122"/>
                    </a:cubicBezTo>
                    <a:cubicBezTo>
                      <a:pt x="610" y="1140"/>
                      <a:pt x="614" y="1155"/>
                      <a:pt x="628" y="1176"/>
                    </a:cubicBezTo>
                    <a:cubicBezTo>
                      <a:pt x="618" y="1205"/>
                      <a:pt x="620" y="1239"/>
                      <a:pt x="604" y="1266"/>
                    </a:cubicBezTo>
                    <a:cubicBezTo>
                      <a:pt x="600" y="1273"/>
                      <a:pt x="567" y="1293"/>
                      <a:pt x="559" y="1296"/>
                    </a:cubicBezTo>
                    <a:cubicBezTo>
                      <a:pt x="551" y="1299"/>
                      <a:pt x="588" y="1328"/>
                      <a:pt x="580" y="1332"/>
                    </a:cubicBezTo>
                    <a:cubicBezTo>
                      <a:pt x="600" y="1339"/>
                      <a:pt x="565" y="1431"/>
                      <a:pt x="577" y="1431"/>
                    </a:cubicBezTo>
                    <a:cubicBezTo>
                      <a:pt x="573" y="1439"/>
                      <a:pt x="488" y="1462"/>
                      <a:pt x="481" y="1452"/>
                    </a:cubicBezTo>
                    <a:cubicBezTo>
                      <a:pt x="474" y="1442"/>
                      <a:pt x="522" y="1385"/>
                      <a:pt x="532" y="1368"/>
                    </a:cubicBezTo>
                    <a:close/>
                  </a:path>
                </a:pathLst>
              </a:custGeom>
              <a:solidFill>
                <a:srgbClr val="66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</p:grpSp>
        <p:sp>
          <p:nvSpPr>
            <p:cNvPr id="92219" name="Freeform 68"/>
            <p:cNvSpPr>
              <a:spLocks noChangeAspect="1"/>
            </p:cNvSpPr>
            <p:nvPr/>
          </p:nvSpPr>
          <p:spPr bwMode="auto">
            <a:xfrm>
              <a:off x="1180" y="1769"/>
              <a:ext cx="693" cy="802"/>
            </a:xfrm>
            <a:custGeom>
              <a:avLst/>
              <a:gdLst>
                <a:gd name="T0" fmla="*/ 1 w 1385"/>
                <a:gd name="T1" fmla="*/ 0 h 1605"/>
                <a:gd name="T2" fmla="*/ 1 w 1385"/>
                <a:gd name="T3" fmla="*/ 0 h 1605"/>
                <a:gd name="T4" fmla="*/ 1 w 1385"/>
                <a:gd name="T5" fmla="*/ 0 h 1605"/>
                <a:gd name="T6" fmla="*/ 1 w 1385"/>
                <a:gd name="T7" fmla="*/ 0 h 1605"/>
                <a:gd name="T8" fmla="*/ 1 w 1385"/>
                <a:gd name="T9" fmla="*/ 0 h 1605"/>
                <a:gd name="T10" fmla="*/ 1 w 1385"/>
                <a:gd name="T11" fmla="*/ 0 h 1605"/>
                <a:gd name="T12" fmla="*/ 1 w 1385"/>
                <a:gd name="T13" fmla="*/ 0 h 1605"/>
                <a:gd name="T14" fmla="*/ 1 w 1385"/>
                <a:gd name="T15" fmla="*/ 0 h 1605"/>
                <a:gd name="T16" fmla="*/ 1 w 1385"/>
                <a:gd name="T17" fmla="*/ 0 h 1605"/>
                <a:gd name="T18" fmla="*/ 1 w 1385"/>
                <a:gd name="T19" fmla="*/ 0 h 1605"/>
                <a:gd name="T20" fmla="*/ 1 w 1385"/>
                <a:gd name="T21" fmla="*/ 0 h 1605"/>
                <a:gd name="T22" fmla="*/ 1 w 1385"/>
                <a:gd name="T23" fmla="*/ 0 h 1605"/>
                <a:gd name="T24" fmla="*/ 1 w 1385"/>
                <a:gd name="T25" fmla="*/ 0 h 1605"/>
                <a:gd name="T26" fmla="*/ 1 w 1385"/>
                <a:gd name="T27" fmla="*/ 0 h 1605"/>
                <a:gd name="T28" fmla="*/ 1 w 1385"/>
                <a:gd name="T29" fmla="*/ 0 h 1605"/>
                <a:gd name="T30" fmla="*/ 1 w 1385"/>
                <a:gd name="T31" fmla="*/ 0 h 1605"/>
                <a:gd name="T32" fmla="*/ 1 w 1385"/>
                <a:gd name="T33" fmla="*/ 0 h 1605"/>
                <a:gd name="T34" fmla="*/ 1 w 1385"/>
                <a:gd name="T35" fmla="*/ 0 h 1605"/>
                <a:gd name="T36" fmla="*/ 1 w 1385"/>
                <a:gd name="T37" fmla="*/ 0 h 1605"/>
                <a:gd name="T38" fmla="*/ 1 w 1385"/>
                <a:gd name="T39" fmla="*/ 0 h 1605"/>
                <a:gd name="T40" fmla="*/ 1 w 1385"/>
                <a:gd name="T41" fmla="*/ 0 h 1605"/>
                <a:gd name="T42" fmla="*/ 1 w 1385"/>
                <a:gd name="T43" fmla="*/ 0 h 1605"/>
                <a:gd name="T44" fmla="*/ 1 w 1385"/>
                <a:gd name="T45" fmla="*/ 0 h 1605"/>
                <a:gd name="T46" fmla="*/ 1 w 1385"/>
                <a:gd name="T47" fmla="*/ 0 h 1605"/>
                <a:gd name="T48" fmla="*/ 1 w 1385"/>
                <a:gd name="T49" fmla="*/ 0 h 1605"/>
                <a:gd name="T50" fmla="*/ 1 w 1385"/>
                <a:gd name="T51" fmla="*/ 0 h 1605"/>
                <a:gd name="T52" fmla="*/ 1 w 1385"/>
                <a:gd name="T53" fmla="*/ 0 h 1605"/>
                <a:gd name="T54" fmla="*/ 1 w 1385"/>
                <a:gd name="T55" fmla="*/ 0 h 1605"/>
                <a:gd name="T56" fmla="*/ 1 w 1385"/>
                <a:gd name="T57" fmla="*/ 0 h 1605"/>
                <a:gd name="T58" fmla="*/ 1 w 1385"/>
                <a:gd name="T59" fmla="*/ 0 h 1605"/>
                <a:gd name="T60" fmla="*/ 1 w 1385"/>
                <a:gd name="T61" fmla="*/ 0 h 1605"/>
                <a:gd name="T62" fmla="*/ 1 w 1385"/>
                <a:gd name="T63" fmla="*/ 0 h 1605"/>
                <a:gd name="T64" fmla="*/ 1 w 1385"/>
                <a:gd name="T65" fmla="*/ 0 h 1605"/>
                <a:gd name="T66" fmla="*/ 1 w 1385"/>
                <a:gd name="T67" fmla="*/ 0 h 1605"/>
                <a:gd name="T68" fmla="*/ 1 w 1385"/>
                <a:gd name="T69" fmla="*/ 0 h 1605"/>
                <a:gd name="T70" fmla="*/ 1 w 1385"/>
                <a:gd name="T71" fmla="*/ 0 h 1605"/>
                <a:gd name="T72" fmla="*/ 1 w 1385"/>
                <a:gd name="T73" fmla="*/ 0 h 1605"/>
                <a:gd name="T74" fmla="*/ 1 w 1385"/>
                <a:gd name="T75" fmla="*/ 0 h 1605"/>
                <a:gd name="T76" fmla="*/ 1 w 1385"/>
                <a:gd name="T77" fmla="*/ 0 h 1605"/>
                <a:gd name="T78" fmla="*/ 1 w 1385"/>
                <a:gd name="T79" fmla="*/ 0 h 1605"/>
                <a:gd name="T80" fmla="*/ 1 w 1385"/>
                <a:gd name="T81" fmla="*/ 0 h 1605"/>
                <a:gd name="T82" fmla="*/ 1 w 1385"/>
                <a:gd name="T83" fmla="*/ 0 h 1605"/>
                <a:gd name="T84" fmla="*/ 1 w 1385"/>
                <a:gd name="T85" fmla="*/ 0 h 1605"/>
                <a:gd name="T86" fmla="*/ 1 w 1385"/>
                <a:gd name="T87" fmla="*/ 0 h 1605"/>
                <a:gd name="T88" fmla="*/ 1 w 1385"/>
                <a:gd name="T89" fmla="*/ 0 h 1605"/>
                <a:gd name="T90" fmla="*/ 1 w 1385"/>
                <a:gd name="T91" fmla="*/ 0 h 1605"/>
                <a:gd name="T92" fmla="*/ 1 w 1385"/>
                <a:gd name="T93" fmla="*/ 0 h 1605"/>
                <a:gd name="T94" fmla="*/ 1 w 1385"/>
                <a:gd name="T95" fmla="*/ 0 h 1605"/>
                <a:gd name="T96" fmla="*/ 1 w 1385"/>
                <a:gd name="T97" fmla="*/ 0 h 16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85"/>
                <a:gd name="T148" fmla="*/ 0 h 1605"/>
                <a:gd name="T149" fmla="*/ 1385 w 1385"/>
                <a:gd name="T150" fmla="*/ 1605 h 16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85" h="1605">
                  <a:moveTo>
                    <a:pt x="1344" y="15"/>
                  </a:moveTo>
                  <a:cubicBezTo>
                    <a:pt x="1332" y="11"/>
                    <a:pt x="1321" y="4"/>
                    <a:pt x="1308" y="3"/>
                  </a:cubicBezTo>
                  <a:cubicBezTo>
                    <a:pt x="1278" y="0"/>
                    <a:pt x="1274" y="24"/>
                    <a:pt x="1260" y="45"/>
                  </a:cubicBezTo>
                  <a:cubicBezTo>
                    <a:pt x="1254" y="53"/>
                    <a:pt x="1243" y="56"/>
                    <a:pt x="1236" y="63"/>
                  </a:cubicBezTo>
                  <a:cubicBezTo>
                    <a:pt x="1226" y="74"/>
                    <a:pt x="1212" y="99"/>
                    <a:pt x="1212" y="99"/>
                  </a:cubicBezTo>
                  <a:cubicBezTo>
                    <a:pt x="1138" y="62"/>
                    <a:pt x="1201" y="60"/>
                    <a:pt x="1092" y="69"/>
                  </a:cubicBezTo>
                  <a:cubicBezTo>
                    <a:pt x="1052" y="150"/>
                    <a:pt x="1089" y="122"/>
                    <a:pt x="948" y="129"/>
                  </a:cubicBezTo>
                  <a:cubicBezTo>
                    <a:pt x="944" y="135"/>
                    <a:pt x="938" y="140"/>
                    <a:pt x="936" y="147"/>
                  </a:cubicBezTo>
                  <a:cubicBezTo>
                    <a:pt x="930" y="162"/>
                    <a:pt x="932" y="181"/>
                    <a:pt x="924" y="195"/>
                  </a:cubicBezTo>
                  <a:cubicBezTo>
                    <a:pt x="901" y="238"/>
                    <a:pt x="731" y="236"/>
                    <a:pt x="720" y="237"/>
                  </a:cubicBezTo>
                  <a:cubicBezTo>
                    <a:pt x="679" y="298"/>
                    <a:pt x="743" y="386"/>
                    <a:pt x="690" y="465"/>
                  </a:cubicBezTo>
                  <a:cubicBezTo>
                    <a:pt x="697" y="534"/>
                    <a:pt x="698" y="512"/>
                    <a:pt x="714" y="561"/>
                  </a:cubicBezTo>
                  <a:cubicBezTo>
                    <a:pt x="726" y="559"/>
                    <a:pt x="740" y="562"/>
                    <a:pt x="750" y="555"/>
                  </a:cubicBezTo>
                  <a:cubicBezTo>
                    <a:pt x="761" y="547"/>
                    <a:pt x="760" y="530"/>
                    <a:pt x="768" y="519"/>
                  </a:cubicBezTo>
                  <a:cubicBezTo>
                    <a:pt x="772" y="513"/>
                    <a:pt x="780" y="511"/>
                    <a:pt x="786" y="507"/>
                  </a:cubicBezTo>
                  <a:cubicBezTo>
                    <a:pt x="830" y="522"/>
                    <a:pt x="798" y="549"/>
                    <a:pt x="834" y="585"/>
                  </a:cubicBezTo>
                  <a:cubicBezTo>
                    <a:pt x="809" y="651"/>
                    <a:pt x="811" y="623"/>
                    <a:pt x="780" y="669"/>
                  </a:cubicBezTo>
                  <a:cubicBezTo>
                    <a:pt x="776" y="687"/>
                    <a:pt x="784" y="714"/>
                    <a:pt x="768" y="723"/>
                  </a:cubicBezTo>
                  <a:cubicBezTo>
                    <a:pt x="711" y="756"/>
                    <a:pt x="705" y="701"/>
                    <a:pt x="696" y="675"/>
                  </a:cubicBezTo>
                  <a:cubicBezTo>
                    <a:pt x="666" y="677"/>
                    <a:pt x="632" y="666"/>
                    <a:pt x="606" y="681"/>
                  </a:cubicBezTo>
                  <a:cubicBezTo>
                    <a:pt x="590" y="690"/>
                    <a:pt x="610" y="726"/>
                    <a:pt x="594" y="735"/>
                  </a:cubicBezTo>
                  <a:cubicBezTo>
                    <a:pt x="573" y="747"/>
                    <a:pt x="546" y="731"/>
                    <a:pt x="522" y="729"/>
                  </a:cubicBezTo>
                  <a:cubicBezTo>
                    <a:pt x="453" y="712"/>
                    <a:pt x="420" y="702"/>
                    <a:pt x="378" y="765"/>
                  </a:cubicBezTo>
                  <a:cubicBezTo>
                    <a:pt x="383" y="804"/>
                    <a:pt x="382" y="819"/>
                    <a:pt x="402" y="849"/>
                  </a:cubicBezTo>
                  <a:cubicBezTo>
                    <a:pt x="385" y="874"/>
                    <a:pt x="371" y="884"/>
                    <a:pt x="342" y="891"/>
                  </a:cubicBezTo>
                  <a:cubicBezTo>
                    <a:pt x="321" y="923"/>
                    <a:pt x="334" y="936"/>
                    <a:pt x="354" y="963"/>
                  </a:cubicBezTo>
                  <a:cubicBezTo>
                    <a:pt x="409" y="1039"/>
                    <a:pt x="361" y="988"/>
                    <a:pt x="402" y="1029"/>
                  </a:cubicBezTo>
                  <a:cubicBezTo>
                    <a:pt x="427" y="1012"/>
                    <a:pt x="437" y="998"/>
                    <a:pt x="444" y="969"/>
                  </a:cubicBezTo>
                  <a:cubicBezTo>
                    <a:pt x="468" y="977"/>
                    <a:pt x="474" y="993"/>
                    <a:pt x="492" y="1011"/>
                  </a:cubicBezTo>
                  <a:cubicBezTo>
                    <a:pt x="536" y="989"/>
                    <a:pt x="547" y="987"/>
                    <a:pt x="600" y="993"/>
                  </a:cubicBezTo>
                  <a:cubicBezTo>
                    <a:pt x="610" y="1024"/>
                    <a:pt x="589" y="1051"/>
                    <a:pt x="606" y="1083"/>
                  </a:cubicBezTo>
                  <a:cubicBezTo>
                    <a:pt x="624" y="1116"/>
                    <a:pt x="657" y="1130"/>
                    <a:pt x="690" y="1137"/>
                  </a:cubicBezTo>
                  <a:cubicBezTo>
                    <a:pt x="673" y="1207"/>
                    <a:pt x="676" y="1194"/>
                    <a:pt x="606" y="1185"/>
                  </a:cubicBezTo>
                  <a:cubicBezTo>
                    <a:pt x="562" y="1156"/>
                    <a:pt x="576" y="1113"/>
                    <a:pt x="528" y="1089"/>
                  </a:cubicBezTo>
                  <a:cubicBezTo>
                    <a:pt x="508" y="1091"/>
                    <a:pt x="486" y="1087"/>
                    <a:pt x="468" y="1095"/>
                  </a:cubicBezTo>
                  <a:cubicBezTo>
                    <a:pt x="456" y="1100"/>
                    <a:pt x="455" y="1118"/>
                    <a:pt x="444" y="1125"/>
                  </a:cubicBezTo>
                  <a:cubicBezTo>
                    <a:pt x="434" y="1131"/>
                    <a:pt x="420" y="1129"/>
                    <a:pt x="408" y="1131"/>
                  </a:cubicBezTo>
                  <a:cubicBezTo>
                    <a:pt x="392" y="1129"/>
                    <a:pt x="375" y="1130"/>
                    <a:pt x="360" y="1125"/>
                  </a:cubicBezTo>
                  <a:cubicBezTo>
                    <a:pt x="343" y="1120"/>
                    <a:pt x="312" y="1101"/>
                    <a:pt x="312" y="1101"/>
                  </a:cubicBezTo>
                  <a:cubicBezTo>
                    <a:pt x="296" y="1125"/>
                    <a:pt x="284" y="1144"/>
                    <a:pt x="294" y="1173"/>
                  </a:cubicBezTo>
                  <a:cubicBezTo>
                    <a:pt x="290" y="1199"/>
                    <a:pt x="296" y="1228"/>
                    <a:pt x="282" y="1251"/>
                  </a:cubicBezTo>
                  <a:cubicBezTo>
                    <a:pt x="275" y="1263"/>
                    <a:pt x="253" y="1256"/>
                    <a:pt x="240" y="1263"/>
                  </a:cubicBezTo>
                  <a:cubicBezTo>
                    <a:pt x="234" y="1267"/>
                    <a:pt x="232" y="1275"/>
                    <a:pt x="228" y="1281"/>
                  </a:cubicBezTo>
                  <a:cubicBezTo>
                    <a:pt x="224" y="1305"/>
                    <a:pt x="238" y="1342"/>
                    <a:pt x="216" y="1353"/>
                  </a:cubicBezTo>
                  <a:cubicBezTo>
                    <a:pt x="171" y="1376"/>
                    <a:pt x="123" y="1348"/>
                    <a:pt x="84" y="1329"/>
                  </a:cubicBezTo>
                  <a:cubicBezTo>
                    <a:pt x="26" y="1339"/>
                    <a:pt x="49" y="1337"/>
                    <a:pt x="24" y="1383"/>
                  </a:cubicBezTo>
                  <a:cubicBezTo>
                    <a:pt x="17" y="1396"/>
                    <a:pt x="0" y="1419"/>
                    <a:pt x="0" y="1419"/>
                  </a:cubicBezTo>
                  <a:cubicBezTo>
                    <a:pt x="5" y="1433"/>
                    <a:pt x="0" y="1453"/>
                    <a:pt x="12" y="1461"/>
                  </a:cubicBezTo>
                  <a:cubicBezTo>
                    <a:pt x="37" y="1478"/>
                    <a:pt x="86" y="1483"/>
                    <a:pt x="114" y="1497"/>
                  </a:cubicBezTo>
                  <a:cubicBezTo>
                    <a:pt x="158" y="1519"/>
                    <a:pt x="132" y="1524"/>
                    <a:pt x="192" y="1533"/>
                  </a:cubicBezTo>
                  <a:cubicBezTo>
                    <a:pt x="199" y="1544"/>
                    <a:pt x="202" y="1558"/>
                    <a:pt x="210" y="1569"/>
                  </a:cubicBezTo>
                  <a:cubicBezTo>
                    <a:pt x="220" y="1582"/>
                    <a:pt x="246" y="1605"/>
                    <a:pt x="246" y="1605"/>
                  </a:cubicBezTo>
                  <a:cubicBezTo>
                    <a:pt x="283" y="1593"/>
                    <a:pt x="260" y="1604"/>
                    <a:pt x="300" y="1551"/>
                  </a:cubicBezTo>
                  <a:cubicBezTo>
                    <a:pt x="309" y="1539"/>
                    <a:pt x="336" y="1527"/>
                    <a:pt x="336" y="1527"/>
                  </a:cubicBezTo>
                  <a:cubicBezTo>
                    <a:pt x="363" y="1473"/>
                    <a:pt x="329" y="1476"/>
                    <a:pt x="402" y="1485"/>
                  </a:cubicBezTo>
                  <a:cubicBezTo>
                    <a:pt x="423" y="1499"/>
                    <a:pt x="438" y="1503"/>
                    <a:pt x="456" y="1521"/>
                  </a:cubicBezTo>
                  <a:cubicBezTo>
                    <a:pt x="458" y="1507"/>
                    <a:pt x="453" y="1490"/>
                    <a:pt x="462" y="1479"/>
                  </a:cubicBezTo>
                  <a:cubicBezTo>
                    <a:pt x="470" y="1469"/>
                    <a:pt x="494" y="1479"/>
                    <a:pt x="498" y="1467"/>
                  </a:cubicBezTo>
                  <a:cubicBezTo>
                    <a:pt x="512" y="1428"/>
                    <a:pt x="495" y="1401"/>
                    <a:pt x="480" y="1371"/>
                  </a:cubicBezTo>
                  <a:cubicBezTo>
                    <a:pt x="494" y="1317"/>
                    <a:pt x="547" y="1330"/>
                    <a:pt x="600" y="1323"/>
                  </a:cubicBezTo>
                  <a:cubicBezTo>
                    <a:pt x="628" y="1304"/>
                    <a:pt x="629" y="1313"/>
                    <a:pt x="648" y="1335"/>
                  </a:cubicBezTo>
                  <a:cubicBezTo>
                    <a:pt x="659" y="1348"/>
                    <a:pt x="672" y="1359"/>
                    <a:pt x="684" y="1371"/>
                  </a:cubicBezTo>
                  <a:cubicBezTo>
                    <a:pt x="690" y="1377"/>
                    <a:pt x="694" y="1386"/>
                    <a:pt x="702" y="1389"/>
                  </a:cubicBezTo>
                  <a:cubicBezTo>
                    <a:pt x="727" y="1397"/>
                    <a:pt x="715" y="1391"/>
                    <a:pt x="738" y="1407"/>
                  </a:cubicBezTo>
                  <a:cubicBezTo>
                    <a:pt x="747" y="1402"/>
                    <a:pt x="772" y="1391"/>
                    <a:pt x="780" y="1383"/>
                  </a:cubicBezTo>
                  <a:cubicBezTo>
                    <a:pt x="787" y="1376"/>
                    <a:pt x="789" y="1363"/>
                    <a:pt x="798" y="1359"/>
                  </a:cubicBezTo>
                  <a:cubicBezTo>
                    <a:pt x="819" y="1350"/>
                    <a:pt x="842" y="1351"/>
                    <a:pt x="864" y="1347"/>
                  </a:cubicBezTo>
                  <a:cubicBezTo>
                    <a:pt x="882" y="1274"/>
                    <a:pt x="863" y="1377"/>
                    <a:pt x="852" y="1299"/>
                  </a:cubicBezTo>
                  <a:cubicBezTo>
                    <a:pt x="849" y="1279"/>
                    <a:pt x="856" y="1259"/>
                    <a:pt x="858" y="1239"/>
                  </a:cubicBezTo>
                  <a:cubicBezTo>
                    <a:pt x="841" y="1189"/>
                    <a:pt x="834" y="1203"/>
                    <a:pt x="798" y="1167"/>
                  </a:cubicBezTo>
                  <a:cubicBezTo>
                    <a:pt x="822" y="1118"/>
                    <a:pt x="818" y="1112"/>
                    <a:pt x="768" y="1095"/>
                  </a:cubicBezTo>
                  <a:cubicBezTo>
                    <a:pt x="753" y="1065"/>
                    <a:pt x="750" y="1043"/>
                    <a:pt x="780" y="1023"/>
                  </a:cubicBezTo>
                  <a:cubicBezTo>
                    <a:pt x="772" y="944"/>
                    <a:pt x="782" y="962"/>
                    <a:pt x="714" y="939"/>
                  </a:cubicBezTo>
                  <a:cubicBezTo>
                    <a:pt x="698" y="900"/>
                    <a:pt x="673" y="894"/>
                    <a:pt x="714" y="873"/>
                  </a:cubicBezTo>
                  <a:cubicBezTo>
                    <a:pt x="742" y="882"/>
                    <a:pt x="758" y="864"/>
                    <a:pt x="786" y="873"/>
                  </a:cubicBezTo>
                  <a:cubicBezTo>
                    <a:pt x="794" y="898"/>
                    <a:pt x="803" y="925"/>
                    <a:pt x="828" y="933"/>
                  </a:cubicBezTo>
                  <a:cubicBezTo>
                    <a:pt x="899" y="924"/>
                    <a:pt x="885" y="925"/>
                    <a:pt x="876" y="855"/>
                  </a:cubicBezTo>
                  <a:cubicBezTo>
                    <a:pt x="885" y="804"/>
                    <a:pt x="891" y="824"/>
                    <a:pt x="912" y="783"/>
                  </a:cubicBezTo>
                  <a:cubicBezTo>
                    <a:pt x="884" y="769"/>
                    <a:pt x="856" y="761"/>
                    <a:pt x="828" y="747"/>
                  </a:cubicBezTo>
                  <a:cubicBezTo>
                    <a:pt x="830" y="723"/>
                    <a:pt x="823" y="697"/>
                    <a:pt x="834" y="675"/>
                  </a:cubicBezTo>
                  <a:cubicBezTo>
                    <a:pt x="840" y="664"/>
                    <a:pt x="859" y="670"/>
                    <a:pt x="870" y="663"/>
                  </a:cubicBezTo>
                  <a:cubicBezTo>
                    <a:pt x="878" y="657"/>
                    <a:pt x="882" y="647"/>
                    <a:pt x="888" y="639"/>
                  </a:cubicBezTo>
                  <a:cubicBezTo>
                    <a:pt x="890" y="629"/>
                    <a:pt x="885" y="614"/>
                    <a:pt x="894" y="609"/>
                  </a:cubicBezTo>
                  <a:cubicBezTo>
                    <a:pt x="913" y="598"/>
                    <a:pt x="946" y="614"/>
                    <a:pt x="960" y="597"/>
                  </a:cubicBezTo>
                  <a:cubicBezTo>
                    <a:pt x="969" y="586"/>
                    <a:pt x="936" y="581"/>
                    <a:pt x="924" y="573"/>
                  </a:cubicBezTo>
                  <a:cubicBezTo>
                    <a:pt x="914" y="565"/>
                    <a:pt x="904" y="557"/>
                    <a:pt x="894" y="549"/>
                  </a:cubicBezTo>
                  <a:cubicBezTo>
                    <a:pt x="875" y="511"/>
                    <a:pt x="872" y="497"/>
                    <a:pt x="912" y="477"/>
                  </a:cubicBezTo>
                  <a:cubicBezTo>
                    <a:pt x="931" y="439"/>
                    <a:pt x="922" y="404"/>
                    <a:pt x="948" y="369"/>
                  </a:cubicBezTo>
                  <a:cubicBezTo>
                    <a:pt x="989" y="376"/>
                    <a:pt x="1003" y="386"/>
                    <a:pt x="1038" y="363"/>
                  </a:cubicBezTo>
                  <a:cubicBezTo>
                    <a:pt x="1100" y="371"/>
                    <a:pt x="1078" y="365"/>
                    <a:pt x="1104" y="405"/>
                  </a:cubicBezTo>
                  <a:cubicBezTo>
                    <a:pt x="1098" y="432"/>
                    <a:pt x="1078" y="470"/>
                    <a:pt x="1086" y="495"/>
                  </a:cubicBezTo>
                  <a:cubicBezTo>
                    <a:pt x="1131" y="477"/>
                    <a:pt x="1114" y="475"/>
                    <a:pt x="1134" y="435"/>
                  </a:cubicBezTo>
                  <a:cubicBezTo>
                    <a:pt x="1125" y="408"/>
                    <a:pt x="1088" y="354"/>
                    <a:pt x="1134" y="339"/>
                  </a:cubicBezTo>
                  <a:cubicBezTo>
                    <a:pt x="1151" y="333"/>
                    <a:pt x="1170" y="331"/>
                    <a:pt x="1188" y="327"/>
                  </a:cubicBezTo>
                  <a:cubicBezTo>
                    <a:pt x="1192" y="319"/>
                    <a:pt x="1199" y="312"/>
                    <a:pt x="1200" y="303"/>
                  </a:cubicBezTo>
                  <a:cubicBezTo>
                    <a:pt x="1220" y="160"/>
                    <a:pt x="1158" y="192"/>
                    <a:pt x="1314" y="201"/>
                  </a:cubicBezTo>
                  <a:cubicBezTo>
                    <a:pt x="1385" y="183"/>
                    <a:pt x="1353" y="195"/>
                    <a:pt x="1380" y="141"/>
                  </a:cubicBezTo>
                  <a:cubicBezTo>
                    <a:pt x="1371" y="78"/>
                    <a:pt x="1374" y="60"/>
                    <a:pt x="1344" y="15"/>
                  </a:cubicBezTo>
                  <a:close/>
                </a:path>
              </a:pathLst>
            </a:custGeom>
            <a:solidFill>
              <a:srgbClr val="66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  <p:sp>
          <p:nvSpPr>
            <p:cNvPr id="92220" name="Freeform 69"/>
            <p:cNvSpPr>
              <a:spLocks noChangeAspect="1"/>
            </p:cNvSpPr>
            <p:nvPr/>
          </p:nvSpPr>
          <p:spPr bwMode="auto">
            <a:xfrm>
              <a:off x="2610" y="1464"/>
              <a:ext cx="592" cy="1291"/>
            </a:xfrm>
            <a:custGeom>
              <a:avLst/>
              <a:gdLst>
                <a:gd name="T0" fmla="*/ 1 w 1184"/>
                <a:gd name="T1" fmla="*/ 1 h 2580"/>
                <a:gd name="T2" fmla="*/ 1 w 1184"/>
                <a:gd name="T3" fmla="*/ 1 h 2580"/>
                <a:gd name="T4" fmla="*/ 1 w 1184"/>
                <a:gd name="T5" fmla="*/ 1 h 2580"/>
                <a:gd name="T6" fmla="*/ 1 w 1184"/>
                <a:gd name="T7" fmla="*/ 1 h 2580"/>
                <a:gd name="T8" fmla="*/ 1 w 1184"/>
                <a:gd name="T9" fmla="*/ 1 h 2580"/>
                <a:gd name="T10" fmla="*/ 1 w 1184"/>
                <a:gd name="T11" fmla="*/ 1 h 2580"/>
                <a:gd name="T12" fmla="*/ 1 w 1184"/>
                <a:gd name="T13" fmla="*/ 1 h 2580"/>
                <a:gd name="T14" fmla="*/ 1 w 1184"/>
                <a:gd name="T15" fmla="*/ 1 h 2580"/>
                <a:gd name="T16" fmla="*/ 1 w 1184"/>
                <a:gd name="T17" fmla="*/ 1 h 2580"/>
                <a:gd name="T18" fmla="*/ 1 w 1184"/>
                <a:gd name="T19" fmla="*/ 1 h 2580"/>
                <a:gd name="T20" fmla="*/ 1 w 1184"/>
                <a:gd name="T21" fmla="*/ 1 h 2580"/>
                <a:gd name="T22" fmla="*/ 1 w 1184"/>
                <a:gd name="T23" fmla="*/ 1 h 2580"/>
                <a:gd name="T24" fmla="*/ 1 w 1184"/>
                <a:gd name="T25" fmla="*/ 1 h 2580"/>
                <a:gd name="T26" fmla="*/ 1 w 1184"/>
                <a:gd name="T27" fmla="*/ 1 h 2580"/>
                <a:gd name="T28" fmla="*/ 1 w 1184"/>
                <a:gd name="T29" fmla="*/ 1 h 2580"/>
                <a:gd name="T30" fmla="*/ 1 w 1184"/>
                <a:gd name="T31" fmla="*/ 1 h 2580"/>
                <a:gd name="T32" fmla="*/ 1 w 1184"/>
                <a:gd name="T33" fmla="*/ 1 h 2580"/>
                <a:gd name="T34" fmla="*/ 1 w 1184"/>
                <a:gd name="T35" fmla="*/ 1 h 2580"/>
                <a:gd name="T36" fmla="*/ 1 w 1184"/>
                <a:gd name="T37" fmla="*/ 1 h 2580"/>
                <a:gd name="T38" fmla="*/ 1 w 1184"/>
                <a:gd name="T39" fmla="*/ 1 h 2580"/>
                <a:gd name="T40" fmla="*/ 1 w 1184"/>
                <a:gd name="T41" fmla="*/ 1 h 2580"/>
                <a:gd name="T42" fmla="*/ 1 w 1184"/>
                <a:gd name="T43" fmla="*/ 2 h 2580"/>
                <a:gd name="T44" fmla="*/ 1 w 1184"/>
                <a:gd name="T45" fmla="*/ 2 h 2580"/>
                <a:gd name="T46" fmla="*/ 1 w 1184"/>
                <a:gd name="T47" fmla="*/ 2 h 2580"/>
                <a:gd name="T48" fmla="*/ 1 w 1184"/>
                <a:gd name="T49" fmla="*/ 2 h 2580"/>
                <a:gd name="T50" fmla="*/ 1 w 1184"/>
                <a:gd name="T51" fmla="*/ 2 h 2580"/>
                <a:gd name="T52" fmla="*/ 1 w 1184"/>
                <a:gd name="T53" fmla="*/ 2 h 2580"/>
                <a:gd name="T54" fmla="*/ 1 w 1184"/>
                <a:gd name="T55" fmla="*/ 2 h 2580"/>
                <a:gd name="T56" fmla="*/ 1 w 1184"/>
                <a:gd name="T57" fmla="*/ 2 h 2580"/>
                <a:gd name="T58" fmla="*/ 1 w 1184"/>
                <a:gd name="T59" fmla="*/ 2 h 2580"/>
                <a:gd name="T60" fmla="*/ 1 w 1184"/>
                <a:gd name="T61" fmla="*/ 2 h 2580"/>
                <a:gd name="T62" fmla="*/ 1 w 1184"/>
                <a:gd name="T63" fmla="*/ 2 h 2580"/>
                <a:gd name="T64" fmla="*/ 1 w 1184"/>
                <a:gd name="T65" fmla="*/ 1 h 2580"/>
                <a:gd name="T66" fmla="*/ 1 w 1184"/>
                <a:gd name="T67" fmla="*/ 1 h 2580"/>
                <a:gd name="T68" fmla="*/ 1 w 1184"/>
                <a:gd name="T69" fmla="*/ 1 h 2580"/>
                <a:gd name="T70" fmla="*/ 1 w 1184"/>
                <a:gd name="T71" fmla="*/ 1 h 2580"/>
                <a:gd name="T72" fmla="*/ 1 w 1184"/>
                <a:gd name="T73" fmla="*/ 1 h 2580"/>
                <a:gd name="T74" fmla="*/ 1 w 1184"/>
                <a:gd name="T75" fmla="*/ 1 h 2580"/>
                <a:gd name="T76" fmla="*/ 1 w 1184"/>
                <a:gd name="T77" fmla="*/ 1 h 2580"/>
                <a:gd name="T78" fmla="*/ 1 w 1184"/>
                <a:gd name="T79" fmla="*/ 1 h 2580"/>
                <a:gd name="T80" fmla="*/ 1 w 1184"/>
                <a:gd name="T81" fmla="*/ 1 h 2580"/>
                <a:gd name="T82" fmla="*/ 1 w 1184"/>
                <a:gd name="T83" fmla="*/ 1 h 2580"/>
                <a:gd name="T84" fmla="*/ 1 w 1184"/>
                <a:gd name="T85" fmla="*/ 1 h 2580"/>
                <a:gd name="T86" fmla="*/ 1 w 1184"/>
                <a:gd name="T87" fmla="*/ 1 h 2580"/>
                <a:gd name="T88" fmla="*/ 1 w 1184"/>
                <a:gd name="T89" fmla="*/ 1 h 2580"/>
                <a:gd name="T90" fmla="*/ 1 w 1184"/>
                <a:gd name="T91" fmla="*/ 1 h 2580"/>
                <a:gd name="T92" fmla="*/ 1 w 1184"/>
                <a:gd name="T93" fmla="*/ 1 h 2580"/>
                <a:gd name="T94" fmla="*/ 1 w 1184"/>
                <a:gd name="T95" fmla="*/ 1 h 2580"/>
                <a:gd name="T96" fmla="*/ 1 w 1184"/>
                <a:gd name="T97" fmla="*/ 1 h 2580"/>
                <a:gd name="T98" fmla="*/ 1 w 1184"/>
                <a:gd name="T99" fmla="*/ 1 h 2580"/>
                <a:gd name="T100" fmla="*/ 1 w 1184"/>
                <a:gd name="T101" fmla="*/ 1 h 25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84"/>
                <a:gd name="T154" fmla="*/ 0 h 2580"/>
                <a:gd name="T155" fmla="*/ 1184 w 1184"/>
                <a:gd name="T156" fmla="*/ 2580 h 258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84" h="2580">
                  <a:moveTo>
                    <a:pt x="44" y="306"/>
                  </a:moveTo>
                  <a:cubicBezTo>
                    <a:pt x="40" y="320"/>
                    <a:pt x="39" y="336"/>
                    <a:pt x="32" y="348"/>
                  </a:cubicBezTo>
                  <a:cubicBezTo>
                    <a:pt x="27" y="357"/>
                    <a:pt x="10" y="356"/>
                    <a:pt x="8" y="366"/>
                  </a:cubicBezTo>
                  <a:cubicBezTo>
                    <a:pt x="0" y="401"/>
                    <a:pt x="19" y="402"/>
                    <a:pt x="38" y="408"/>
                  </a:cubicBezTo>
                  <a:cubicBezTo>
                    <a:pt x="60" y="464"/>
                    <a:pt x="49" y="427"/>
                    <a:pt x="86" y="402"/>
                  </a:cubicBezTo>
                  <a:cubicBezTo>
                    <a:pt x="100" y="404"/>
                    <a:pt x="115" y="402"/>
                    <a:pt x="128" y="408"/>
                  </a:cubicBezTo>
                  <a:cubicBezTo>
                    <a:pt x="160" y="424"/>
                    <a:pt x="163" y="479"/>
                    <a:pt x="182" y="504"/>
                  </a:cubicBezTo>
                  <a:cubicBezTo>
                    <a:pt x="210" y="540"/>
                    <a:pt x="285" y="602"/>
                    <a:pt x="326" y="612"/>
                  </a:cubicBezTo>
                  <a:cubicBezTo>
                    <a:pt x="342" y="610"/>
                    <a:pt x="360" y="614"/>
                    <a:pt x="374" y="606"/>
                  </a:cubicBezTo>
                  <a:cubicBezTo>
                    <a:pt x="381" y="602"/>
                    <a:pt x="377" y="590"/>
                    <a:pt x="380" y="582"/>
                  </a:cubicBezTo>
                  <a:cubicBezTo>
                    <a:pt x="390" y="555"/>
                    <a:pt x="389" y="560"/>
                    <a:pt x="410" y="546"/>
                  </a:cubicBezTo>
                  <a:cubicBezTo>
                    <a:pt x="412" y="522"/>
                    <a:pt x="406" y="496"/>
                    <a:pt x="416" y="474"/>
                  </a:cubicBezTo>
                  <a:cubicBezTo>
                    <a:pt x="422" y="461"/>
                    <a:pt x="452" y="450"/>
                    <a:pt x="452" y="450"/>
                  </a:cubicBezTo>
                  <a:cubicBezTo>
                    <a:pt x="462" y="452"/>
                    <a:pt x="472" y="457"/>
                    <a:pt x="482" y="456"/>
                  </a:cubicBezTo>
                  <a:cubicBezTo>
                    <a:pt x="489" y="455"/>
                    <a:pt x="493" y="445"/>
                    <a:pt x="500" y="444"/>
                  </a:cubicBezTo>
                  <a:cubicBezTo>
                    <a:pt x="514" y="443"/>
                    <a:pt x="528" y="448"/>
                    <a:pt x="542" y="450"/>
                  </a:cubicBezTo>
                  <a:cubicBezTo>
                    <a:pt x="561" y="488"/>
                    <a:pt x="566" y="516"/>
                    <a:pt x="518" y="528"/>
                  </a:cubicBezTo>
                  <a:cubicBezTo>
                    <a:pt x="500" y="555"/>
                    <a:pt x="483" y="558"/>
                    <a:pt x="452" y="564"/>
                  </a:cubicBezTo>
                  <a:cubicBezTo>
                    <a:pt x="458" y="570"/>
                    <a:pt x="472" y="574"/>
                    <a:pt x="470" y="582"/>
                  </a:cubicBezTo>
                  <a:cubicBezTo>
                    <a:pt x="468" y="594"/>
                    <a:pt x="411" y="600"/>
                    <a:pt x="410" y="600"/>
                  </a:cubicBezTo>
                  <a:cubicBezTo>
                    <a:pt x="409" y="606"/>
                    <a:pt x="386" y="702"/>
                    <a:pt x="404" y="720"/>
                  </a:cubicBezTo>
                  <a:cubicBezTo>
                    <a:pt x="412" y="728"/>
                    <a:pt x="424" y="712"/>
                    <a:pt x="434" y="708"/>
                  </a:cubicBezTo>
                  <a:cubicBezTo>
                    <a:pt x="480" y="723"/>
                    <a:pt x="435" y="741"/>
                    <a:pt x="416" y="750"/>
                  </a:cubicBezTo>
                  <a:cubicBezTo>
                    <a:pt x="403" y="769"/>
                    <a:pt x="402" y="823"/>
                    <a:pt x="422" y="840"/>
                  </a:cubicBezTo>
                  <a:cubicBezTo>
                    <a:pt x="437" y="853"/>
                    <a:pt x="462" y="844"/>
                    <a:pt x="482" y="846"/>
                  </a:cubicBezTo>
                  <a:cubicBezTo>
                    <a:pt x="491" y="859"/>
                    <a:pt x="506" y="868"/>
                    <a:pt x="512" y="882"/>
                  </a:cubicBezTo>
                  <a:cubicBezTo>
                    <a:pt x="517" y="893"/>
                    <a:pt x="514" y="906"/>
                    <a:pt x="518" y="918"/>
                  </a:cubicBezTo>
                  <a:cubicBezTo>
                    <a:pt x="524" y="936"/>
                    <a:pt x="538" y="950"/>
                    <a:pt x="548" y="966"/>
                  </a:cubicBezTo>
                  <a:cubicBezTo>
                    <a:pt x="503" y="975"/>
                    <a:pt x="508" y="980"/>
                    <a:pt x="542" y="1002"/>
                  </a:cubicBezTo>
                  <a:cubicBezTo>
                    <a:pt x="581" y="1061"/>
                    <a:pt x="509" y="1031"/>
                    <a:pt x="482" y="1026"/>
                  </a:cubicBezTo>
                  <a:cubicBezTo>
                    <a:pt x="440" y="1005"/>
                    <a:pt x="421" y="1024"/>
                    <a:pt x="386" y="1050"/>
                  </a:cubicBezTo>
                  <a:cubicBezTo>
                    <a:pt x="388" y="1062"/>
                    <a:pt x="384" y="1077"/>
                    <a:pt x="392" y="1086"/>
                  </a:cubicBezTo>
                  <a:cubicBezTo>
                    <a:pt x="399" y="1094"/>
                    <a:pt x="412" y="1090"/>
                    <a:pt x="422" y="1092"/>
                  </a:cubicBezTo>
                  <a:cubicBezTo>
                    <a:pt x="446" y="1096"/>
                    <a:pt x="470" y="1100"/>
                    <a:pt x="494" y="1104"/>
                  </a:cubicBezTo>
                  <a:cubicBezTo>
                    <a:pt x="517" y="1127"/>
                    <a:pt x="522" y="1130"/>
                    <a:pt x="554" y="1122"/>
                  </a:cubicBezTo>
                  <a:cubicBezTo>
                    <a:pt x="576" y="1092"/>
                    <a:pt x="583" y="1087"/>
                    <a:pt x="620" y="1080"/>
                  </a:cubicBezTo>
                  <a:cubicBezTo>
                    <a:pt x="622" y="1086"/>
                    <a:pt x="622" y="1093"/>
                    <a:pt x="626" y="1098"/>
                  </a:cubicBezTo>
                  <a:cubicBezTo>
                    <a:pt x="631" y="1104"/>
                    <a:pt x="644" y="1103"/>
                    <a:pt x="644" y="1110"/>
                  </a:cubicBezTo>
                  <a:cubicBezTo>
                    <a:pt x="644" y="1116"/>
                    <a:pt x="632" y="1115"/>
                    <a:pt x="626" y="1116"/>
                  </a:cubicBezTo>
                  <a:cubicBezTo>
                    <a:pt x="606" y="1121"/>
                    <a:pt x="586" y="1124"/>
                    <a:pt x="566" y="1128"/>
                  </a:cubicBezTo>
                  <a:cubicBezTo>
                    <a:pt x="562" y="1140"/>
                    <a:pt x="564" y="1157"/>
                    <a:pt x="554" y="1164"/>
                  </a:cubicBezTo>
                  <a:cubicBezTo>
                    <a:pt x="502" y="1201"/>
                    <a:pt x="499" y="1136"/>
                    <a:pt x="512" y="1200"/>
                  </a:cubicBezTo>
                  <a:cubicBezTo>
                    <a:pt x="508" y="1220"/>
                    <a:pt x="507" y="1241"/>
                    <a:pt x="500" y="1260"/>
                  </a:cubicBezTo>
                  <a:cubicBezTo>
                    <a:pt x="495" y="1274"/>
                    <a:pt x="476" y="1296"/>
                    <a:pt x="476" y="1296"/>
                  </a:cubicBezTo>
                  <a:cubicBezTo>
                    <a:pt x="490" y="1337"/>
                    <a:pt x="517" y="1328"/>
                    <a:pt x="560" y="1332"/>
                  </a:cubicBezTo>
                  <a:cubicBezTo>
                    <a:pt x="573" y="1352"/>
                    <a:pt x="588" y="1357"/>
                    <a:pt x="596" y="1380"/>
                  </a:cubicBezTo>
                  <a:cubicBezTo>
                    <a:pt x="583" y="1459"/>
                    <a:pt x="608" y="1374"/>
                    <a:pt x="542" y="1434"/>
                  </a:cubicBezTo>
                  <a:cubicBezTo>
                    <a:pt x="464" y="1505"/>
                    <a:pt x="609" y="1459"/>
                    <a:pt x="464" y="1488"/>
                  </a:cubicBezTo>
                  <a:cubicBezTo>
                    <a:pt x="451" y="1515"/>
                    <a:pt x="442" y="1537"/>
                    <a:pt x="476" y="1548"/>
                  </a:cubicBezTo>
                  <a:cubicBezTo>
                    <a:pt x="487" y="1599"/>
                    <a:pt x="485" y="1606"/>
                    <a:pt x="524" y="1632"/>
                  </a:cubicBezTo>
                  <a:cubicBezTo>
                    <a:pt x="577" y="1620"/>
                    <a:pt x="585" y="1623"/>
                    <a:pt x="614" y="1584"/>
                  </a:cubicBezTo>
                  <a:cubicBezTo>
                    <a:pt x="597" y="1551"/>
                    <a:pt x="598" y="1541"/>
                    <a:pt x="632" y="1524"/>
                  </a:cubicBezTo>
                  <a:cubicBezTo>
                    <a:pt x="645" y="1423"/>
                    <a:pt x="623" y="1415"/>
                    <a:pt x="698" y="1440"/>
                  </a:cubicBezTo>
                  <a:cubicBezTo>
                    <a:pt x="710" y="1476"/>
                    <a:pt x="736" y="1483"/>
                    <a:pt x="770" y="1494"/>
                  </a:cubicBezTo>
                  <a:cubicBezTo>
                    <a:pt x="790" y="1514"/>
                    <a:pt x="797" y="1520"/>
                    <a:pt x="788" y="1548"/>
                  </a:cubicBezTo>
                  <a:cubicBezTo>
                    <a:pt x="799" y="1580"/>
                    <a:pt x="821" y="1606"/>
                    <a:pt x="830" y="1638"/>
                  </a:cubicBezTo>
                  <a:cubicBezTo>
                    <a:pt x="836" y="1662"/>
                    <a:pt x="848" y="1710"/>
                    <a:pt x="848" y="1710"/>
                  </a:cubicBezTo>
                  <a:cubicBezTo>
                    <a:pt x="833" y="1755"/>
                    <a:pt x="858" y="1697"/>
                    <a:pt x="794" y="1740"/>
                  </a:cubicBezTo>
                  <a:cubicBezTo>
                    <a:pt x="782" y="1748"/>
                    <a:pt x="770" y="1776"/>
                    <a:pt x="770" y="1776"/>
                  </a:cubicBezTo>
                  <a:cubicBezTo>
                    <a:pt x="815" y="1821"/>
                    <a:pt x="738" y="1815"/>
                    <a:pt x="710" y="1818"/>
                  </a:cubicBezTo>
                  <a:cubicBezTo>
                    <a:pt x="712" y="1820"/>
                    <a:pt x="751" y="1847"/>
                    <a:pt x="752" y="1854"/>
                  </a:cubicBezTo>
                  <a:cubicBezTo>
                    <a:pt x="757" y="1898"/>
                    <a:pt x="706" y="1907"/>
                    <a:pt x="680" y="1920"/>
                  </a:cubicBezTo>
                  <a:cubicBezTo>
                    <a:pt x="667" y="1966"/>
                    <a:pt x="644" y="1990"/>
                    <a:pt x="674" y="2034"/>
                  </a:cubicBezTo>
                  <a:cubicBezTo>
                    <a:pt x="691" y="2118"/>
                    <a:pt x="687" y="2103"/>
                    <a:pt x="602" y="2124"/>
                  </a:cubicBezTo>
                  <a:cubicBezTo>
                    <a:pt x="585" y="2159"/>
                    <a:pt x="582" y="2167"/>
                    <a:pt x="548" y="2178"/>
                  </a:cubicBezTo>
                  <a:cubicBezTo>
                    <a:pt x="493" y="2219"/>
                    <a:pt x="550" y="2242"/>
                    <a:pt x="512" y="2298"/>
                  </a:cubicBezTo>
                  <a:cubicBezTo>
                    <a:pt x="522" y="2338"/>
                    <a:pt x="512" y="2316"/>
                    <a:pt x="554" y="2358"/>
                  </a:cubicBezTo>
                  <a:cubicBezTo>
                    <a:pt x="560" y="2364"/>
                    <a:pt x="572" y="2376"/>
                    <a:pt x="572" y="2376"/>
                  </a:cubicBezTo>
                  <a:cubicBezTo>
                    <a:pt x="590" y="2374"/>
                    <a:pt x="609" y="2377"/>
                    <a:pt x="626" y="2370"/>
                  </a:cubicBezTo>
                  <a:cubicBezTo>
                    <a:pt x="663" y="2355"/>
                    <a:pt x="625" y="2321"/>
                    <a:pt x="662" y="2370"/>
                  </a:cubicBezTo>
                  <a:cubicBezTo>
                    <a:pt x="664" y="2386"/>
                    <a:pt x="661" y="2403"/>
                    <a:pt x="668" y="2418"/>
                  </a:cubicBezTo>
                  <a:cubicBezTo>
                    <a:pt x="671" y="2424"/>
                    <a:pt x="681" y="2420"/>
                    <a:pt x="686" y="2424"/>
                  </a:cubicBezTo>
                  <a:cubicBezTo>
                    <a:pt x="698" y="2434"/>
                    <a:pt x="705" y="2449"/>
                    <a:pt x="716" y="2460"/>
                  </a:cubicBezTo>
                  <a:cubicBezTo>
                    <a:pt x="688" y="2502"/>
                    <a:pt x="678" y="2501"/>
                    <a:pt x="698" y="2562"/>
                  </a:cubicBezTo>
                  <a:cubicBezTo>
                    <a:pt x="700" y="2568"/>
                    <a:pt x="710" y="2565"/>
                    <a:pt x="716" y="2568"/>
                  </a:cubicBezTo>
                  <a:cubicBezTo>
                    <a:pt x="722" y="2571"/>
                    <a:pt x="728" y="2576"/>
                    <a:pt x="734" y="2580"/>
                  </a:cubicBezTo>
                  <a:cubicBezTo>
                    <a:pt x="746" y="2576"/>
                    <a:pt x="760" y="2576"/>
                    <a:pt x="770" y="2568"/>
                  </a:cubicBezTo>
                  <a:cubicBezTo>
                    <a:pt x="777" y="2563"/>
                    <a:pt x="776" y="2551"/>
                    <a:pt x="782" y="2544"/>
                  </a:cubicBezTo>
                  <a:cubicBezTo>
                    <a:pt x="787" y="2538"/>
                    <a:pt x="794" y="2536"/>
                    <a:pt x="800" y="2532"/>
                  </a:cubicBezTo>
                  <a:cubicBezTo>
                    <a:pt x="889" y="2562"/>
                    <a:pt x="764" y="2561"/>
                    <a:pt x="926" y="2550"/>
                  </a:cubicBezTo>
                  <a:cubicBezTo>
                    <a:pt x="928" y="2520"/>
                    <a:pt x="925" y="2489"/>
                    <a:pt x="932" y="2460"/>
                  </a:cubicBezTo>
                  <a:cubicBezTo>
                    <a:pt x="934" y="2453"/>
                    <a:pt x="945" y="2453"/>
                    <a:pt x="950" y="2448"/>
                  </a:cubicBezTo>
                  <a:cubicBezTo>
                    <a:pt x="968" y="2430"/>
                    <a:pt x="985" y="2413"/>
                    <a:pt x="1004" y="2394"/>
                  </a:cubicBezTo>
                  <a:cubicBezTo>
                    <a:pt x="1002" y="2384"/>
                    <a:pt x="1000" y="2374"/>
                    <a:pt x="998" y="2364"/>
                  </a:cubicBezTo>
                  <a:cubicBezTo>
                    <a:pt x="979" y="2256"/>
                    <a:pt x="1012" y="2291"/>
                    <a:pt x="878" y="2298"/>
                  </a:cubicBezTo>
                  <a:cubicBezTo>
                    <a:pt x="837" y="2306"/>
                    <a:pt x="834" y="2311"/>
                    <a:pt x="842" y="2352"/>
                  </a:cubicBezTo>
                  <a:cubicBezTo>
                    <a:pt x="825" y="2421"/>
                    <a:pt x="797" y="2374"/>
                    <a:pt x="776" y="2346"/>
                  </a:cubicBezTo>
                  <a:cubicBezTo>
                    <a:pt x="769" y="2337"/>
                    <a:pt x="760" y="2330"/>
                    <a:pt x="752" y="2322"/>
                  </a:cubicBezTo>
                  <a:cubicBezTo>
                    <a:pt x="759" y="2277"/>
                    <a:pt x="766" y="2239"/>
                    <a:pt x="794" y="2202"/>
                  </a:cubicBezTo>
                  <a:cubicBezTo>
                    <a:pt x="786" y="2194"/>
                    <a:pt x="776" y="2187"/>
                    <a:pt x="770" y="2178"/>
                  </a:cubicBezTo>
                  <a:cubicBezTo>
                    <a:pt x="760" y="2163"/>
                    <a:pt x="746" y="2130"/>
                    <a:pt x="746" y="2130"/>
                  </a:cubicBezTo>
                  <a:cubicBezTo>
                    <a:pt x="748" y="2118"/>
                    <a:pt x="741" y="2100"/>
                    <a:pt x="752" y="2094"/>
                  </a:cubicBezTo>
                  <a:cubicBezTo>
                    <a:pt x="777" y="2081"/>
                    <a:pt x="808" y="2088"/>
                    <a:pt x="836" y="2082"/>
                  </a:cubicBezTo>
                  <a:cubicBezTo>
                    <a:pt x="843" y="2080"/>
                    <a:pt x="848" y="2074"/>
                    <a:pt x="854" y="2070"/>
                  </a:cubicBezTo>
                  <a:cubicBezTo>
                    <a:pt x="886" y="2081"/>
                    <a:pt x="904" y="2094"/>
                    <a:pt x="932" y="2112"/>
                  </a:cubicBezTo>
                  <a:cubicBezTo>
                    <a:pt x="942" y="2108"/>
                    <a:pt x="954" y="2108"/>
                    <a:pt x="962" y="2100"/>
                  </a:cubicBezTo>
                  <a:cubicBezTo>
                    <a:pt x="978" y="2084"/>
                    <a:pt x="965" y="2045"/>
                    <a:pt x="998" y="2040"/>
                  </a:cubicBezTo>
                  <a:cubicBezTo>
                    <a:pt x="1042" y="2033"/>
                    <a:pt x="1086" y="2032"/>
                    <a:pt x="1130" y="2028"/>
                  </a:cubicBezTo>
                  <a:cubicBezTo>
                    <a:pt x="1125" y="1966"/>
                    <a:pt x="1110" y="1915"/>
                    <a:pt x="1166" y="1878"/>
                  </a:cubicBezTo>
                  <a:cubicBezTo>
                    <a:pt x="1184" y="1843"/>
                    <a:pt x="1177" y="1824"/>
                    <a:pt x="1142" y="1806"/>
                  </a:cubicBezTo>
                  <a:cubicBezTo>
                    <a:pt x="1134" y="1790"/>
                    <a:pt x="1126" y="1774"/>
                    <a:pt x="1118" y="1758"/>
                  </a:cubicBezTo>
                  <a:cubicBezTo>
                    <a:pt x="1114" y="1750"/>
                    <a:pt x="1106" y="1734"/>
                    <a:pt x="1106" y="1734"/>
                  </a:cubicBezTo>
                  <a:cubicBezTo>
                    <a:pt x="1108" y="1710"/>
                    <a:pt x="1106" y="1685"/>
                    <a:pt x="1112" y="1662"/>
                  </a:cubicBezTo>
                  <a:cubicBezTo>
                    <a:pt x="1127" y="1601"/>
                    <a:pt x="1139" y="1673"/>
                    <a:pt x="1124" y="1614"/>
                  </a:cubicBezTo>
                  <a:cubicBezTo>
                    <a:pt x="1087" y="1633"/>
                    <a:pt x="1078" y="1639"/>
                    <a:pt x="1064" y="1680"/>
                  </a:cubicBezTo>
                  <a:cubicBezTo>
                    <a:pt x="1011" y="1669"/>
                    <a:pt x="1022" y="1650"/>
                    <a:pt x="1010" y="1596"/>
                  </a:cubicBezTo>
                  <a:cubicBezTo>
                    <a:pt x="961" y="1604"/>
                    <a:pt x="947" y="1619"/>
                    <a:pt x="926" y="1662"/>
                  </a:cubicBezTo>
                  <a:cubicBezTo>
                    <a:pt x="876" y="1649"/>
                    <a:pt x="875" y="1613"/>
                    <a:pt x="854" y="1572"/>
                  </a:cubicBezTo>
                  <a:cubicBezTo>
                    <a:pt x="860" y="1568"/>
                    <a:pt x="871" y="1567"/>
                    <a:pt x="872" y="1560"/>
                  </a:cubicBezTo>
                  <a:cubicBezTo>
                    <a:pt x="879" y="1506"/>
                    <a:pt x="806" y="1506"/>
                    <a:pt x="776" y="1500"/>
                  </a:cubicBezTo>
                  <a:cubicBezTo>
                    <a:pt x="793" y="1397"/>
                    <a:pt x="766" y="1507"/>
                    <a:pt x="800" y="1452"/>
                  </a:cubicBezTo>
                  <a:cubicBezTo>
                    <a:pt x="807" y="1441"/>
                    <a:pt x="806" y="1427"/>
                    <a:pt x="812" y="1416"/>
                  </a:cubicBezTo>
                  <a:cubicBezTo>
                    <a:pt x="841" y="1365"/>
                    <a:pt x="856" y="1361"/>
                    <a:pt x="908" y="1344"/>
                  </a:cubicBezTo>
                  <a:cubicBezTo>
                    <a:pt x="900" y="1340"/>
                    <a:pt x="890" y="1339"/>
                    <a:pt x="884" y="1332"/>
                  </a:cubicBezTo>
                  <a:cubicBezTo>
                    <a:pt x="873" y="1318"/>
                    <a:pt x="876" y="1292"/>
                    <a:pt x="860" y="1284"/>
                  </a:cubicBezTo>
                  <a:cubicBezTo>
                    <a:pt x="844" y="1276"/>
                    <a:pt x="812" y="1260"/>
                    <a:pt x="812" y="1260"/>
                  </a:cubicBezTo>
                  <a:cubicBezTo>
                    <a:pt x="794" y="1262"/>
                    <a:pt x="775" y="1271"/>
                    <a:pt x="758" y="1266"/>
                  </a:cubicBezTo>
                  <a:cubicBezTo>
                    <a:pt x="749" y="1264"/>
                    <a:pt x="747" y="1251"/>
                    <a:pt x="746" y="1242"/>
                  </a:cubicBezTo>
                  <a:cubicBezTo>
                    <a:pt x="742" y="1201"/>
                    <a:pt x="764" y="1197"/>
                    <a:pt x="794" y="1182"/>
                  </a:cubicBezTo>
                  <a:cubicBezTo>
                    <a:pt x="792" y="1168"/>
                    <a:pt x="794" y="1153"/>
                    <a:pt x="788" y="1140"/>
                  </a:cubicBezTo>
                  <a:cubicBezTo>
                    <a:pt x="774" y="1108"/>
                    <a:pt x="732" y="1117"/>
                    <a:pt x="788" y="1080"/>
                  </a:cubicBezTo>
                  <a:cubicBezTo>
                    <a:pt x="807" y="1086"/>
                    <a:pt x="820" y="1094"/>
                    <a:pt x="842" y="1080"/>
                  </a:cubicBezTo>
                  <a:cubicBezTo>
                    <a:pt x="850" y="1075"/>
                    <a:pt x="847" y="1061"/>
                    <a:pt x="854" y="1056"/>
                  </a:cubicBezTo>
                  <a:cubicBezTo>
                    <a:pt x="866" y="1048"/>
                    <a:pt x="882" y="1048"/>
                    <a:pt x="896" y="1044"/>
                  </a:cubicBezTo>
                  <a:cubicBezTo>
                    <a:pt x="925" y="986"/>
                    <a:pt x="894" y="1055"/>
                    <a:pt x="914" y="936"/>
                  </a:cubicBezTo>
                  <a:cubicBezTo>
                    <a:pt x="915" y="927"/>
                    <a:pt x="934" y="915"/>
                    <a:pt x="926" y="912"/>
                  </a:cubicBezTo>
                  <a:cubicBezTo>
                    <a:pt x="907" y="905"/>
                    <a:pt x="886" y="916"/>
                    <a:pt x="866" y="918"/>
                  </a:cubicBezTo>
                  <a:cubicBezTo>
                    <a:pt x="827" y="977"/>
                    <a:pt x="821" y="871"/>
                    <a:pt x="818" y="858"/>
                  </a:cubicBezTo>
                  <a:cubicBezTo>
                    <a:pt x="750" y="864"/>
                    <a:pt x="720" y="847"/>
                    <a:pt x="698" y="912"/>
                  </a:cubicBezTo>
                  <a:cubicBezTo>
                    <a:pt x="686" y="908"/>
                    <a:pt x="665" y="912"/>
                    <a:pt x="662" y="900"/>
                  </a:cubicBezTo>
                  <a:cubicBezTo>
                    <a:pt x="637" y="806"/>
                    <a:pt x="658" y="797"/>
                    <a:pt x="716" y="774"/>
                  </a:cubicBezTo>
                  <a:cubicBezTo>
                    <a:pt x="699" y="723"/>
                    <a:pt x="690" y="711"/>
                    <a:pt x="710" y="642"/>
                  </a:cubicBezTo>
                  <a:cubicBezTo>
                    <a:pt x="716" y="623"/>
                    <a:pt x="746" y="594"/>
                    <a:pt x="746" y="594"/>
                  </a:cubicBezTo>
                  <a:cubicBezTo>
                    <a:pt x="741" y="574"/>
                    <a:pt x="713" y="520"/>
                    <a:pt x="728" y="498"/>
                  </a:cubicBezTo>
                  <a:cubicBezTo>
                    <a:pt x="735" y="488"/>
                    <a:pt x="770" y="476"/>
                    <a:pt x="776" y="474"/>
                  </a:cubicBezTo>
                  <a:cubicBezTo>
                    <a:pt x="792" y="409"/>
                    <a:pt x="777" y="380"/>
                    <a:pt x="716" y="360"/>
                  </a:cubicBezTo>
                  <a:cubicBezTo>
                    <a:pt x="696" y="362"/>
                    <a:pt x="675" y="372"/>
                    <a:pt x="656" y="366"/>
                  </a:cubicBezTo>
                  <a:cubicBezTo>
                    <a:pt x="648" y="363"/>
                    <a:pt x="657" y="349"/>
                    <a:pt x="662" y="342"/>
                  </a:cubicBezTo>
                  <a:cubicBezTo>
                    <a:pt x="669" y="332"/>
                    <a:pt x="697" y="314"/>
                    <a:pt x="710" y="306"/>
                  </a:cubicBezTo>
                  <a:cubicBezTo>
                    <a:pt x="776" y="315"/>
                    <a:pt x="789" y="310"/>
                    <a:pt x="818" y="252"/>
                  </a:cubicBezTo>
                  <a:cubicBezTo>
                    <a:pt x="797" y="209"/>
                    <a:pt x="762" y="213"/>
                    <a:pt x="716" y="204"/>
                  </a:cubicBezTo>
                  <a:cubicBezTo>
                    <a:pt x="710" y="200"/>
                    <a:pt x="700" y="199"/>
                    <a:pt x="698" y="192"/>
                  </a:cubicBezTo>
                  <a:cubicBezTo>
                    <a:pt x="688" y="163"/>
                    <a:pt x="731" y="168"/>
                    <a:pt x="686" y="144"/>
                  </a:cubicBezTo>
                  <a:cubicBezTo>
                    <a:pt x="672" y="136"/>
                    <a:pt x="654" y="136"/>
                    <a:pt x="638" y="132"/>
                  </a:cubicBezTo>
                  <a:cubicBezTo>
                    <a:pt x="565" y="59"/>
                    <a:pt x="615" y="76"/>
                    <a:pt x="476" y="60"/>
                  </a:cubicBezTo>
                  <a:cubicBezTo>
                    <a:pt x="448" y="46"/>
                    <a:pt x="404" y="0"/>
                    <a:pt x="404" y="0"/>
                  </a:cubicBezTo>
                  <a:cubicBezTo>
                    <a:pt x="382" y="2"/>
                    <a:pt x="360" y="2"/>
                    <a:pt x="338" y="6"/>
                  </a:cubicBezTo>
                  <a:cubicBezTo>
                    <a:pt x="311" y="11"/>
                    <a:pt x="294" y="35"/>
                    <a:pt x="266" y="42"/>
                  </a:cubicBezTo>
                  <a:cubicBezTo>
                    <a:pt x="224" y="39"/>
                    <a:pt x="167" y="19"/>
                    <a:pt x="140" y="60"/>
                  </a:cubicBezTo>
                  <a:cubicBezTo>
                    <a:pt x="141" y="75"/>
                    <a:pt x="158" y="165"/>
                    <a:pt x="128" y="180"/>
                  </a:cubicBezTo>
                  <a:cubicBezTo>
                    <a:pt x="95" y="196"/>
                    <a:pt x="56" y="184"/>
                    <a:pt x="20" y="186"/>
                  </a:cubicBezTo>
                  <a:cubicBezTo>
                    <a:pt x="22" y="196"/>
                    <a:pt x="20" y="208"/>
                    <a:pt x="26" y="216"/>
                  </a:cubicBezTo>
                  <a:cubicBezTo>
                    <a:pt x="30" y="221"/>
                    <a:pt x="43" y="216"/>
                    <a:pt x="44" y="222"/>
                  </a:cubicBezTo>
                  <a:cubicBezTo>
                    <a:pt x="64" y="351"/>
                    <a:pt x="22" y="263"/>
                    <a:pt x="44" y="306"/>
                  </a:cubicBezTo>
                  <a:close/>
                </a:path>
              </a:pathLst>
            </a:custGeom>
            <a:solidFill>
              <a:srgbClr val="66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  <p:sp>
          <p:nvSpPr>
            <p:cNvPr id="92221" name="Freeform 70"/>
            <p:cNvSpPr>
              <a:spLocks noChangeAspect="1"/>
            </p:cNvSpPr>
            <p:nvPr/>
          </p:nvSpPr>
          <p:spPr bwMode="auto">
            <a:xfrm>
              <a:off x="2408" y="2598"/>
              <a:ext cx="1169" cy="1204"/>
            </a:xfrm>
            <a:custGeom>
              <a:avLst/>
              <a:gdLst>
                <a:gd name="T0" fmla="*/ 1 w 2338"/>
                <a:gd name="T1" fmla="*/ 1 h 2407"/>
                <a:gd name="T2" fmla="*/ 1 w 2338"/>
                <a:gd name="T3" fmla="*/ 1 h 2407"/>
                <a:gd name="T4" fmla="*/ 1 w 2338"/>
                <a:gd name="T5" fmla="*/ 1 h 2407"/>
                <a:gd name="T6" fmla="*/ 1 w 2338"/>
                <a:gd name="T7" fmla="*/ 1 h 2407"/>
                <a:gd name="T8" fmla="*/ 1 w 2338"/>
                <a:gd name="T9" fmla="*/ 1 h 2407"/>
                <a:gd name="T10" fmla="*/ 1 w 2338"/>
                <a:gd name="T11" fmla="*/ 1 h 2407"/>
                <a:gd name="T12" fmla="*/ 1 w 2338"/>
                <a:gd name="T13" fmla="*/ 1 h 2407"/>
                <a:gd name="T14" fmla="*/ 1 w 2338"/>
                <a:gd name="T15" fmla="*/ 1 h 2407"/>
                <a:gd name="T16" fmla="*/ 1 w 2338"/>
                <a:gd name="T17" fmla="*/ 1 h 2407"/>
                <a:gd name="T18" fmla="*/ 1 w 2338"/>
                <a:gd name="T19" fmla="*/ 1 h 2407"/>
                <a:gd name="T20" fmla="*/ 1 w 2338"/>
                <a:gd name="T21" fmla="*/ 1 h 2407"/>
                <a:gd name="T22" fmla="*/ 1 w 2338"/>
                <a:gd name="T23" fmla="*/ 1 h 2407"/>
                <a:gd name="T24" fmla="*/ 1 w 2338"/>
                <a:gd name="T25" fmla="*/ 1 h 2407"/>
                <a:gd name="T26" fmla="*/ 1 w 2338"/>
                <a:gd name="T27" fmla="*/ 1 h 2407"/>
                <a:gd name="T28" fmla="*/ 1 w 2338"/>
                <a:gd name="T29" fmla="*/ 2 h 2407"/>
                <a:gd name="T30" fmla="*/ 1 w 2338"/>
                <a:gd name="T31" fmla="*/ 2 h 2407"/>
                <a:gd name="T32" fmla="*/ 1 w 2338"/>
                <a:gd name="T33" fmla="*/ 2 h 2407"/>
                <a:gd name="T34" fmla="*/ 1 w 2338"/>
                <a:gd name="T35" fmla="*/ 2 h 2407"/>
                <a:gd name="T36" fmla="*/ 1 w 2338"/>
                <a:gd name="T37" fmla="*/ 2 h 2407"/>
                <a:gd name="T38" fmla="*/ 1 w 2338"/>
                <a:gd name="T39" fmla="*/ 1 h 2407"/>
                <a:gd name="T40" fmla="*/ 1 w 2338"/>
                <a:gd name="T41" fmla="*/ 1 h 2407"/>
                <a:gd name="T42" fmla="*/ 1 w 2338"/>
                <a:gd name="T43" fmla="*/ 1 h 2407"/>
                <a:gd name="T44" fmla="*/ 1 w 2338"/>
                <a:gd name="T45" fmla="*/ 1 h 2407"/>
                <a:gd name="T46" fmla="*/ 1 w 2338"/>
                <a:gd name="T47" fmla="*/ 1 h 2407"/>
                <a:gd name="T48" fmla="*/ 1 w 2338"/>
                <a:gd name="T49" fmla="*/ 1 h 2407"/>
                <a:gd name="T50" fmla="*/ 1 w 2338"/>
                <a:gd name="T51" fmla="*/ 1 h 2407"/>
                <a:gd name="T52" fmla="*/ 1 w 2338"/>
                <a:gd name="T53" fmla="*/ 1 h 2407"/>
                <a:gd name="T54" fmla="*/ 1 w 2338"/>
                <a:gd name="T55" fmla="*/ 1 h 2407"/>
                <a:gd name="T56" fmla="*/ 1 w 2338"/>
                <a:gd name="T57" fmla="*/ 1 h 2407"/>
                <a:gd name="T58" fmla="*/ 1 w 2338"/>
                <a:gd name="T59" fmla="*/ 1 h 2407"/>
                <a:gd name="T60" fmla="*/ 1 w 2338"/>
                <a:gd name="T61" fmla="*/ 1 h 2407"/>
                <a:gd name="T62" fmla="*/ 1 w 2338"/>
                <a:gd name="T63" fmla="*/ 1 h 2407"/>
                <a:gd name="T64" fmla="*/ 1 w 2338"/>
                <a:gd name="T65" fmla="*/ 1 h 2407"/>
                <a:gd name="T66" fmla="*/ 1 w 2338"/>
                <a:gd name="T67" fmla="*/ 1 h 2407"/>
                <a:gd name="T68" fmla="*/ 1 w 2338"/>
                <a:gd name="T69" fmla="*/ 1 h 2407"/>
                <a:gd name="T70" fmla="*/ 1 w 2338"/>
                <a:gd name="T71" fmla="*/ 1 h 2407"/>
                <a:gd name="T72" fmla="*/ 1 w 2338"/>
                <a:gd name="T73" fmla="*/ 1 h 2407"/>
                <a:gd name="T74" fmla="*/ 1 w 2338"/>
                <a:gd name="T75" fmla="*/ 1 h 2407"/>
                <a:gd name="T76" fmla="*/ 1 w 2338"/>
                <a:gd name="T77" fmla="*/ 1 h 2407"/>
                <a:gd name="T78" fmla="*/ 1 w 2338"/>
                <a:gd name="T79" fmla="*/ 1 h 2407"/>
                <a:gd name="T80" fmla="*/ 1 w 2338"/>
                <a:gd name="T81" fmla="*/ 1 h 2407"/>
                <a:gd name="T82" fmla="*/ 1 w 2338"/>
                <a:gd name="T83" fmla="*/ 1 h 2407"/>
                <a:gd name="T84" fmla="*/ 1 w 2338"/>
                <a:gd name="T85" fmla="*/ 1 h 2407"/>
                <a:gd name="T86" fmla="*/ 1 w 2338"/>
                <a:gd name="T87" fmla="*/ 1 h 2407"/>
                <a:gd name="T88" fmla="*/ 1 w 2338"/>
                <a:gd name="T89" fmla="*/ 1 h 2407"/>
                <a:gd name="T90" fmla="*/ 1 w 2338"/>
                <a:gd name="T91" fmla="*/ 1 h 2407"/>
                <a:gd name="T92" fmla="*/ 1 w 2338"/>
                <a:gd name="T93" fmla="*/ 1 h 2407"/>
                <a:gd name="T94" fmla="*/ 1 w 2338"/>
                <a:gd name="T95" fmla="*/ 1 h 2407"/>
                <a:gd name="T96" fmla="*/ 1 w 2338"/>
                <a:gd name="T97" fmla="*/ 1 h 2407"/>
                <a:gd name="T98" fmla="*/ 1 w 2338"/>
                <a:gd name="T99" fmla="*/ 1 h 2407"/>
                <a:gd name="T100" fmla="*/ 1 w 2338"/>
                <a:gd name="T101" fmla="*/ 1 h 2407"/>
                <a:gd name="T102" fmla="*/ 1 w 2338"/>
                <a:gd name="T103" fmla="*/ 1 h 24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38"/>
                <a:gd name="T157" fmla="*/ 0 h 2407"/>
                <a:gd name="T158" fmla="*/ 2338 w 2338"/>
                <a:gd name="T159" fmla="*/ 2407 h 24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38" h="2407">
                  <a:moveTo>
                    <a:pt x="1455" y="156"/>
                  </a:moveTo>
                  <a:cubicBezTo>
                    <a:pt x="1475" y="77"/>
                    <a:pt x="1592" y="16"/>
                    <a:pt x="1665" y="0"/>
                  </a:cubicBezTo>
                  <a:cubicBezTo>
                    <a:pt x="1729" y="2"/>
                    <a:pt x="1793" y="2"/>
                    <a:pt x="1857" y="6"/>
                  </a:cubicBezTo>
                  <a:cubicBezTo>
                    <a:pt x="1890" y="8"/>
                    <a:pt x="1860" y="16"/>
                    <a:pt x="1893" y="24"/>
                  </a:cubicBezTo>
                  <a:cubicBezTo>
                    <a:pt x="1911" y="28"/>
                    <a:pt x="1929" y="28"/>
                    <a:pt x="1947" y="30"/>
                  </a:cubicBezTo>
                  <a:cubicBezTo>
                    <a:pt x="1963" y="79"/>
                    <a:pt x="2053" y="39"/>
                    <a:pt x="2091" y="30"/>
                  </a:cubicBezTo>
                  <a:cubicBezTo>
                    <a:pt x="2152" y="40"/>
                    <a:pt x="2194" y="27"/>
                    <a:pt x="2169" y="90"/>
                  </a:cubicBezTo>
                  <a:cubicBezTo>
                    <a:pt x="2171" y="98"/>
                    <a:pt x="2170" y="107"/>
                    <a:pt x="2175" y="114"/>
                  </a:cubicBezTo>
                  <a:cubicBezTo>
                    <a:pt x="2185" y="128"/>
                    <a:pt x="2211" y="150"/>
                    <a:pt x="2211" y="150"/>
                  </a:cubicBezTo>
                  <a:cubicBezTo>
                    <a:pt x="2215" y="163"/>
                    <a:pt x="2229" y="173"/>
                    <a:pt x="2229" y="186"/>
                  </a:cubicBezTo>
                  <a:cubicBezTo>
                    <a:pt x="2229" y="216"/>
                    <a:pt x="2196" y="236"/>
                    <a:pt x="2181" y="258"/>
                  </a:cubicBezTo>
                  <a:cubicBezTo>
                    <a:pt x="2190" y="310"/>
                    <a:pt x="2217" y="384"/>
                    <a:pt x="2271" y="402"/>
                  </a:cubicBezTo>
                  <a:cubicBezTo>
                    <a:pt x="2276" y="407"/>
                    <a:pt x="2338" y="447"/>
                    <a:pt x="2295" y="468"/>
                  </a:cubicBezTo>
                  <a:cubicBezTo>
                    <a:pt x="2277" y="477"/>
                    <a:pt x="2255" y="472"/>
                    <a:pt x="2235" y="474"/>
                  </a:cubicBezTo>
                  <a:cubicBezTo>
                    <a:pt x="2226" y="488"/>
                    <a:pt x="2213" y="505"/>
                    <a:pt x="2211" y="522"/>
                  </a:cubicBezTo>
                  <a:cubicBezTo>
                    <a:pt x="2207" y="563"/>
                    <a:pt x="2241" y="600"/>
                    <a:pt x="2253" y="636"/>
                  </a:cubicBezTo>
                  <a:cubicBezTo>
                    <a:pt x="2240" y="702"/>
                    <a:pt x="2263" y="633"/>
                    <a:pt x="2199" y="672"/>
                  </a:cubicBezTo>
                  <a:cubicBezTo>
                    <a:pt x="2190" y="678"/>
                    <a:pt x="2190" y="692"/>
                    <a:pt x="2187" y="702"/>
                  </a:cubicBezTo>
                  <a:cubicBezTo>
                    <a:pt x="2174" y="749"/>
                    <a:pt x="2185" y="769"/>
                    <a:pt x="2139" y="780"/>
                  </a:cubicBezTo>
                  <a:cubicBezTo>
                    <a:pt x="2055" y="773"/>
                    <a:pt x="2066" y="782"/>
                    <a:pt x="2043" y="714"/>
                  </a:cubicBezTo>
                  <a:cubicBezTo>
                    <a:pt x="2013" y="716"/>
                    <a:pt x="1982" y="713"/>
                    <a:pt x="1953" y="720"/>
                  </a:cubicBezTo>
                  <a:cubicBezTo>
                    <a:pt x="1934" y="725"/>
                    <a:pt x="1948" y="768"/>
                    <a:pt x="1929" y="774"/>
                  </a:cubicBezTo>
                  <a:cubicBezTo>
                    <a:pt x="1887" y="786"/>
                    <a:pt x="1841" y="778"/>
                    <a:pt x="1797" y="780"/>
                  </a:cubicBezTo>
                  <a:cubicBezTo>
                    <a:pt x="1774" y="814"/>
                    <a:pt x="1809" y="872"/>
                    <a:pt x="1767" y="900"/>
                  </a:cubicBezTo>
                  <a:cubicBezTo>
                    <a:pt x="1753" y="909"/>
                    <a:pt x="1734" y="910"/>
                    <a:pt x="1719" y="918"/>
                  </a:cubicBezTo>
                  <a:cubicBezTo>
                    <a:pt x="1728" y="953"/>
                    <a:pt x="1739" y="967"/>
                    <a:pt x="1773" y="978"/>
                  </a:cubicBezTo>
                  <a:cubicBezTo>
                    <a:pt x="1803" y="971"/>
                    <a:pt x="1819" y="973"/>
                    <a:pt x="1845" y="990"/>
                  </a:cubicBezTo>
                  <a:cubicBezTo>
                    <a:pt x="1898" y="978"/>
                    <a:pt x="1906" y="981"/>
                    <a:pt x="1935" y="942"/>
                  </a:cubicBezTo>
                  <a:cubicBezTo>
                    <a:pt x="1991" y="956"/>
                    <a:pt x="2030" y="1009"/>
                    <a:pt x="2061" y="1056"/>
                  </a:cubicBezTo>
                  <a:cubicBezTo>
                    <a:pt x="2046" y="1078"/>
                    <a:pt x="2028" y="1082"/>
                    <a:pt x="2013" y="1104"/>
                  </a:cubicBezTo>
                  <a:cubicBezTo>
                    <a:pt x="2015" y="1116"/>
                    <a:pt x="2015" y="1128"/>
                    <a:pt x="2019" y="1140"/>
                  </a:cubicBezTo>
                  <a:cubicBezTo>
                    <a:pt x="2021" y="1147"/>
                    <a:pt x="2033" y="1151"/>
                    <a:pt x="2031" y="1158"/>
                  </a:cubicBezTo>
                  <a:cubicBezTo>
                    <a:pt x="2020" y="1209"/>
                    <a:pt x="1962" y="1204"/>
                    <a:pt x="1923" y="1212"/>
                  </a:cubicBezTo>
                  <a:cubicBezTo>
                    <a:pt x="1885" y="1240"/>
                    <a:pt x="1902" y="1240"/>
                    <a:pt x="1911" y="1284"/>
                  </a:cubicBezTo>
                  <a:cubicBezTo>
                    <a:pt x="1905" y="1366"/>
                    <a:pt x="1920" y="1369"/>
                    <a:pt x="1851" y="1380"/>
                  </a:cubicBezTo>
                  <a:cubicBezTo>
                    <a:pt x="1783" y="1414"/>
                    <a:pt x="1725" y="1419"/>
                    <a:pt x="1647" y="1428"/>
                  </a:cubicBezTo>
                  <a:cubicBezTo>
                    <a:pt x="1619" y="1470"/>
                    <a:pt x="1591" y="1428"/>
                    <a:pt x="1563" y="1470"/>
                  </a:cubicBezTo>
                  <a:cubicBezTo>
                    <a:pt x="1571" y="1510"/>
                    <a:pt x="1565" y="1512"/>
                    <a:pt x="1533" y="1536"/>
                  </a:cubicBezTo>
                  <a:cubicBezTo>
                    <a:pt x="1520" y="1595"/>
                    <a:pt x="1515" y="1617"/>
                    <a:pt x="1455" y="1632"/>
                  </a:cubicBezTo>
                  <a:cubicBezTo>
                    <a:pt x="1399" y="1627"/>
                    <a:pt x="1371" y="1638"/>
                    <a:pt x="1347" y="1590"/>
                  </a:cubicBezTo>
                  <a:cubicBezTo>
                    <a:pt x="1323" y="1639"/>
                    <a:pt x="1337" y="1591"/>
                    <a:pt x="1353" y="1632"/>
                  </a:cubicBezTo>
                  <a:cubicBezTo>
                    <a:pt x="1358" y="1645"/>
                    <a:pt x="1356" y="1660"/>
                    <a:pt x="1359" y="1674"/>
                  </a:cubicBezTo>
                  <a:cubicBezTo>
                    <a:pt x="1369" y="1714"/>
                    <a:pt x="1390" y="1750"/>
                    <a:pt x="1431" y="1764"/>
                  </a:cubicBezTo>
                  <a:cubicBezTo>
                    <a:pt x="1461" y="1794"/>
                    <a:pt x="1451" y="1794"/>
                    <a:pt x="1419" y="1818"/>
                  </a:cubicBezTo>
                  <a:cubicBezTo>
                    <a:pt x="1385" y="1816"/>
                    <a:pt x="1350" y="1804"/>
                    <a:pt x="1317" y="1812"/>
                  </a:cubicBezTo>
                  <a:cubicBezTo>
                    <a:pt x="1303" y="1815"/>
                    <a:pt x="1293" y="1848"/>
                    <a:pt x="1293" y="1848"/>
                  </a:cubicBezTo>
                  <a:cubicBezTo>
                    <a:pt x="1279" y="1917"/>
                    <a:pt x="1289" y="1931"/>
                    <a:pt x="1221" y="1908"/>
                  </a:cubicBezTo>
                  <a:cubicBezTo>
                    <a:pt x="1205" y="1876"/>
                    <a:pt x="1186" y="1875"/>
                    <a:pt x="1155" y="1860"/>
                  </a:cubicBezTo>
                  <a:cubicBezTo>
                    <a:pt x="1169" y="1856"/>
                    <a:pt x="1185" y="1856"/>
                    <a:pt x="1197" y="1848"/>
                  </a:cubicBezTo>
                  <a:cubicBezTo>
                    <a:pt x="1233" y="1824"/>
                    <a:pt x="1189" y="1780"/>
                    <a:pt x="1173" y="1764"/>
                  </a:cubicBezTo>
                  <a:cubicBezTo>
                    <a:pt x="1157" y="1766"/>
                    <a:pt x="1139" y="1762"/>
                    <a:pt x="1125" y="1770"/>
                  </a:cubicBezTo>
                  <a:cubicBezTo>
                    <a:pt x="1120" y="1773"/>
                    <a:pt x="1130" y="1782"/>
                    <a:pt x="1131" y="1788"/>
                  </a:cubicBezTo>
                  <a:cubicBezTo>
                    <a:pt x="1142" y="1856"/>
                    <a:pt x="1125" y="1824"/>
                    <a:pt x="1149" y="1860"/>
                  </a:cubicBezTo>
                  <a:cubicBezTo>
                    <a:pt x="1103" y="1875"/>
                    <a:pt x="1065" y="1850"/>
                    <a:pt x="1023" y="1836"/>
                  </a:cubicBezTo>
                  <a:cubicBezTo>
                    <a:pt x="1008" y="1910"/>
                    <a:pt x="1011" y="1914"/>
                    <a:pt x="939" y="1896"/>
                  </a:cubicBezTo>
                  <a:cubicBezTo>
                    <a:pt x="917" y="1874"/>
                    <a:pt x="898" y="1865"/>
                    <a:pt x="873" y="1848"/>
                  </a:cubicBezTo>
                  <a:cubicBezTo>
                    <a:pt x="855" y="1885"/>
                    <a:pt x="865" y="1896"/>
                    <a:pt x="885" y="1926"/>
                  </a:cubicBezTo>
                  <a:cubicBezTo>
                    <a:pt x="867" y="1980"/>
                    <a:pt x="870" y="1957"/>
                    <a:pt x="825" y="1980"/>
                  </a:cubicBezTo>
                  <a:cubicBezTo>
                    <a:pt x="827" y="1992"/>
                    <a:pt x="825" y="2005"/>
                    <a:pt x="831" y="2016"/>
                  </a:cubicBezTo>
                  <a:cubicBezTo>
                    <a:pt x="840" y="2031"/>
                    <a:pt x="867" y="2052"/>
                    <a:pt x="867" y="2052"/>
                  </a:cubicBezTo>
                  <a:cubicBezTo>
                    <a:pt x="850" y="2078"/>
                    <a:pt x="824" y="2076"/>
                    <a:pt x="795" y="2088"/>
                  </a:cubicBezTo>
                  <a:cubicBezTo>
                    <a:pt x="787" y="2100"/>
                    <a:pt x="779" y="2112"/>
                    <a:pt x="771" y="2124"/>
                  </a:cubicBezTo>
                  <a:cubicBezTo>
                    <a:pt x="727" y="2190"/>
                    <a:pt x="857" y="2215"/>
                    <a:pt x="885" y="2220"/>
                  </a:cubicBezTo>
                  <a:cubicBezTo>
                    <a:pt x="893" y="2245"/>
                    <a:pt x="907" y="2270"/>
                    <a:pt x="921" y="2292"/>
                  </a:cubicBezTo>
                  <a:cubicBezTo>
                    <a:pt x="917" y="2302"/>
                    <a:pt x="919" y="2318"/>
                    <a:pt x="909" y="2322"/>
                  </a:cubicBezTo>
                  <a:cubicBezTo>
                    <a:pt x="887" y="2331"/>
                    <a:pt x="861" y="2324"/>
                    <a:pt x="837" y="2328"/>
                  </a:cubicBezTo>
                  <a:cubicBezTo>
                    <a:pt x="810" y="2333"/>
                    <a:pt x="793" y="2357"/>
                    <a:pt x="765" y="2364"/>
                  </a:cubicBezTo>
                  <a:cubicBezTo>
                    <a:pt x="719" y="2353"/>
                    <a:pt x="712" y="2307"/>
                    <a:pt x="693" y="2268"/>
                  </a:cubicBezTo>
                  <a:cubicBezTo>
                    <a:pt x="663" y="2291"/>
                    <a:pt x="644" y="2301"/>
                    <a:pt x="621" y="2328"/>
                  </a:cubicBezTo>
                  <a:cubicBezTo>
                    <a:pt x="615" y="2335"/>
                    <a:pt x="602" y="2362"/>
                    <a:pt x="591" y="2364"/>
                  </a:cubicBezTo>
                  <a:cubicBezTo>
                    <a:pt x="540" y="2375"/>
                    <a:pt x="435" y="2382"/>
                    <a:pt x="435" y="2382"/>
                  </a:cubicBezTo>
                  <a:cubicBezTo>
                    <a:pt x="409" y="2400"/>
                    <a:pt x="406" y="2407"/>
                    <a:pt x="363" y="2382"/>
                  </a:cubicBezTo>
                  <a:cubicBezTo>
                    <a:pt x="343" y="2371"/>
                    <a:pt x="331" y="2350"/>
                    <a:pt x="315" y="2334"/>
                  </a:cubicBezTo>
                  <a:cubicBezTo>
                    <a:pt x="302" y="2321"/>
                    <a:pt x="283" y="2318"/>
                    <a:pt x="267" y="2310"/>
                  </a:cubicBezTo>
                  <a:cubicBezTo>
                    <a:pt x="224" y="2288"/>
                    <a:pt x="181" y="2272"/>
                    <a:pt x="147" y="2238"/>
                  </a:cubicBezTo>
                  <a:cubicBezTo>
                    <a:pt x="154" y="2209"/>
                    <a:pt x="164" y="2195"/>
                    <a:pt x="189" y="2178"/>
                  </a:cubicBezTo>
                  <a:cubicBezTo>
                    <a:pt x="129" y="2165"/>
                    <a:pt x="67" y="2161"/>
                    <a:pt x="9" y="2142"/>
                  </a:cubicBezTo>
                  <a:cubicBezTo>
                    <a:pt x="1" y="2112"/>
                    <a:pt x="0" y="2100"/>
                    <a:pt x="27" y="2082"/>
                  </a:cubicBezTo>
                  <a:cubicBezTo>
                    <a:pt x="51" y="2034"/>
                    <a:pt x="81" y="2033"/>
                    <a:pt x="129" y="2022"/>
                  </a:cubicBezTo>
                  <a:cubicBezTo>
                    <a:pt x="125" y="2002"/>
                    <a:pt x="109" y="1981"/>
                    <a:pt x="117" y="1962"/>
                  </a:cubicBezTo>
                  <a:cubicBezTo>
                    <a:pt x="123" y="1949"/>
                    <a:pt x="152" y="1963"/>
                    <a:pt x="159" y="1950"/>
                  </a:cubicBezTo>
                  <a:cubicBezTo>
                    <a:pt x="188" y="1892"/>
                    <a:pt x="94" y="1872"/>
                    <a:pt x="69" y="1866"/>
                  </a:cubicBezTo>
                  <a:cubicBezTo>
                    <a:pt x="53" y="1856"/>
                    <a:pt x="14" y="1816"/>
                    <a:pt x="45" y="1794"/>
                  </a:cubicBezTo>
                  <a:cubicBezTo>
                    <a:pt x="61" y="1782"/>
                    <a:pt x="85" y="1786"/>
                    <a:pt x="105" y="1782"/>
                  </a:cubicBezTo>
                  <a:cubicBezTo>
                    <a:pt x="113" y="1759"/>
                    <a:pt x="115" y="1733"/>
                    <a:pt x="123" y="1710"/>
                  </a:cubicBezTo>
                  <a:cubicBezTo>
                    <a:pt x="130" y="1691"/>
                    <a:pt x="144" y="1674"/>
                    <a:pt x="153" y="1656"/>
                  </a:cubicBezTo>
                  <a:cubicBezTo>
                    <a:pt x="145" y="1652"/>
                    <a:pt x="129" y="1653"/>
                    <a:pt x="129" y="1644"/>
                  </a:cubicBezTo>
                  <a:cubicBezTo>
                    <a:pt x="129" y="1636"/>
                    <a:pt x="148" y="1643"/>
                    <a:pt x="153" y="1650"/>
                  </a:cubicBezTo>
                  <a:cubicBezTo>
                    <a:pt x="164" y="1666"/>
                    <a:pt x="171" y="1704"/>
                    <a:pt x="171" y="1704"/>
                  </a:cubicBezTo>
                  <a:cubicBezTo>
                    <a:pt x="196" y="1667"/>
                    <a:pt x="194" y="1570"/>
                    <a:pt x="159" y="1542"/>
                  </a:cubicBezTo>
                  <a:cubicBezTo>
                    <a:pt x="145" y="1531"/>
                    <a:pt x="111" y="1518"/>
                    <a:pt x="111" y="1518"/>
                  </a:cubicBezTo>
                  <a:cubicBezTo>
                    <a:pt x="113" y="1510"/>
                    <a:pt x="110" y="1499"/>
                    <a:pt x="117" y="1494"/>
                  </a:cubicBezTo>
                  <a:cubicBezTo>
                    <a:pt x="122" y="1490"/>
                    <a:pt x="129" y="1501"/>
                    <a:pt x="135" y="1500"/>
                  </a:cubicBezTo>
                  <a:cubicBezTo>
                    <a:pt x="142" y="1499"/>
                    <a:pt x="148" y="1493"/>
                    <a:pt x="153" y="1488"/>
                  </a:cubicBezTo>
                  <a:cubicBezTo>
                    <a:pt x="182" y="1459"/>
                    <a:pt x="165" y="1445"/>
                    <a:pt x="207" y="1434"/>
                  </a:cubicBezTo>
                  <a:cubicBezTo>
                    <a:pt x="217" y="1440"/>
                    <a:pt x="226" y="1449"/>
                    <a:pt x="237" y="1452"/>
                  </a:cubicBezTo>
                  <a:cubicBezTo>
                    <a:pt x="279" y="1461"/>
                    <a:pt x="246" y="1424"/>
                    <a:pt x="273" y="1464"/>
                  </a:cubicBezTo>
                  <a:cubicBezTo>
                    <a:pt x="279" y="1581"/>
                    <a:pt x="248" y="1623"/>
                    <a:pt x="333" y="1566"/>
                  </a:cubicBezTo>
                  <a:cubicBezTo>
                    <a:pt x="353" y="1636"/>
                    <a:pt x="351" y="1626"/>
                    <a:pt x="399" y="1674"/>
                  </a:cubicBezTo>
                  <a:cubicBezTo>
                    <a:pt x="401" y="1680"/>
                    <a:pt x="411" y="1689"/>
                    <a:pt x="405" y="1692"/>
                  </a:cubicBezTo>
                  <a:cubicBezTo>
                    <a:pt x="383" y="1704"/>
                    <a:pt x="333" y="1710"/>
                    <a:pt x="333" y="1710"/>
                  </a:cubicBezTo>
                  <a:cubicBezTo>
                    <a:pt x="341" y="1712"/>
                    <a:pt x="351" y="1710"/>
                    <a:pt x="357" y="1716"/>
                  </a:cubicBezTo>
                  <a:cubicBezTo>
                    <a:pt x="404" y="1763"/>
                    <a:pt x="340" y="1736"/>
                    <a:pt x="387" y="1752"/>
                  </a:cubicBezTo>
                  <a:cubicBezTo>
                    <a:pt x="419" y="1741"/>
                    <a:pt x="422" y="1738"/>
                    <a:pt x="429" y="1704"/>
                  </a:cubicBezTo>
                  <a:cubicBezTo>
                    <a:pt x="419" y="1647"/>
                    <a:pt x="410" y="1655"/>
                    <a:pt x="417" y="1590"/>
                  </a:cubicBezTo>
                  <a:cubicBezTo>
                    <a:pt x="425" y="1592"/>
                    <a:pt x="438" y="1604"/>
                    <a:pt x="441" y="1596"/>
                  </a:cubicBezTo>
                  <a:cubicBezTo>
                    <a:pt x="447" y="1579"/>
                    <a:pt x="435" y="1560"/>
                    <a:pt x="435" y="1542"/>
                  </a:cubicBezTo>
                  <a:cubicBezTo>
                    <a:pt x="435" y="1526"/>
                    <a:pt x="439" y="1510"/>
                    <a:pt x="441" y="1494"/>
                  </a:cubicBezTo>
                  <a:cubicBezTo>
                    <a:pt x="487" y="1502"/>
                    <a:pt x="478" y="1507"/>
                    <a:pt x="513" y="1530"/>
                  </a:cubicBezTo>
                  <a:cubicBezTo>
                    <a:pt x="527" y="1551"/>
                    <a:pt x="537" y="1564"/>
                    <a:pt x="561" y="1572"/>
                  </a:cubicBezTo>
                  <a:cubicBezTo>
                    <a:pt x="580" y="1630"/>
                    <a:pt x="560" y="1659"/>
                    <a:pt x="615" y="1692"/>
                  </a:cubicBezTo>
                  <a:cubicBezTo>
                    <a:pt x="621" y="1689"/>
                    <a:pt x="651" y="1675"/>
                    <a:pt x="657" y="1668"/>
                  </a:cubicBezTo>
                  <a:cubicBezTo>
                    <a:pt x="695" y="1622"/>
                    <a:pt x="643" y="1661"/>
                    <a:pt x="687" y="1632"/>
                  </a:cubicBezTo>
                  <a:cubicBezTo>
                    <a:pt x="689" y="1623"/>
                    <a:pt x="701" y="1593"/>
                    <a:pt x="687" y="1584"/>
                  </a:cubicBezTo>
                  <a:cubicBezTo>
                    <a:pt x="665" y="1571"/>
                    <a:pt x="615" y="1560"/>
                    <a:pt x="615" y="1560"/>
                  </a:cubicBezTo>
                  <a:cubicBezTo>
                    <a:pt x="621" y="1518"/>
                    <a:pt x="634" y="1488"/>
                    <a:pt x="639" y="1446"/>
                  </a:cubicBezTo>
                  <a:cubicBezTo>
                    <a:pt x="651" y="1448"/>
                    <a:pt x="664" y="1447"/>
                    <a:pt x="675" y="1452"/>
                  </a:cubicBezTo>
                  <a:cubicBezTo>
                    <a:pt x="683" y="1455"/>
                    <a:pt x="685" y="1469"/>
                    <a:pt x="693" y="1470"/>
                  </a:cubicBezTo>
                  <a:cubicBezTo>
                    <a:pt x="711" y="1472"/>
                    <a:pt x="729" y="1462"/>
                    <a:pt x="747" y="1458"/>
                  </a:cubicBezTo>
                  <a:cubicBezTo>
                    <a:pt x="753" y="1454"/>
                    <a:pt x="760" y="1451"/>
                    <a:pt x="765" y="1446"/>
                  </a:cubicBezTo>
                  <a:cubicBezTo>
                    <a:pt x="772" y="1439"/>
                    <a:pt x="773" y="1422"/>
                    <a:pt x="783" y="1422"/>
                  </a:cubicBezTo>
                  <a:cubicBezTo>
                    <a:pt x="792" y="1422"/>
                    <a:pt x="791" y="1438"/>
                    <a:pt x="795" y="1446"/>
                  </a:cubicBezTo>
                  <a:cubicBezTo>
                    <a:pt x="808" y="1476"/>
                    <a:pt x="791" y="1454"/>
                    <a:pt x="819" y="1482"/>
                  </a:cubicBezTo>
                  <a:cubicBezTo>
                    <a:pt x="850" y="1478"/>
                    <a:pt x="913" y="1471"/>
                    <a:pt x="939" y="1464"/>
                  </a:cubicBezTo>
                  <a:cubicBezTo>
                    <a:pt x="958" y="1459"/>
                    <a:pt x="974" y="1446"/>
                    <a:pt x="993" y="1440"/>
                  </a:cubicBezTo>
                  <a:cubicBezTo>
                    <a:pt x="1051" y="1454"/>
                    <a:pt x="1040" y="1478"/>
                    <a:pt x="1017" y="1524"/>
                  </a:cubicBezTo>
                  <a:cubicBezTo>
                    <a:pt x="1019" y="1536"/>
                    <a:pt x="1024" y="1548"/>
                    <a:pt x="1023" y="1560"/>
                  </a:cubicBezTo>
                  <a:cubicBezTo>
                    <a:pt x="1019" y="1593"/>
                    <a:pt x="942" y="1602"/>
                    <a:pt x="921" y="1608"/>
                  </a:cubicBezTo>
                  <a:cubicBezTo>
                    <a:pt x="868" y="1687"/>
                    <a:pt x="945" y="1667"/>
                    <a:pt x="777" y="1650"/>
                  </a:cubicBezTo>
                  <a:cubicBezTo>
                    <a:pt x="769" y="1642"/>
                    <a:pt x="764" y="1629"/>
                    <a:pt x="753" y="1626"/>
                  </a:cubicBezTo>
                  <a:cubicBezTo>
                    <a:pt x="720" y="1618"/>
                    <a:pt x="713" y="1679"/>
                    <a:pt x="753" y="1692"/>
                  </a:cubicBezTo>
                  <a:cubicBezTo>
                    <a:pt x="793" y="1793"/>
                    <a:pt x="735" y="1763"/>
                    <a:pt x="651" y="1758"/>
                  </a:cubicBezTo>
                  <a:cubicBezTo>
                    <a:pt x="597" y="1785"/>
                    <a:pt x="624" y="1793"/>
                    <a:pt x="555" y="1776"/>
                  </a:cubicBezTo>
                  <a:cubicBezTo>
                    <a:pt x="525" y="1717"/>
                    <a:pt x="548" y="1734"/>
                    <a:pt x="495" y="1716"/>
                  </a:cubicBezTo>
                  <a:cubicBezTo>
                    <a:pt x="442" y="1729"/>
                    <a:pt x="451" y="1785"/>
                    <a:pt x="477" y="1824"/>
                  </a:cubicBezTo>
                  <a:cubicBezTo>
                    <a:pt x="473" y="1830"/>
                    <a:pt x="471" y="1838"/>
                    <a:pt x="465" y="1842"/>
                  </a:cubicBezTo>
                  <a:cubicBezTo>
                    <a:pt x="458" y="1847"/>
                    <a:pt x="445" y="1841"/>
                    <a:pt x="441" y="1848"/>
                  </a:cubicBezTo>
                  <a:cubicBezTo>
                    <a:pt x="429" y="1872"/>
                    <a:pt x="475" y="1924"/>
                    <a:pt x="489" y="1938"/>
                  </a:cubicBezTo>
                  <a:cubicBezTo>
                    <a:pt x="521" y="1932"/>
                    <a:pt x="530" y="1918"/>
                    <a:pt x="561" y="1926"/>
                  </a:cubicBezTo>
                  <a:cubicBezTo>
                    <a:pt x="586" y="1963"/>
                    <a:pt x="573" y="1956"/>
                    <a:pt x="651" y="1932"/>
                  </a:cubicBezTo>
                  <a:cubicBezTo>
                    <a:pt x="665" y="1928"/>
                    <a:pt x="687" y="1908"/>
                    <a:pt x="687" y="1908"/>
                  </a:cubicBezTo>
                  <a:cubicBezTo>
                    <a:pt x="669" y="1884"/>
                    <a:pt x="649" y="1878"/>
                    <a:pt x="633" y="1854"/>
                  </a:cubicBezTo>
                  <a:cubicBezTo>
                    <a:pt x="660" y="1817"/>
                    <a:pt x="668" y="1823"/>
                    <a:pt x="705" y="1848"/>
                  </a:cubicBezTo>
                  <a:cubicBezTo>
                    <a:pt x="717" y="1844"/>
                    <a:pt x="735" y="1847"/>
                    <a:pt x="741" y="1836"/>
                  </a:cubicBezTo>
                  <a:cubicBezTo>
                    <a:pt x="793" y="1747"/>
                    <a:pt x="704" y="1793"/>
                    <a:pt x="777" y="1764"/>
                  </a:cubicBezTo>
                  <a:cubicBezTo>
                    <a:pt x="783" y="1756"/>
                    <a:pt x="786" y="1743"/>
                    <a:pt x="795" y="1740"/>
                  </a:cubicBezTo>
                  <a:cubicBezTo>
                    <a:pt x="806" y="1736"/>
                    <a:pt x="842" y="1750"/>
                    <a:pt x="855" y="1752"/>
                  </a:cubicBezTo>
                  <a:cubicBezTo>
                    <a:pt x="897" y="1757"/>
                    <a:pt x="939" y="1760"/>
                    <a:pt x="981" y="1764"/>
                  </a:cubicBezTo>
                  <a:cubicBezTo>
                    <a:pt x="1008" y="1805"/>
                    <a:pt x="981" y="1754"/>
                    <a:pt x="981" y="1818"/>
                  </a:cubicBezTo>
                  <a:cubicBezTo>
                    <a:pt x="981" y="1827"/>
                    <a:pt x="987" y="1801"/>
                    <a:pt x="993" y="1794"/>
                  </a:cubicBezTo>
                  <a:cubicBezTo>
                    <a:pt x="1001" y="1784"/>
                    <a:pt x="1014" y="1779"/>
                    <a:pt x="1023" y="1770"/>
                  </a:cubicBezTo>
                  <a:cubicBezTo>
                    <a:pt x="1037" y="1755"/>
                    <a:pt x="1059" y="1722"/>
                    <a:pt x="1059" y="1722"/>
                  </a:cubicBezTo>
                  <a:cubicBezTo>
                    <a:pt x="1069" y="1681"/>
                    <a:pt x="1044" y="1684"/>
                    <a:pt x="1077" y="1662"/>
                  </a:cubicBezTo>
                  <a:cubicBezTo>
                    <a:pt x="1091" y="1665"/>
                    <a:pt x="1120" y="1678"/>
                    <a:pt x="1131" y="1656"/>
                  </a:cubicBezTo>
                  <a:cubicBezTo>
                    <a:pt x="1135" y="1648"/>
                    <a:pt x="1123" y="1640"/>
                    <a:pt x="1119" y="1632"/>
                  </a:cubicBezTo>
                  <a:cubicBezTo>
                    <a:pt x="1155" y="1614"/>
                    <a:pt x="1179" y="1624"/>
                    <a:pt x="1215" y="1638"/>
                  </a:cubicBezTo>
                  <a:cubicBezTo>
                    <a:pt x="1211" y="1614"/>
                    <a:pt x="1209" y="1590"/>
                    <a:pt x="1203" y="1566"/>
                  </a:cubicBezTo>
                  <a:cubicBezTo>
                    <a:pt x="1197" y="1544"/>
                    <a:pt x="1168" y="1520"/>
                    <a:pt x="1179" y="1494"/>
                  </a:cubicBezTo>
                  <a:cubicBezTo>
                    <a:pt x="1183" y="1485"/>
                    <a:pt x="1199" y="1498"/>
                    <a:pt x="1209" y="1500"/>
                  </a:cubicBezTo>
                  <a:cubicBezTo>
                    <a:pt x="1245" y="1536"/>
                    <a:pt x="1239" y="1498"/>
                    <a:pt x="1245" y="1464"/>
                  </a:cubicBezTo>
                  <a:cubicBezTo>
                    <a:pt x="1255" y="1466"/>
                    <a:pt x="1267" y="1464"/>
                    <a:pt x="1275" y="1470"/>
                  </a:cubicBezTo>
                  <a:cubicBezTo>
                    <a:pt x="1309" y="1493"/>
                    <a:pt x="1246" y="1487"/>
                    <a:pt x="1299" y="1500"/>
                  </a:cubicBezTo>
                  <a:cubicBezTo>
                    <a:pt x="1317" y="1504"/>
                    <a:pt x="1335" y="1504"/>
                    <a:pt x="1353" y="1506"/>
                  </a:cubicBezTo>
                  <a:cubicBezTo>
                    <a:pt x="1373" y="1519"/>
                    <a:pt x="1384" y="1534"/>
                    <a:pt x="1407" y="1542"/>
                  </a:cubicBezTo>
                  <a:cubicBezTo>
                    <a:pt x="1420" y="1522"/>
                    <a:pt x="1422" y="1479"/>
                    <a:pt x="1437" y="1464"/>
                  </a:cubicBezTo>
                  <a:cubicBezTo>
                    <a:pt x="1446" y="1455"/>
                    <a:pt x="1461" y="1457"/>
                    <a:pt x="1473" y="1452"/>
                  </a:cubicBezTo>
                  <a:cubicBezTo>
                    <a:pt x="1488" y="1445"/>
                    <a:pt x="1501" y="1436"/>
                    <a:pt x="1515" y="1428"/>
                  </a:cubicBezTo>
                  <a:cubicBezTo>
                    <a:pt x="1527" y="1421"/>
                    <a:pt x="1551" y="1404"/>
                    <a:pt x="1551" y="1404"/>
                  </a:cubicBezTo>
                  <a:cubicBezTo>
                    <a:pt x="1557" y="1380"/>
                    <a:pt x="1549" y="1346"/>
                    <a:pt x="1569" y="1332"/>
                  </a:cubicBezTo>
                  <a:cubicBezTo>
                    <a:pt x="1597" y="1312"/>
                    <a:pt x="1645" y="1342"/>
                    <a:pt x="1671" y="1320"/>
                  </a:cubicBezTo>
                  <a:cubicBezTo>
                    <a:pt x="1688" y="1305"/>
                    <a:pt x="1668" y="1274"/>
                    <a:pt x="1659" y="1254"/>
                  </a:cubicBezTo>
                  <a:cubicBezTo>
                    <a:pt x="1654" y="1244"/>
                    <a:pt x="1581" y="1210"/>
                    <a:pt x="1569" y="1206"/>
                  </a:cubicBezTo>
                  <a:cubicBezTo>
                    <a:pt x="1518" y="1213"/>
                    <a:pt x="1500" y="1228"/>
                    <a:pt x="1479" y="1176"/>
                  </a:cubicBezTo>
                  <a:cubicBezTo>
                    <a:pt x="1511" y="1155"/>
                    <a:pt x="1540" y="1176"/>
                    <a:pt x="1575" y="1164"/>
                  </a:cubicBezTo>
                  <a:cubicBezTo>
                    <a:pt x="1596" y="1101"/>
                    <a:pt x="1580" y="1103"/>
                    <a:pt x="1647" y="1092"/>
                  </a:cubicBezTo>
                  <a:cubicBezTo>
                    <a:pt x="1659" y="1094"/>
                    <a:pt x="1672" y="1093"/>
                    <a:pt x="1683" y="1098"/>
                  </a:cubicBezTo>
                  <a:cubicBezTo>
                    <a:pt x="1705" y="1108"/>
                    <a:pt x="1728" y="1161"/>
                    <a:pt x="1755" y="1182"/>
                  </a:cubicBezTo>
                  <a:cubicBezTo>
                    <a:pt x="1780" y="1166"/>
                    <a:pt x="1784" y="1150"/>
                    <a:pt x="1791" y="1122"/>
                  </a:cubicBezTo>
                  <a:cubicBezTo>
                    <a:pt x="1785" y="1086"/>
                    <a:pt x="1791" y="1062"/>
                    <a:pt x="1785" y="1026"/>
                  </a:cubicBezTo>
                  <a:cubicBezTo>
                    <a:pt x="1689" y="1031"/>
                    <a:pt x="1656" y="1057"/>
                    <a:pt x="1635" y="972"/>
                  </a:cubicBezTo>
                  <a:cubicBezTo>
                    <a:pt x="1658" y="927"/>
                    <a:pt x="1649" y="872"/>
                    <a:pt x="1671" y="828"/>
                  </a:cubicBezTo>
                  <a:cubicBezTo>
                    <a:pt x="1679" y="811"/>
                    <a:pt x="1693" y="797"/>
                    <a:pt x="1701" y="780"/>
                  </a:cubicBezTo>
                  <a:cubicBezTo>
                    <a:pt x="1681" y="618"/>
                    <a:pt x="1725" y="726"/>
                    <a:pt x="1593" y="660"/>
                  </a:cubicBezTo>
                  <a:cubicBezTo>
                    <a:pt x="1585" y="656"/>
                    <a:pt x="1609" y="653"/>
                    <a:pt x="1617" y="648"/>
                  </a:cubicBezTo>
                  <a:cubicBezTo>
                    <a:pt x="1629" y="641"/>
                    <a:pt x="1653" y="624"/>
                    <a:pt x="1653" y="624"/>
                  </a:cubicBezTo>
                  <a:cubicBezTo>
                    <a:pt x="1641" y="588"/>
                    <a:pt x="1621" y="573"/>
                    <a:pt x="1605" y="540"/>
                  </a:cubicBezTo>
                  <a:cubicBezTo>
                    <a:pt x="1631" y="522"/>
                    <a:pt x="1655" y="506"/>
                    <a:pt x="1683" y="492"/>
                  </a:cubicBezTo>
                  <a:cubicBezTo>
                    <a:pt x="1710" y="497"/>
                    <a:pt x="1730" y="506"/>
                    <a:pt x="1755" y="498"/>
                  </a:cubicBezTo>
                  <a:cubicBezTo>
                    <a:pt x="1769" y="421"/>
                    <a:pt x="1760" y="427"/>
                    <a:pt x="1827" y="408"/>
                  </a:cubicBezTo>
                  <a:cubicBezTo>
                    <a:pt x="1831" y="396"/>
                    <a:pt x="1839" y="385"/>
                    <a:pt x="1839" y="372"/>
                  </a:cubicBezTo>
                  <a:cubicBezTo>
                    <a:pt x="1839" y="353"/>
                    <a:pt x="1813" y="311"/>
                    <a:pt x="1797" y="300"/>
                  </a:cubicBezTo>
                  <a:cubicBezTo>
                    <a:pt x="1799" y="288"/>
                    <a:pt x="1792" y="270"/>
                    <a:pt x="1803" y="264"/>
                  </a:cubicBezTo>
                  <a:cubicBezTo>
                    <a:pt x="1831" y="249"/>
                    <a:pt x="1857" y="274"/>
                    <a:pt x="1875" y="288"/>
                  </a:cubicBezTo>
                  <a:cubicBezTo>
                    <a:pt x="1887" y="286"/>
                    <a:pt x="1905" y="293"/>
                    <a:pt x="1911" y="282"/>
                  </a:cubicBezTo>
                  <a:cubicBezTo>
                    <a:pt x="1919" y="268"/>
                    <a:pt x="1904" y="250"/>
                    <a:pt x="1905" y="234"/>
                  </a:cubicBezTo>
                  <a:cubicBezTo>
                    <a:pt x="1906" y="225"/>
                    <a:pt x="1913" y="218"/>
                    <a:pt x="1917" y="210"/>
                  </a:cubicBezTo>
                  <a:cubicBezTo>
                    <a:pt x="1913" y="194"/>
                    <a:pt x="1913" y="176"/>
                    <a:pt x="1905" y="162"/>
                  </a:cubicBezTo>
                  <a:cubicBezTo>
                    <a:pt x="1900" y="154"/>
                    <a:pt x="1888" y="155"/>
                    <a:pt x="1881" y="150"/>
                  </a:cubicBezTo>
                  <a:cubicBezTo>
                    <a:pt x="1852" y="131"/>
                    <a:pt x="1830" y="109"/>
                    <a:pt x="1815" y="78"/>
                  </a:cubicBezTo>
                  <a:cubicBezTo>
                    <a:pt x="1764" y="91"/>
                    <a:pt x="1734" y="100"/>
                    <a:pt x="1701" y="144"/>
                  </a:cubicBezTo>
                  <a:cubicBezTo>
                    <a:pt x="1679" y="142"/>
                    <a:pt x="1656" y="146"/>
                    <a:pt x="1635" y="138"/>
                  </a:cubicBezTo>
                  <a:cubicBezTo>
                    <a:pt x="1627" y="135"/>
                    <a:pt x="1632" y="115"/>
                    <a:pt x="1623" y="114"/>
                  </a:cubicBezTo>
                  <a:cubicBezTo>
                    <a:pt x="1591" y="109"/>
                    <a:pt x="1559" y="118"/>
                    <a:pt x="1527" y="120"/>
                  </a:cubicBezTo>
                  <a:cubicBezTo>
                    <a:pt x="1532" y="160"/>
                    <a:pt x="1534" y="176"/>
                    <a:pt x="1551" y="210"/>
                  </a:cubicBezTo>
                  <a:cubicBezTo>
                    <a:pt x="1547" y="220"/>
                    <a:pt x="1549" y="236"/>
                    <a:pt x="1539" y="240"/>
                  </a:cubicBezTo>
                  <a:cubicBezTo>
                    <a:pt x="1531" y="243"/>
                    <a:pt x="1489" y="221"/>
                    <a:pt x="1479" y="216"/>
                  </a:cubicBezTo>
                  <a:cubicBezTo>
                    <a:pt x="1437" y="226"/>
                    <a:pt x="1442" y="245"/>
                    <a:pt x="1431" y="288"/>
                  </a:cubicBezTo>
                  <a:cubicBezTo>
                    <a:pt x="1419" y="284"/>
                    <a:pt x="1400" y="288"/>
                    <a:pt x="1395" y="276"/>
                  </a:cubicBezTo>
                  <a:cubicBezTo>
                    <a:pt x="1374" y="225"/>
                    <a:pt x="1415" y="172"/>
                    <a:pt x="1455" y="156"/>
                  </a:cubicBezTo>
                  <a:close/>
                </a:path>
              </a:pathLst>
            </a:custGeom>
            <a:solidFill>
              <a:srgbClr val="66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</p:grpSp>
      <p:sp>
        <p:nvSpPr>
          <p:cNvPr id="92171" name="Text Box 10"/>
          <p:cNvSpPr txBox="1">
            <a:spLocks noChangeArrowheads="1"/>
          </p:cNvSpPr>
          <p:nvPr/>
        </p:nvSpPr>
        <p:spPr bwMode="auto">
          <a:xfrm>
            <a:off x="7042152" y="2557475"/>
            <a:ext cx="4953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915988"/>
            <a:r>
              <a:rPr lang="en-US" altLang="ko-KR" sz="800" b="1">
                <a:latin typeface="Arial" pitchFamily="34" charset="0"/>
                <a:cs typeface="Microsoft Sans Serif" pitchFamily="34" charset="0"/>
              </a:rPr>
              <a:t>Namsan</a:t>
            </a:r>
          </a:p>
        </p:txBody>
      </p:sp>
      <p:sp>
        <p:nvSpPr>
          <p:cNvPr id="92172" name="Freeform 11"/>
          <p:cNvSpPr>
            <a:spLocks/>
          </p:cNvSpPr>
          <p:nvPr/>
        </p:nvSpPr>
        <p:spPr bwMode="auto">
          <a:xfrm>
            <a:off x="6789738" y="1031887"/>
            <a:ext cx="596900" cy="3313113"/>
          </a:xfrm>
          <a:custGeom>
            <a:avLst/>
            <a:gdLst>
              <a:gd name="T0" fmla="*/ 2147483647 w 716"/>
              <a:gd name="T1" fmla="*/ 0 h 3980"/>
              <a:gd name="T2" fmla="*/ 2147483647 w 716"/>
              <a:gd name="T3" fmla="*/ 2147483647 h 3980"/>
              <a:gd name="T4" fmla="*/ 2147483647 w 716"/>
              <a:gd name="T5" fmla="*/ 2147483647 h 3980"/>
              <a:gd name="T6" fmla="*/ 2147483647 w 716"/>
              <a:gd name="T7" fmla="*/ 2147483647 h 3980"/>
              <a:gd name="T8" fmla="*/ 2147483647 w 716"/>
              <a:gd name="T9" fmla="*/ 2147483647 h 3980"/>
              <a:gd name="T10" fmla="*/ 2147483647 w 716"/>
              <a:gd name="T11" fmla="*/ 2147483647 h 3980"/>
              <a:gd name="T12" fmla="*/ 2147483647 w 716"/>
              <a:gd name="T13" fmla="*/ 2147483647 h 3980"/>
              <a:gd name="T14" fmla="*/ 2147483647 w 716"/>
              <a:gd name="T15" fmla="*/ 2147483647 h 39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16"/>
              <a:gd name="T25" fmla="*/ 0 h 3980"/>
              <a:gd name="T26" fmla="*/ 716 w 716"/>
              <a:gd name="T27" fmla="*/ 3980 h 39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16" h="3980">
                <a:moveTo>
                  <a:pt x="716" y="0"/>
                </a:moveTo>
                <a:cubicBezTo>
                  <a:pt x="630" y="212"/>
                  <a:pt x="545" y="425"/>
                  <a:pt x="516" y="693"/>
                </a:cubicBezTo>
                <a:cubicBezTo>
                  <a:pt x="487" y="961"/>
                  <a:pt x="540" y="1381"/>
                  <a:pt x="541" y="1607"/>
                </a:cubicBezTo>
                <a:cubicBezTo>
                  <a:pt x="542" y="1833"/>
                  <a:pt x="557" y="1906"/>
                  <a:pt x="522" y="2051"/>
                </a:cubicBezTo>
                <a:cubicBezTo>
                  <a:pt x="487" y="2196"/>
                  <a:pt x="398" y="2311"/>
                  <a:pt x="328" y="2477"/>
                </a:cubicBezTo>
                <a:cubicBezTo>
                  <a:pt x="258" y="2643"/>
                  <a:pt x="155" y="2863"/>
                  <a:pt x="103" y="3047"/>
                </a:cubicBezTo>
                <a:cubicBezTo>
                  <a:pt x="51" y="3231"/>
                  <a:pt x="30" y="3424"/>
                  <a:pt x="15" y="3579"/>
                </a:cubicBezTo>
                <a:cubicBezTo>
                  <a:pt x="0" y="3734"/>
                  <a:pt x="15" y="3897"/>
                  <a:pt x="15" y="3980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73" name="Freeform 12"/>
          <p:cNvSpPr>
            <a:spLocks/>
          </p:cNvSpPr>
          <p:nvPr/>
        </p:nvSpPr>
        <p:spPr bwMode="auto">
          <a:xfrm>
            <a:off x="6332543" y="1196987"/>
            <a:ext cx="615950" cy="3148013"/>
          </a:xfrm>
          <a:custGeom>
            <a:avLst/>
            <a:gdLst>
              <a:gd name="T0" fmla="*/ 2147483647 w 743"/>
              <a:gd name="T1" fmla="*/ 0 h 3778"/>
              <a:gd name="T2" fmla="*/ 2147483647 w 743"/>
              <a:gd name="T3" fmla="*/ 2147483647 h 3778"/>
              <a:gd name="T4" fmla="*/ 2147483647 w 743"/>
              <a:gd name="T5" fmla="*/ 2147483647 h 3778"/>
              <a:gd name="T6" fmla="*/ 2147483647 w 743"/>
              <a:gd name="T7" fmla="*/ 2147483647 h 3778"/>
              <a:gd name="T8" fmla="*/ 2147483647 w 743"/>
              <a:gd name="T9" fmla="*/ 2147483647 h 3778"/>
              <a:gd name="T10" fmla="*/ 2147483647 w 743"/>
              <a:gd name="T11" fmla="*/ 2147483647 h 3778"/>
              <a:gd name="T12" fmla="*/ 2147483647 w 743"/>
              <a:gd name="T13" fmla="*/ 2147483647 h 3778"/>
              <a:gd name="T14" fmla="*/ 0 w 743"/>
              <a:gd name="T15" fmla="*/ 2147483647 h 37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3"/>
              <a:gd name="T25" fmla="*/ 0 h 3778"/>
              <a:gd name="T26" fmla="*/ 743 w 743"/>
              <a:gd name="T27" fmla="*/ 3778 h 37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3" h="3778">
                <a:moveTo>
                  <a:pt x="262" y="0"/>
                </a:moveTo>
                <a:cubicBezTo>
                  <a:pt x="254" y="158"/>
                  <a:pt x="246" y="316"/>
                  <a:pt x="295" y="509"/>
                </a:cubicBezTo>
                <a:cubicBezTo>
                  <a:pt x="344" y="702"/>
                  <a:pt x="484" y="953"/>
                  <a:pt x="558" y="1161"/>
                </a:cubicBezTo>
                <a:cubicBezTo>
                  <a:pt x="632" y="1369"/>
                  <a:pt x="743" y="1580"/>
                  <a:pt x="739" y="1755"/>
                </a:cubicBezTo>
                <a:cubicBezTo>
                  <a:pt x="735" y="1930"/>
                  <a:pt x="597" y="2082"/>
                  <a:pt x="533" y="2212"/>
                </a:cubicBezTo>
                <a:cubicBezTo>
                  <a:pt x="469" y="2342"/>
                  <a:pt x="420" y="2396"/>
                  <a:pt x="357" y="2538"/>
                </a:cubicBezTo>
                <a:cubicBezTo>
                  <a:pt x="294" y="2680"/>
                  <a:pt x="216" y="2857"/>
                  <a:pt x="157" y="3064"/>
                </a:cubicBezTo>
                <a:cubicBezTo>
                  <a:pt x="98" y="3271"/>
                  <a:pt x="33" y="3629"/>
                  <a:pt x="0" y="3778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74" name="Freeform 14"/>
          <p:cNvSpPr>
            <a:spLocks/>
          </p:cNvSpPr>
          <p:nvPr/>
        </p:nvSpPr>
        <p:spPr bwMode="auto">
          <a:xfrm>
            <a:off x="5176838" y="723900"/>
            <a:ext cx="1789112" cy="3467100"/>
          </a:xfrm>
          <a:custGeom>
            <a:avLst/>
            <a:gdLst>
              <a:gd name="T0" fmla="*/ 2147483647 w 1221"/>
              <a:gd name="T1" fmla="*/ 0 h 2184"/>
              <a:gd name="T2" fmla="*/ 2147483647 w 1221"/>
              <a:gd name="T3" fmla="*/ 2147483647 h 2184"/>
              <a:gd name="T4" fmla="*/ 2147483647 w 1221"/>
              <a:gd name="T5" fmla="*/ 2147483647 h 2184"/>
              <a:gd name="T6" fmla="*/ 2147483647 w 1221"/>
              <a:gd name="T7" fmla="*/ 2147483647 h 2184"/>
              <a:gd name="T8" fmla="*/ 2147483647 w 1221"/>
              <a:gd name="T9" fmla="*/ 2147483647 h 2184"/>
              <a:gd name="T10" fmla="*/ 2147483647 w 1221"/>
              <a:gd name="T11" fmla="*/ 2147483647 h 2184"/>
              <a:gd name="T12" fmla="*/ 2147483647 w 1221"/>
              <a:gd name="T13" fmla="*/ 2147483647 h 2184"/>
              <a:gd name="T14" fmla="*/ 2147483647 w 1221"/>
              <a:gd name="T15" fmla="*/ 2147483647 h 2184"/>
              <a:gd name="T16" fmla="*/ 2147483647 w 1221"/>
              <a:gd name="T17" fmla="*/ 2147483647 h 21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1"/>
              <a:gd name="T28" fmla="*/ 0 h 2184"/>
              <a:gd name="T29" fmla="*/ 1221 w 1221"/>
              <a:gd name="T30" fmla="*/ 2184 h 21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1" h="2184">
                <a:moveTo>
                  <a:pt x="1221" y="0"/>
                </a:moveTo>
                <a:cubicBezTo>
                  <a:pt x="1187" y="58"/>
                  <a:pt x="1102" y="261"/>
                  <a:pt x="1017" y="346"/>
                </a:cubicBezTo>
                <a:cubicBezTo>
                  <a:pt x="932" y="431"/>
                  <a:pt x="779" y="406"/>
                  <a:pt x="713" y="508"/>
                </a:cubicBezTo>
                <a:cubicBezTo>
                  <a:pt x="647" y="610"/>
                  <a:pt x="687" y="864"/>
                  <a:pt x="618" y="960"/>
                </a:cubicBezTo>
                <a:cubicBezTo>
                  <a:pt x="549" y="1056"/>
                  <a:pt x="395" y="1063"/>
                  <a:pt x="299" y="1084"/>
                </a:cubicBezTo>
                <a:cubicBezTo>
                  <a:pt x="203" y="1106"/>
                  <a:pt x="87" y="1027"/>
                  <a:pt x="43" y="1093"/>
                </a:cubicBezTo>
                <a:cubicBezTo>
                  <a:pt x="0" y="1160"/>
                  <a:pt x="27" y="1359"/>
                  <a:pt x="36" y="1481"/>
                </a:cubicBezTo>
                <a:cubicBezTo>
                  <a:pt x="45" y="1603"/>
                  <a:pt x="88" y="1711"/>
                  <a:pt x="100" y="1828"/>
                </a:cubicBezTo>
                <a:cubicBezTo>
                  <a:pt x="112" y="1945"/>
                  <a:pt x="105" y="2110"/>
                  <a:pt x="106" y="2184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 Black" pitchFamily="34" charset="0"/>
              <a:ea typeface="산돌고딕 M" pitchFamily="50" charset="-127"/>
            </a:endParaRPr>
          </a:p>
        </p:txBody>
      </p:sp>
      <p:sp>
        <p:nvSpPr>
          <p:cNvPr id="92175" name="Freeform 15"/>
          <p:cNvSpPr>
            <a:spLocks/>
          </p:cNvSpPr>
          <p:nvPr/>
        </p:nvSpPr>
        <p:spPr bwMode="auto">
          <a:xfrm>
            <a:off x="5297488" y="1222387"/>
            <a:ext cx="2227262" cy="3109913"/>
          </a:xfrm>
          <a:custGeom>
            <a:avLst/>
            <a:gdLst>
              <a:gd name="T0" fmla="*/ 2147483647 w 1520"/>
              <a:gd name="T1" fmla="*/ 0 h 1959"/>
              <a:gd name="T2" fmla="*/ 2147483647 w 1520"/>
              <a:gd name="T3" fmla="*/ 2147483647 h 1959"/>
              <a:gd name="T4" fmla="*/ 2147483647 w 1520"/>
              <a:gd name="T5" fmla="*/ 2147483647 h 1959"/>
              <a:gd name="T6" fmla="*/ 2147483647 w 1520"/>
              <a:gd name="T7" fmla="*/ 2147483647 h 1959"/>
              <a:gd name="T8" fmla="*/ 2147483647 w 1520"/>
              <a:gd name="T9" fmla="*/ 2147483647 h 1959"/>
              <a:gd name="T10" fmla="*/ 2147483647 w 1520"/>
              <a:gd name="T11" fmla="*/ 2147483647 h 1959"/>
              <a:gd name="T12" fmla="*/ 2147483647 w 1520"/>
              <a:gd name="T13" fmla="*/ 2147483647 h 19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0"/>
              <a:gd name="T22" fmla="*/ 0 h 1959"/>
              <a:gd name="T23" fmla="*/ 1520 w 1520"/>
              <a:gd name="T24" fmla="*/ 1959 h 19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0" h="1959">
                <a:moveTo>
                  <a:pt x="1520" y="0"/>
                </a:moveTo>
                <a:cubicBezTo>
                  <a:pt x="1400" y="43"/>
                  <a:pt x="960" y="127"/>
                  <a:pt x="801" y="257"/>
                </a:cubicBezTo>
                <a:cubicBezTo>
                  <a:pt x="642" y="387"/>
                  <a:pt x="686" y="680"/>
                  <a:pt x="567" y="781"/>
                </a:cubicBezTo>
                <a:cubicBezTo>
                  <a:pt x="448" y="882"/>
                  <a:pt x="170" y="806"/>
                  <a:pt x="85" y="864"/>
                </a:cubicBezTo>
                <a:cubicBezTo>
                  <a:pt x="0" y="922"/>
                  <a:pt x="42" y="1013"/>
                  <a:pt x="54" y="1131"/>
                </a:cubicBezTo>
                <a:cubicBezTo>
                  <a:pt x="66" y="1249"/>
                  <a:pt x="88" y="1433"/>
                  <a:pt x="159" y="1571"/>
                </a:cubicBezTo>
                <a:cubicBezTo>
                  <a:pt x="230" y="1709"/>
                  <a:pt x="416" y="1878"/>
                  <a:pt x="483" y="1959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76" name="Text Box 16"/>
          <p:cNvSpPr txBox="1">
            <a:spLocks noChangeAspect="1" noChangeArrowheads="1"/>
          </p:cNvSpPr>
          <p:nvPr/>
        </p:nvSpPr>
        <p:spPr bwMode="auto">
          <a:xfrm>
            <a:off x="5281619" y="3162312"/>
            <a:ext cx="860425" cy="301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spcBef>
                <a:spcPct val="0"/>
              </a:spcBef>
            </a:pPr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River West Green Axis</a:t>
            </a:r>
          </a:p>
        </p:txBody>
      </p:sp>
      <p:sp>
        <p:nvSpPr>
          <p:cNvPr id="92177" name="Freeform 17"/>
          <p:cNvSpPr>
            <a:spLocks/>
          </p:cNvSpPr>
          <p:nvPr/>
        </p:nvSpPr>
        <p:spPr bwMode="auto">
          <a:xfrm>
            <a:off x="7870825" y="1028700"/>
            <a:ext cx="1017588" cy="3581400"/>
          </a:xfrm>
          <a:custGeom>
            <a:avLst/>
            <a:gdLst>
              <a:gd name="T0" fmla="*/ 2147483647 w 537"/>
              <a:gd name="T1" fmla="*/ 0 h 1741"/>
              <a:gd name="T2" fmla="*/ 2147483647 w 537"/>
              <a:gd name="T3" fmla="*/ 2147483647 h 1741"/>
              <a:gd name="T4" fmla="*/ 2147483647 w 537"/>
              <a:gd name="T5" fmla="*/ 2147483647 h 1741"/>
              <a:gd name="T6" fmla="*/ 2147483647 w 537"/>
              <a:gd name="T7" fmla="*/ 2147483647 h 1741"/>
              <a:gd name="T8" fmla="*/ 2147483647 w 537"/>
              <a:gd name="T9" fmla="*/ 2147483647 h 1741"/>
              <a:gd name="T10" fmla="*/ 2147483647 w 537"/>
              <a:gd name="T11" fmla="*/ 2147483647 h 1741"/>
              <a:gd name="T12" fmla="*/ 2147483647 w 537"/>
              <a:gd name="T13" fmla="*/ 2147483647 h 1741"/>
              <a:gd name="T14" fmla="*/ 2147483647 w 537"/>
              <a:gd name="T15" fmla="*/ 2147483647 h 1741"/>
              <a:gd name="T16" fmla="*/ 2147483647 w 537"/>
              <a:gd name="T17" fmla="*/ 2147483647 h 1741"/>
              <a:gd name="T18" fmla="*/ 2147483647 w 537"/>
              <a:gd name="T19" fmla="*/ 2147483647 h 1741"/>
              <a:gd name="T20" fmla="*/ 0 w 537"/>
              <a:gd name="T21" fmla="*/ 2147483647 h 17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7"/>
              <a:gd name="T34" fmla="*/ 0 h 1741"/>
              <a:gd name="T35" fmla="*/ 537 w 537"/>
              <a:gd name="T36" fmla="*/ 1741 h 17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7" h="1741">
                <a:moveTo>
                  <a:pt x="58" y="0"/>
                </a:moveTo>
                <a:cubicBezTo>
                  <a:pt x="114" y="69"/>
                  <a:pt x="171" y="139"/>
                  <a:pt x="200" y="219"/>
                </a:cubicBezTo>
                <a:cubicBezTo>
                  <a:pt x="229" y="299"/>
                  <a:pt x="232" y="390"/>
                  <a:pt x="231" y="480"/>
                </a:cubicBezTo>
                <a:cubicBezTo>
                  <a:pt x="230" y="570"/>
                  <a:pt x="174" y="702"/>
                  <a:pt x="194" y="759"/>
                </a:cubicBezTo>
                <a:cubicBezTo>
                  <a:pt x="214" y="816"/>
                  <a:pt x="299" y="814"/>
                  <a:pt x="352" y="820"/>
                </a:cubicBezTo>
                <a:cubicBezTo>
                  <a:pt x="405" y="826"/>
                  <a:pt x="483" y="760"/>
                  <a:pt x="510" y="795"/>
                </a:cubicBezTo>
                <a:cubicBezTo>
                  <a:pt x="537" y="830"/>
                  <a:pt x="528" y="964"/>
                  <a:pt x="516" y="1032"/>
                </a:cubicBezTo>
                <a:cubicBezTo>
                  <a:pt x="504" y="1100"/>
                  <a:pt x="469" y="1144"/>
                  <a:pt x="437" y="1202"/>
                </a:cubicBezTo>
                <a:cubicBezTo>
                  <a:pt x="405" y="1260"/>
                  <a:pt x="383" y="1330"/>
                  <a:pt x="322" y="1383"/>
                </a:cubicBezTo>
                <a:cubicBezTo>
                  <a:pt x="261" y="1436"/>
                  <a:pt x="127" y="1463"/>
                  <a:pt x="73" y="1523"/>
                </a:cubicBezTo>
                <a:cubicBezTo>
                  <a:pt x="19" y="1583"/>
                  <a:pt x="10" y="1715"/>
                  <a:pt x="0" y="1741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 Black" pitchFamily="34" charset="0"/>
              <a:ea typeface="산돌고딕 M" pitchFamily="50" charset="-127"/>
            </a:endParaRPr>
          </a:p>
        </p:txBody>
      </p:sp>
      <p:sp>
        <p:nvSpPr>
          <p:cNvPr id="92178" name="Text Box 18"/>
          <p:cNvSpPr txBox="1">
            <a:spLocks noChangeAspect="1" noChangeArrowheads="1"/>
          </p:cNvSpPr>
          <p:nvPr/>
        </p:nvSpPr>
        <p:spPr bwMode="auto">
          <a:xfrm>
            <a:off x="7997831" y="3168662"/>
            <a:ext cx="860425" cy="301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7998" tIns="17998" rIns="17998" bIns="17998" anchor="ctr"/>
          <a:lstStyle/>
          <a:p>
            <a:pPr algn="l" defTabSz="1103313">
              <a:lnSpc>
                <a:spcPct val="90000"/>
              </a:lnSpc>
              <a:spcBef>
                <a:spcPct val="0"/>
              </a:spcBef>
            </a:pPr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River East Green Axis</a:t>
            </a:r>
          </a:p>
        </p:txBody>
      </p:sp>
      <p:sp>
        <p:nvSpPr>
          <p:cNvPr id="92179" name="Freeform 19"/>
          <p:cNvSpPr>
            <a:spLocks/>
          </p:cNvSpPr>
          <p:nvPr/>
        </p:nvSpPr>
        <p:spPr bwMode="auto">
          <a:xfrm>
            <a:off x="7386644" y="1181112"/>
            <a:ext cx="1304925" cy="2938463"/>
          </a:xfrm>
          <a:custGeom>
            <a:avLst/>
            <a:gdLst>
              <a:gd name="T0" fmla="*/ 2147483647 w 890"/>
              <a:gd name="T1" fmla="*/ 0 h 1851"/>
              <a:gd name="T2" fmla="*/ 2147483647 w 890"/>
              <a:gd name="T3" fmla="*/ 2147483647 h 1851"/>
              <a:gd name="T4" fmla="*/ 2147483647 w 890"/>
              <a:gd name="T5" fmla="*/ 2147483647 h 1851"/>
              <a:gd name="T6" fmla="*/ 2147483647 w 890"/>
              <a:gd name="T7" fmla="*/ 2147483647 h 1851"/>
              <a:gd name="T8" fmla="*/ 2147483647 w 890"/>
              <a:gd name="T9" fmla="*/ 2147483647 h 1851"/>
              <a:gd name="T10" fmla="*/ 2147483647 w 890"/>
              <a:gd name="T11" fmla="*/ 2147483647 h 1851"/>
              <a:gd name="T12" fmla="*/ 2147483647 w 890"/>
              <a:gd name="T13" fmla="*/ 2147483647 h 1851"/>
              <a:gd name="T14" fmla="*/ 0 w 890"/>
              <a:gd name="T15" fmla="*/ 2147483647 h 18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90"/>
              <a:gd name="T25" fmla="*/ 0 h 1851"/>
              <a:gd name="T26" fmla="*/ 890 w 890"/>
              <a:gd name="T27" fmla="*/ 1851 h 18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90" h="1851">
                <a:moveTo>
                  <a:pt x="112" y="0"/>
                </a:moveTo>
                <a:cubicBezTo>
                  <a:pt x="229" y="33"/>
                  <a:pt x="347" y="66"/>
                  <a:pt x="416" y="165"/>
                </a:cubicBezTo>
                <a:cubicBezTo>
                  <a:pt x="485" y="264"/>
                  <a:pt x="518" y="458"/>
                  <a:pt x="528" y="592"/>
                </a:cubicBezTo>
                <a:cubicBezTo>
                  <a:pt x="538" y="726"/>
                  <a:pt x="425" y="890"/>
                  <a:pt x="475" y="971"/>
                </a:cubicBezTo>
                <a:cubicBezTo>
                  <a:pt x="525" y="1052"/>
                  <a:pt x="764" y="1008"/>
                  <a:pt x="827" y="1077"/>
                </a:cubicBezTo>
                <a:cubicBezTo>
                  <a:pt x="890" y="1146"/>
                  <a:pt x="890" y="1291"/>
                  <a:pt x="853" y="1387"/>
                </a:cubicBezTo>
                <a:cubicBezTo>
                  <a:pt x="816" y="1483"/>
                  <a:pt x="750" y="1576"/>
                  <a:pt x="608" y="1653"/>
                </a:cubicBezTo>
                <a:cubicBezTo>
                  <a:pt x="466" y="1730"/>
                  <a:pt x="99" y="1814"/>
                  <a:pt x="0" y="1851"/>
                </a:cubicBezTo>
              </a:path>
            </a:pathLst>
          </a:custGeom>
          <a:noFill/>
          <a:ln w="101600">
            <a:solidFill>
              <a:srgbClr val="99CC00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80" name="Text Box 22"/>
          <p:cNvSpPr txBox="1">
            <a:spLocks noChangeArrowheads="1"/>
          </p:cNvSpPr>
          <p:nvPr/>
        </p:nvSpPr>
        <p:spPr bwMode="auto">
          <a:xfrm>
            <a:off x="6515100" y="3954463"/>
            <a:ext cx="91757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5988"/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Mt. Gwanak</a:t>
            </a:r>
          </a:p>
        </p:txBody>
      </p:sp>
      <p:sp>
        <p:nvSpPr>
          <p:cNvPr id="92181" name="Text Box 23"/>
          <p:cNvSpPr txBox="1">
            <a:spLocks noChangeArrowheads="1"/>
          </p:cNvSpPr>
          <p:nvPr/>
        </p:nvSpPr>
        <p:spPr bwMode="auto">
          <a:xfrm>
            <a:off x="6300793" y="1663701"/>
            <a:ext cx="10604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5988"/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Mt. Bukhan</a:t>
            </a:r>
          </a:p>
        </p:txBody>
      </p:sp>
      <p:sp>
        <p:nvSpPr>
          <p:cNvPr id="92182" name="Text Box 24"/>
          <p:cNvSpPr txBox="1">
            <a:spLocks noChangeArrowheads="1"/>
          </p:cNvSpPr>
          <p:nvPr/>
        </p:nvSpPr>
        <p:spPr bwMode="auto">
          <a:xfrm>
            <a:off x="6764342" y="2009776"/>
            <a:ext cx="863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915988"/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Mt. Bukak</a:t>
            </a:r>
          </a:p>
        </p:txBody>
      </p:sp>
      <p:sp>
        <p:nvSpPr>
          <p:cNvPr id="92183" name="Text Box 25"/>
          <p:cNvSpPr txBox="1">
            <a:spLocks noChangeArrowheads="1"/>
          </p:cNvSpPr>
          <p:nvPr/>
        </p:nvSpPr>
        <p:spPr bwMode="auto">
          <a:xfrm>
            <a:off x="6948492" y="2909888"/>
            <a:ext cx="6477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915988"/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Yongsan</a:t>
            </a:r>
          </a:p>
        </p:txBody>
      </p:sp>
      <p:sp>
        <p:nvSpPr>
          <p:cNvPr id="92184" name="Text Box 26"/>
          <p:cNvSpPr txBox="1">
            <a:spLocks noChangeArrowheads="1"/>
          </p:cNvSpPr>
          <p:nvPr/>
        </p:nvSpPr>
        <p:spPr bwMode="auto">
          <a:xfrm>
            <a:off x="6765928" y="3254376"/>
            <a:ext cx="11287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915988"/>
            <a:r>
              <a:rPr lang="en-US" altLang="ko-KR" sz="1200" b="1">
                <a:latin typeface="Arial" pitchFamily="34" charset="0"/>
                <a:cs typeface="Microsoft Sans Serif" pitchFamily="34" charset="0"/>
              </a:rPr>
              <a:t>Memorial Park</a:t>
            </a:r>
          </a:p>
        </p:txBody>
      </p:sp>
      <p:sp>
        <p:nvSpPr>
          <p:cNvPr id="92185" name="Oval 40"/>
          <p:cNvSpPr>
            <a:spLocks noChangeArrowheads="1"/>
          </p:cNvSpPr>
          <p:nvPr/>
        </p:nvSpPr>
        <p:spPr bwMode="auto">
          <a:xfrm>
            <a:off x="6597656" y="2776538"/>
            <a:ext cx="773113" cy="838200"/>
          </a:xfrm>
          <a:prstGeom prst="ellipse">
            <a:avLst/>
          </a:prstGeom>
          <a:noFill/>
          <a:ln w="76200" algn="ctr">
            <a:solidFill>
              <a:srgbClr val="FF3300">
                <a:alpha val="70195"/>
              </a:srgb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86" name="Oval 41"/>
          <p:cNvSpPr>
            <a:spLocks noChangeArrowheads="1"/>
          </p:cNvSpPr>
          <p:nvPr/>
        </p:nvSpPr>
        <p:spPr bwMode="auto">
          <a:xfrm>
            <a:off x="8024813" y="2400300"/>
            <a:ext cx="633412" cy="685800"/>
          </a:xfrm>
          <a:prstGeom prst="ellipse">
            <a:avLst/>
          </a:prstGeom>
          <a:noFill/>
          <a:ln w="76200" algn="ctr">
            <a:solidFill>
              <a:srgbClr val="FF3300">
                <a:alpha val="70195"/>
              </a:srgb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87" name="Oval 42"/>
          <p:cNvSpPr>
            <a:spLocks noChangeArrowheads="1"/>
          </p:cNvSpPr>
          <p:nvPr/>
        </p:nvSpPr>
        <p:spPr bwMode="auto">
          <a:xfrm>
            <a:off x="5211769" y="2247900"/>
            <a:ext cx="631825" cy="685800"/>
          </a:xfrm>
          <a:prstGeom prst="ellipse">
            <a:avLst/>
          </a:prstGeom>
          <a:noFill/>
          <a:ln w="76200" algn="ctr">
            <a:solidFill>
              <a:srgbClr val="FF3300">
                <a:alpha val="70195"/>
              </a:srgb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88" name="AutoShape 28"/>
          <p:cNvSpPr>
            <a:spLocks noChangeArrowheads="1"/>
          </p:cNvSpPr>
          <p:nvPr/>
        </p:nvSpPr>
        <p:spPr bwMode="auto">
          <a:xfrm>
            <a:off x="5589588" y="2155837"/>
            <a:ext cx="150812" cy="1301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27987" tIns="63994" rIns="127987" bIns="63994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89" name="Text Box 29"/>
          <p:cNvSpPr txBox="1">
            <a:spLocks noChangeArrowheads="1"/>
          </p:cNvSpPr>
          <p:nvPr/>
        </p:nvSpPr>
        <p:spPr bwMode="auto">
          <a:xfrm>
            <a:off x="5705477" y="2163775"/>
            <a:ext cx="101917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rgbClr val="000000"/>
                </a:solidFill>
                <a:latin typeface="Arial" pitchFamily="34" charset="0"/>
                <a:cs typeface="Microsoft Sans Serif" pitchFamily="34" charset="0"/>
              </a:rPr>
              <a:t>Mt. Deokyang</a:t>
            </a:r>
          </a:p>
        </p:txBody>
      </p:sp>
      <p:sp>
        <p:nvSpPr>
          <p:cNvPr id="92190" name="AutoShape 30"/>
          <p:cNvSpPr>
            <a:spLocks noChangeArrowheads="1"/>
          </p:cNvSpPr>
          <p:nvPr/>
        </p:nvSpPr>
        <p:spPr bwMode="auto">
          <a:xfrm>
            <a:off x="5097463" y="2613037"/>
            <a:ext cx="150812" cy="1301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27987" tIns="63994" rIns="127987" bIns="63994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91" name="Text Box 31"/>
          <p:cNvSpPr txBox="1">
            <a:spLocks noChangeArrowheads="1"/>
          </p:cNvSpPr>
          <p:nvPr/>
        </p:nvSpPr>
        <p:spPr bwMode="auto">
          <a:xfrm>
            <a:off x="5238756" y="2608275"/>
            <a:ext cx="89217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rgbClr val="000000"/>
                </a:solidFill>
                <a:latin typeface="Arial" pitchFamily="34" charset="0"/>
                <a:cs typeface="Microsoft Sans Serif" pitchFamily="34" charset="0"/>
              </a:rPr>
              <a:t>Mt. Gaehwa</a:t>
            </a:r>
          </a:p>
        </p:txBody>
      </p:sp>
      <p:sp>
        <p:nvSpPr>
          <p:cNvPr id="92192" name="AutoShape 32"/>
          <p:cNvSpPr>
            <a:spLocks noChangeArrowheads="1"/>
          </p:cNvSpPr>
          <p:nvPr/>
        </p:nvSpPr>
        <p:spPr bwMode="auto">
          <a:xfrm>
            <a:off x="8255006" y="2247912"/>
            <a:ext cx="150813" cy="1301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27987" tIns="63994" rIns="127987" bIns="63994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93" name="Text Box 33"/>
          <p:cNvSpPr txBox="1">
            <a:spLocks noChangeArrowheads="1"/>
          </p:cNvSpPr>
          <p:nvPr/>
        </p:nvSpPr>
        <p:spPr bwMode="auto">
          <a:xfrm>
            <a:off x="8355019" y="2000262"/>
            <a:ext cx="8842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rgbClr val="000000"/>
                </a:solidFill>
                <a:latin typeface="Arial" pitchFamily="34" charset="0"/>
                <a:cs typeface="Microsoft Sans Serif" pitchFamily="34" charset="0"/>
              </a:rPr>
              <a:t>Mt. Acha</a:t>
            </a:r>
          </a:p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rgbClr val="000000"/>
                </a:solidFill>
                <a:latin typeface="Arial" pitchFamily="34" charset="0"/>
                <a:cs typeface="Microsoft Sans Serif" pitchFamily="34" charset="0"/>
              </a:rPr>
              <a:t>Mt. Yongma</a:t>
            </a:r>
          </a:p>
        </p:txBody>
      </p:sp>
      <p:sp>
        <p:nvSpPr>
          <p:cNvPr id="92194" name="AutoShape 34"/>
          <p:cNvSpPr>
            <a:spLocks noChangeArrowheads="1"/>
          </p:cNvSpPr>
          <p:nvPr/>
        </p:nvSpPr>
        <p:spPr bwMode="auto">
          <a:xfrm>
            <a:off x="8709031" y="2849575"/>
            <a:ext cx="150813" cy="1301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27987" tIns="63994" rIns="127987" bIns="63994" anchor="ctr"/>
          <a:lstStyle/>
          <a:p>
            <a:pPr algn="l" latinLnBrk="0">
              <a:lnSpc>
                <a:spcPct val="90000"/>
              </a:lnSpc>
              <a:spcBef>
                <a:spcPct val="20000"/>
              </a:spcBef>
            </a:pPr>
            <a:endParaRPr kumimoji="0" lang="ko-KR" altLang="en-US" sz="1800" b="1" i="1">
              <a:solidFill>
                <a:schemeClr val="bg2"/>
              </a:solidFill>
              <a:latin typeface="Arial" pitchFamily="34" charset="0"/>
              <a:ea typeface="산돌고딕 M" pitchFamily="50" charset="-127"/>
            </a:endParaRPr>
          </a:p>
        </p:txBody>
      </p:sp>
      <p:sp>
        <p:nvSpPr>
          <p:cNvPr id="92195" name="Text Box 35"/>
          <p:cNvSpPr txBox="1">
            <a:spLocks noChangeArrowheads="1"/>
          </p:cNvSpPr>
          <p:nvPr/>
        </p:nvSpPr>
        <p:spPr bwMode="auto">
          <a:xfrm>
            <a:off x="8081969" y="2984512"/>
            <a:ext cx="1633537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>
                <a:solidFill>
                  <a:srgbClr val="000000"/>
                </a:solidFill>
                <a:latin typeface="Arial" pitchFamily="34" charset="0"/>
                <a:cs typeface="Microsoft Sans Serif" pitchFamily="34" charset="0"/>
              </a:rPr>
              <a:t>Mt. Cheong-ryang</a:t>
            </a:r>
          </a:p>
        </p:txBody>
      </p:sp>
      <p:sp>
        <p:nvSpPr>
          <p:cNvPr id="92196" name="Text Box 73"/>
          <p:cNvSpPr txBox="1">
            <a:spLocks noChangeArrowheads="1"/>
          </p:cNvSpPr>
          <p:nvPr/>
        </p:nvSpPr>
        <p:spPr bwMode="gray">
          <a:xfrm>
            <a:off x="149231" y="-9392"/>
            <a:ext cx="8532813" cy="7755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l" eaLnBrk="0" latinLnBrk="0" hangingPunct="0">
              <a:lnSpc>
                <a:spcPct val="180000"/>
              </a:lnSpc>
              <a:spcBef>
                <a:spcPct val="0"/>
              </a:spcBef>
            </a:pPr>
            <a:r>
              <a:rPr kumimoji="0" lang="en-US" altLang="ko-KR" sz="2800" b="1" dirty="0">
                <a:latin typeface="Garamond" pitchFamily="18" charset="0"/>
                <a:cs typeface="Times New Roman" pitchFamily="18" charset="0"/>
              </a:rPr>
              <a:t>W-E ecological axis and N-S green axis 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07988" y="2338388"/>
            <a:ext cx="287337" cy="157162"/>
            <a:chOff x="336" y="678"/>
            <a:chExt cx="181" cy="99"/>
          </a:xfrm>
        </p:grpSpPr>
        <p:sp>
          <p:nvSpPr>
            <p:cNvPr id="92214" name="AutoShape 46"/>
            <p:cNvSpPr>
              <a:spLocks noChangeArrowheads="1"/>
            </p:cNvSpPr>
            <p:nvPr/>
          </p:nvSpPr>
          <p:spPr bwMode="auto">
            <a:xfrm>
              <a:off x="456" y="67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36" y="678"/>
              <a:ext cx="121" cy="99"/>
              <a:chOff x="336" y="678"/>
              <a:chExt cx="121" cy="99"/>
            </a:xfrm>
          </p:grpSpPr>
          <p:sp>
            <p:nvSpPr>
              <p:cNvPr id="92216" name="AutoShape 48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  <p:sp>
            <p:nvSpPr>
              <p:cNvPr id="92217" name="AutoShape 49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</p:grp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420688" y="4586288"/>
            <a:ext cx="271462" cy="157162"/>
            <a:chOff x="336" y="678"/>
            <a:chExt cx="181" cy="99"/>
          </a:xfrm>
        </p:grpSpPr>
        <p:sp>
          <p:nvSpPr>
            <p:cNvPr id="92210" name="AutoShape 51"/>
            <p:cNvSpPr>
              <a:spLocks noChangeArrowheads="1"/>
            </p:cNvSpPr>
            <p:nvPr/>
          </p:nvSpPr>
          <p:spPr bwMode="auto">
            <a:xfrm>
              <a:off x="456" y="67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336" y="678"/>
              <a:ext cx="121" cy="99"/>
              <a:chOff x="336" y="678"/>
              <a:chExt cx="121" cy="99"/>
            </a:xfrm>
          </p:grpSpPr>
          <p:sp>
            <p:nvSpPr>
              <p:cNvPr id="92212" name="AutoShape 53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  <p:sp>
            <p:nvSpPr>
              <p:cNvPr id="92213" name="AutoShape 54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</p:grpSp>
      </p:grpSp>
      <p:sp>
        <p:nvSpPr>
          <p:cNvPr id="92199" name="Text Box 71"/>
          <p:cNvSpPr txBox="1">
            <a:spLocks noChangeArrowheads="1"/>
          </p:cNvSpPr>
          <p:nvPr/>
        </p:nvSpPr>
        <p:spPr bwMode="auto">
          <a:xfrm>
            <a:off x="801688" y="2187587"/>
            <a:ext cx="4337050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2010" tIns="66007" rIns="132010" bIns="66007">
            <a:spAutoFit/>
          </a:bodyPr>
          <a:lstStyle/>
          <a:p>
            <a:pPr algn="l" defTabSz="942975" latinLnBrk="0">
              <a:lnSpc>
                <a:spcPct val="110000"/>
              </a:lnSpc>
            </a:pPr>
            <a:r>
              <a:rPr kumimoji="0" lang="en-US" altLang="ko-KR" sz="1800" b="1">
                <a:latin typeface="Tahoma" pitchFamily="34" charset="0"/>
              </a:rPr>
              <a:t>Green Central Axis</a:t>
            </a:r>
          </a:p>
        </p:txBody>
      </p:sp>
      <p:sp>
        <p:nvSpPr>
          <p:cNvPr id="92200" name="Text Box 72"/>
          <p:cNvSpPr txBox="1">
            <a:spLocks noChangeArrowheads="1"/>
          </p:cNvSpPr>
          <p:nvPr/>
        </p:nvSpPr>
        <p:spPr bwMode="auto">
          <a:xfrm>
            <a:off x="801693" y="4430725"/>
            <a:ext cx="4117975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2010" tIns="66007" rIns="132010" bIns="66007">
            <a:spAutoFit/>
          </a:bodyPr>
          <a:lstStyle/>
          <a:p>
            <a:pPr algn="l" defTabSz="942975" latinLnBrk="0">
              <a:lnSpc>
                <a:spcPct val="110000"/>
              </a:lnSpc>
            </a:pPr>
            <a:r>
              <a:rPr kumimoji="0" lang="en-US" altLang="ko-KR" sz="1800" b="1">
                <a:latin typeface="Tahoma" pitchFamily="34" charset="0"/>
              </a:rPr>
              <a:t>Green Ring</a:t>
            </a:r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07988" y="1076337"/>
            <a:ext cx="287337" cy="157163"/>
            <a:chOff x="336" y="678"/>
            <a:chExt cx="181" cy="99"/>
          </a:xfrm>
        </p:grpSpPr>
        <p:sp>
          <p:nvSpPr>
            <p:cNvPr id="92206" name="AutoShape 46"/>
            <p:cNvSpPr>
              <a:spLocks noChangeArrowheads="1"/>
            </p:cNvSpPr>
            <p:nvPr/>
          </p:nvSpPr>
          <p:spPr bwMode="auto">
            <a:xfrm>
              <a:off x="456" y="67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Black" pitchFamily="34" charset="0"/>
                <a:ea typeface="산돌고딕 M" pitchFamily="50" charset="-127"/>
              </a:endParaRPr>
            </a:p>
          </p:txBody>
        </p:sp>
        <p:grpSp>
          <p:nvGrpSpPr>
            <p:cNvPr id="10" name="Group 47"/>
            <p:cNvGrpSpPr>
              <a:grpSpLocks/>
            </p:cNvGrpSpPr>
            <p:nvPr/>
          </p:nvGrpSpPr>
          <p:grpSpPr bwMode="auto">
            <a:xfrm>
              <a:off x="336" y="678"/>
              <a:ext cx="121" cy="99"/>
              <a:chOff x="336" y="678"/>
              <a:chExt cx="121" cy="99"/>
            </a:xfrm>
          </p:grpSpPr>
          <p:sp>
            <p:nvSpPr>
              <p:cNvPr id="92208" name="AutoShape 48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  <p:sp>
            <p:nvSpPr>
              <p:cNvPr id="92209" name="AutoShape 49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en-US" sz="1800" b="1" i="1">
                  <a:solidFill>
                    <a:schemeClr val="bg2"/>
                  </a:solidFill>
                  <a:latin typeface="Arial Black" pitchFamily="34" charset="0"/>
                  <a:ea typeface="산돌고딕 M" pitchFamily="50" charset="-127"/>
                </a:endParaRPr>
              </a:p>
            </p:txBody>
          </p:sp>
        </p:grpSp>
      </p:grpSp>
      <p:sp>
        <p:nvSpPr>
          <p:cNvPr id="92202" name="Text Box 71"/>
          <p:cNvSpPr txBox="1">
            <a:spLocks noChangeArrowheads="1"/>
          </p:cNvSpPr>
          <p:nvPr/>
        </p:nvSpPr>
        <p:spPr bwMode="auto">
          <a:xfrm>
            <a:off x="788990" y="922350"/>
            <a:ext cx="3987800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2010" tIns="66007" rIns="132010" bIns="66007">
            <a:spAutoFit/>
          </a:bodyPr>
          <a:lstStyle/>
          <a:p>
            <a:pPr algn="l" defTabSz="942975" latinLnBrk="0">
              <a:lnSpc>
                <a:spcPct val="110000"/>
              </a:lnSpc>
            </a:pPr>
            <a:r>
              <a:rPr kumimoji="0" lang="en-US" altLang="ko-KR" sz="1800" b="1">
                <a:latin typeface="Tahoma" pitchFamily="34" charset="0"/>
              </a:rPr>
              <a:t>West-East Ecological Green Axis</a:t>
            </a:r>
          </a:p>
        </p:txBody>
      </p:sp>
      <p:sp>
        <p:nvSpPr>
          <p:cNvPr id="92203" name="Rectangle 86"/>
          <p:cNvSpPr>
            <a:spLocks noChangeArrowheads="1"/>
          </p:cNvSpPr>
          <p:nvPr/>
        </p:nvSpPr>
        <p:spPr bwMode="auto">
          <a:xfrm>
            <a:off x="841375" y="1338275"/>
            <a:ext cx="52451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Restoring the artificial river bank to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a natural river bank</a:t>
            </a:r>
          </a:p>
        </p:txBody>
      </p:sp>
      <p:sp>
        <p:nvSpPr>
          <p:cNvPr id="92204" name="Rectangle 87"/>
          <p:cNvSpPr>
            <a:spLocks noChangeArrowheads="1"/>
          </p:cNvSpPr>
          <p:nvPr/>
        </p:nvSpPr>
        <p:spPr bwMode="auto">
          <a:xfrm>
            <a:off x="841381" y="2563825"/>
            <a:ext cx="4437433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Forming six vertical green axes  that connect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Mt. Samgak-Mt. Baekak-Mt.Namsan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with Memorial Park-Mt. Gwanak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Creating a green pedestrian path linking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Yongsan Park with Hangang Ichon Park</a:t>
            </a:r>
          </a:p>
        </p:txBody>
      </p:sp>
      <p:sp>
        <p:nvSpPr>
          <p:cNvPr id="92205" name="Rectangle 88"/>
          <p:cNvSpPr>
            <a:spLocks noChangeArrowheads="1"/>
          </p:cNvSpPr>
          <p:nvPr/>
        </p:nvSpPr>
        <p:spPr bwMode="auto">
          <a:xfrm>
            <a:off x="847725" y="4832362"/>
            <a:ext cx="4325864" cy="20128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West side : Connect Mt. Gaehwa with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Mt. Deokyang and expand River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West wetland park 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East side  : Connect Mt. Acha with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600">
                <a:latin typeface="Arial" pitchFamily="34" charset="0"/>
                <a:cs typeface="Times New Roman" pitchFamily="18" charset="0"/>
              </a:rPr>
              <a:t>   Mt. Cheongryang and create Amsa Terrace </a:t>
            </a:r>
            <a:br>
              <a:rPr lang="en-US" altLang="ko-KR" sz="1600">
                <a:latin typeface="Arial" pitchFamily="34" charset="0"/>
                <a:cs typeface="Times New Roman" pitchFamily="18" charset="0"/>
              </a:rPr>
            </a:br>
            <a:r>
              <a:rPr lang="en-US" altLang="ko-KR" sz="1600">
                <a:latin typeface="Arial" pitchFamily="34" charset="0"/>
                <a:cs typeface="Times New Roman" pitchFamily="18" charset="0"/>
              </a:rPr>
              <a:t>ecological park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68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7E960-9F9B-429F-B64E-F6B426ABCED3}" type="slidenum">
              <a:rPr lang="en-US" altLang="ko-KR" smtClean="0"/>
              <a:pPr/>
              <a:t>48</a:t>
            </a:fld>
            <a:endParaRPr lang="en-US" altLang="ko-KR" smtClean="0"/>
          </a:p>
        </p:txBody>
      </p:sp>
      <p:sp>
        <p:nvSpPr>
          <p:cNvPr id="118787" name="Line 2"/>
          <p:cNvSpPr>
            <a:spLocks noChangeShapeType="1"/>
          </p:cNvSpPr>
          <p:nvPr/>
        </p:nvSpPr>
        <p:spPr bwMode="auto">
          <a:xfrm flipV="1">
            <a:off x="523881" y="765187"/>
            <a:ext cx="8848725" cy="31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ko-KR" altLang="en-US"/>
          </a:p>
        </p:txBody>
      </p:sp>
      <p:pic>
        <p:nvPicPr>
          <p:cNvPr id="118788" name="Picture 3" descr="0712공원비교"/>
          <p:cNvPicPr>
            <a:picLocks noChangeAspect="1" noChangeArrowheads="1"/>
          </p:cNvPicPr>
          <p:nvPr/>
        </p:nvPicPr>
        <p:blipFill>
          <a:blip r:embed="rId3" cstate="print"/>
          <a:srcRect l="1561" t="6531" r="2602" b="2789"/>
          <a:stretch>
            <a:fillRect/>
          </a:stretch>
        </p:blipFill>
        <p:spPr bwMode="auto">
          <a:xfrm>
            <a:off x="204794" y="735013"/>
            <a:ext cx="9132887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Rectangle 2"/>
          <p:cNvSpPr>
            <a:spLocks noChangeArrowheads="1"/>
          </p:cNvSpPr>
          <p:nvPr/>
        </p:nvSpPr>
        <p:spPr bwMode="auto">
          <a:xfrm>
            <a:off x="65094" y="204788"/>
            <a:ext cx="46323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Park Scale Comparison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360366" y="735015"/>
            <a:ext cx="2205037" cy="2344737"/>
          </a:xfrm>
          <a:prstGeom prst="rect">
            <a:avLst/>
          </a:prstGeom>
          <a:solidFill>
            <a:srgbClr val="EAEAEA"/>
          </a:solidFill>
          <a:ln w="25400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ko-KR" altLang="en-US"/>
          </a:p>
        </p:txBody>
      </p:sp>
      <p:sp>
        <p:nvSpPr>
          <p:cNvPr id="118791" name="Freeform 6"/>
          <p:cNvSpPr>
            <a:spLocks noChangeAspect="1"/>
          </p:cNvSpPr>
          <p:nvPr/>
        </p:nvSpPr>
        <p:spPr bwMode="auto">
          <a:xfrm>
            <a:off x="696919" y="836614"/>
            <a:ext cx="1208087" cy="1760537"/>
          </a:xfrm>
          <a:custGeom>
            <a:avLst/>
            <a:gdLst>
              <a:gd name="T0" fmla="*/ 2147483647 w 1480"/>
              <a:gd name="T1" fmla="*/ 2147483647 h 2157"/>
              <a:gd name="T2" fmla="*/ 2147483647 w 1480"/>
              <a:gd name="T3" fmla="*/ 2147483647 h 2157"/>
              <a:gd name="T4" fmla="*/ 2147483647 w 1480"/>
              <a:gd name="T5" fmla="*/ 2147483647 h 2157"/>
              <a:gd name="T6" fmla="*/ 2147483647 w 1480"/>
              <a:gd name="T7" fmla="*/ 2147483647 h 2157"/>
              <a:gd name="T8" fmla="*/ 2147483647 w 1480"/>
              <a:gd name="T9" fmla="*/ 2147483647 h 2157"/>
              <a:gd name="T10" fmla="*/ 2147483647 w 1480"/>
              <a:gd name="T11" fmla="*/ 2147483647 h 2157"/>
              <a:gd name="T12" fmla="*/ 2147483647 w 1480"/>
              <a:gd name="T13" fmla="*/ 2147483647 h 2157"/>
              <a:gd name="T14" fmla="*/ 2147483647 w 1480"/>
              <a:gd name="T15" fmla="*/ 2147483647 h 2157"/>
              <a:gd name="T16" fmla="*/ 2147483647 w 1480"/>
              <a:gd name="T17" fmla="*/ 2147483647 h 2157"/>
              <a:gd name="T18" fmla="*/ 2147483647 w 1480"/>
              <a:gd name="T19" fmla="*/ 2147483647 h 2157"/>
              <a:gd name="T20" fmla="*/ 2147483647 w 1480"/>
              <a:gd name="T21" fmla="*/ 2147483647 h 2157"/>
              <a:gd name="T22" fmla="*/ 2147483647 w 1480"/>
              <a:gd name="T23" fmla="*/ 0 h 2157"/>
              <a:gd name="T24" fmla="*/ 2147483647 w 1480"/>
              <a:gd name="T25" fmla="*/ 2147483647 h 2157"/>
              <a:gd name="T26" fmla="*/ 2147483647 w 1480"/>
              <a:gd name="T27" fmla="*/ 2147483647 h 2157"/>
              <a:gd name="T28" fmla="*/ 2147483647 w 1480"/>
              <a:gd name="T29" fmla="*/ 2147483647 h 2157"/>
              <a:gd name="T30" fmla="*/ 2147483647 w 1480"/>
              <a:gd name="T31" fmla="*/ 2147483647 h 2157"/>
              <a:gd name="T32" fmla="*/ 2147483647 w 1480"/>
              <a:gd name="T33" fmla="*/ 2147483647 h 2157"/>
              <a:gd name="T34" fmla="*/ 2147483647 w 1480"/>
              <a:gd name="T35" fmla="*/ 2147483647 h 2157"/>
              <a:gd name="T36" fmla="*/ 2147483647 w 1480"/>
              <a:gd name="T37" fmla="*/ 2147483647 h 2157"/>
              <a:gd name="T38" fmla="*/ 2147483647 w 1480"/>
              <a:gd name="T39" fmla="*/ 2147483647 h 2157"/>
              <a:gd name="T40" fmla="*/ 2147483647 w 1480"/>
              <a:gd name="T41" fmla="*/ 2147483647 h 2157"/>
              <a:gd name="T42" fmla="*/ 2147483647 w 1480"/>
              <a:gd name="T43" fmla="*/ 2147483647 h 2157"/>
              <a:gd name="T44" fmla="*/ 2147483647 w 1480"/>
              <a:gd name="T45" fmla="*/ 2147483647 h 2157"/>
              <a:gd name="T46" fmla="*/ 2147483647 w 1480"/>
              <a:gd name="T47" fmla="*/ 2147483647 h 2157"/>
              <a:gd name="T48" fmla="*/ 2147483647 w 1480"/>
              <a:gd name="T49" fmla="*/ 2147483647 h 2157"/>
              <a:gd name="T50" fmla="*/ 2147483647 w 1480"/>
              <a:gd name="T51" fmla="*/ 2147483647 h 2157"/>
              <a:gd name="T52" fmla="*/ 2147483647 w 1480"/>
              <a:gd name="T53" fmla="*/ 2147483647 h 2157"/>
              <a:gd name="T54" fmla="*/ 2147483647 w 1480"/>
              <a:gd name="T55" fmla="*/ 2147483647 h 2157"/>
              <a:gd name="T56" fmla="*/ 2147483647 w 1480"/>
              <a:gd name="T57" fmla="*/ 2147483647 h 2157"/>
              <a:gd name="T58" fmla="*/ 2147483647 w 1480"/>
              <a:gd name="T59" fmla="*/ 2147483647 h 2157"/>
              <a:gd name="T60" fmla="*/ 2147483647 w 1480"/>
              <a:gd name="T61" fmla="*/ 2147483647 h 2157"/>
              <a:gd name="T62" fmla="*/ 2147483647 w 1480"/>
              <a:gd name="T63" fmla="*/ 2147483647 h 2157"/>
              <a:gd name="T64" fmla="*/ 2147483647 w 1480"/>
              <a:gd name="T65" fmla="*/ 2147483647 h 2157"/>
              <a:gd name="T66" fmla="*/ 2147483647 w 1480"/>
              <a:gd name="T67" fmla="*/ 2147483647 h 21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80"/>
              <a:gd name="T103" fmla="*/ 0 h 2157"/>
              <a:gd name="T104" fmla="*/ 1480 w 1480"/>
              <a:gd name="T105" fmla="*/ 2157 h 21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80" h="2157">
                <a:moveTo>
                  <a:pt x="76" y="1711"/>
                </a:moveTo>
                <a:lnTo>
                  <a:pt x="101" y="1661"/>
                </a:lnTo>
                <a:lnTo>
                  <a:pt x="0" y="1604"/>
                </a:lnTo>
                <a:lnTo>
                  <a:pt x="6" y="1531"/>
                </a:lnTo>
                <a:lnTo>
                  <a:pt x="142" y="1424"/>
                </a:lnTo>
                <a:lnTo>
                  <a:pt x="210" y="1472"/>
                </a:lnTo>
                <a:lnTo>
                  <a:pt x="314" y="1500"/>
                </a:lnTo>
                <a:lnTo>
                  <a:pt x="326" y="1532"/>
                </a:lnTo>
                <a:lnTo>
                  <a:pt x="496" y="1539"/>
                </a:lnTo>
                <a:lnTo>
                  <a:pt x="590" y="1500"/>
                </a:lnTo>
                <a:lnTo>
                  <a:pt x="586" y="1420"/>
                </a:lnTo>
                <a:lnTo>
                  <a:pt x="690" y="1392"/>
                </a:lnTo>
                <a:lnTo>
                  <a:pt x="634" y="1232"/>
                </a:lnTo>
                <a:lnTo>
                  <a:pt x="661" y="1188"/>
                </a:lnTo>
                <a:lnTo>
                  <a:pt x="706" y="1089"/>
                </a:lnTo>
                <a:lnTo>
                  <a:pt x="739" y="1047"/>
                </a:lnTo>
                <a:lnTo>
                  <a:pt x="724" y="936"/>
                </a:lnTo>
                <a:lnTo>
                  <a:pt x="691" y="939"/>
                </a:lnTo>
                <a:lnTo>
                  <a:pt x="688" y="654"/>
                </a:lnTo>
                <a:lnTo>
                  <a:pt x="355" y="678"/>
                </a:lnTo>
                <a:lnTo>
                  <a:pt x="304" y="465"/>
                </a:lnTo>
                <a:lnTo>
                  <a:pt x="368" y="445"/>
                </a:lnTo>
                <a:lnTo>
                  <a:pt x="304" y="54"/>
                </a:lnTo>
                <a:lnTo>
                  <a:pt x="623" y="0"/>
                </a:lnTo>
                <a:lnTo>
                  <a:pt x="668" y="114"/>
                </a:lnTo>
                <a:lnTo>
                  <a:pt x="671" y="282"/>
                </a:lnTo>
                <a:lnTo>
                  <a:pt x="687" y="329"/>
                </a:lnTo>
                <a:lnTo>
                  <a:pt x="711" y="393"/>
                </a:lnTo>
                <a:lnTo>
                  <a:pt x="840" y="429"/>
                </a:lnTo>
                <a:lnTo>
                  <a:pt x="917" y="438"/>
                </a:lnTo>
                <a:lnTo>
                  <a:pt x="937" y="469"/>
                </a:lnTo>
                <a:lnTo>
                  <a:pt x="977" y="465"/>
                </a:lnTo>
                <a:lnTo>
                  <a:pt x="989" y="409"/>
                </a:lnTo>
                <a:lnTo>
                  <a:pt x="1027" y="409"/>
                </a:lnTo>
                <a:lnTo>
                  <a:pt x="1076" y="401"/>
                </a:lnTo>
                <a:lnTo>
                  <a:pt x="1107" y="378"/>
                </a:lnTo>
                <a:lnTo>
                  <a:pt x="1145" y="409"/>
                </a:lnTo>
                <a:lnTo>
                  <a:pt x="1140" y="454"/>
                </a:lnTo>
                <a:lnTo>
                  <a:pt x="1165" y="454"/>
                </a:lnTo>
                <a:lnTo>
                  <a:pt x="1156" y="506"/>
                </a:lnTo>
                <a:lnTo>
                  <a:pt x="1125" y="506"/>
                </a:lnTo>
                <a:lnTo>
                  <a:pt x="1128" y="534"/>
                </a:lnTo>
                <a:lnTo>
                  <a:pt x="1165" y="538"/>
                </a:lnTo>
                <a:lnTo>
                  <a:pt x="1169" y="627"/>
                </a:lnTo>
                <a:lnTo>
                  <a:pt x="1169" y="708"/>
                </a:lnTo>
                <a:lnTo>
                  <a:pt x="1174" y="873"/>
                </a:lnTo>
                <a:lnTo>
                  <a:pt x="1218" y="1003"/>
                </a:lnTo>
                <a:lnTo>
                  <a:pt x="1297" y="1068"/>
                </a:lnTo>
                <a:lnTo>
                  <a:pt x="1450" y="1332"/>
                </a:lnTo>
                <a:lnTo>
                  <a:pt x="1480" y="1695"/>
                </a:lnTo>
                <a:lnTo>
                  <a:pt x="1417" y="1872"/>
                </a:lnTo>
                <a:lnTo>
                  <a:pt x="1417" y="2058"/>
                </a:lnTo>
                <a:lnTo>
                  <a:pt x="1357" y="2127"/>
                </a:lnTo>
                <a:lnTo>
                  <a:pt x="1286" y="2136"/>
                </a:lnTo>
                <a:lnTo>
                  <a:pt x="1195" y="2139"/>
                </a:lnTo>
                <a:lnTo>
                  <a:pt x="1117" y="2157"/>
                </a:lnTo>
                <a:lnTo>
                  <a:pt x="1069" y="2019"/>
                </a:lnTo>
                <a:lnTo>
                  <a:pt x="1042" y="1881"/>
                </a:lnTo>
                <a:lnTo>
                  <a:pt x="1042" y="1740"/>
                </a:lnTo>
                <a:lnTo>
                  <a:pt x="877" y="1743"/>
                </a:lnTo>
                <a:lnTo>
                  <a:pt x="532" y="1704"/>
                </a:lnTo>
                <a:lnTo>
                  <a:pt x="469" y="1863"/>
                </a:lnTo>
                <a:lnTo>
                  <a:pt x="502" y="1887"/>
                </a:lnTo>
                <a:lnTo>
                  <a:pt x="529" y="1977"/>
                </a:lnTo>
                <a:lnTo>
                  <a:pt x="505" y="2016"/>
                </a:lnTo>
                <a:lnTo>
                  <a:pt x="340" y="1944"/>
                </a:lnTo>
                <a:lnTo>
                  <a:pt x="225" y="1810"/>
                </a:lnTo>
                <a:lnTo>
                  <a:pt x="76" y="1711"/>
                </a:lnTo>
                <a:close/>
              </a:path>
            </a:pathLst>
          </a:custGeom>
          <a:blipFill dpi="0" rotWithShape="1">
            <a:blip r:embed="rId4" cstate="print">
              <a:alphaModFix amt="28000"/>
            </a:blip>
            <a:srcRect/>
            <a:tile tx="0" ty="0" sx="100000" sy="100000" flip="none" algn="tl"/>
          </a:blipFill>
          <a:ln w="9525">
            <a:solidFill>
              <a:srgbClr val="6699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8792" name="Text Box 7"/>
          <p:cNvSpPr txBox="1">
            <a:spLocks noChangeArrowheads="1"/>
          </p:cNvSpPr>
          <p:nvPr/>
        </p:nvSpPr>
        <p:spPr bwMode="auto">
          <a:xfrm>
            <a:off x="2089156" y="3095625"/>
            <a:ext cx="498475" cy="152400"/>
          </a:xfrm>
          <a:prstGeom prst="rect">
            <a:avLst/>
          </a:prstGeom>
          <a:solidFill>
            <a:srgbClr val="EAEAEA"/>
          </a:solidFill>
          <a:ln w="25400" algn="ctr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en-US" altLang="ko-KR" b="1">
                <a:solidFill>
                  <a:srgbClr val="404040"/>
                </a:solidFill>
              </a:rPr>
              <a:t>(267ha)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1362075" y="3075000"/>
            <a:ext cx="1314784" cy="246221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ko-KR" b="1">
                <a:latin typeface="Arial" pitchFamily="34" charset="0"/>
              </a:rPr>
              <a:t>YONGSAN (267ha)</a:t>
            </a:r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3692525" y="3036900"/>
            <a:ext cx="2436886" cy="246221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ko-KR" b="1">
                <a:latin typeface="Arial" pitchFamily="34" charset="0"/>
              </a:rPr>
              <a:t>BOIS DE VINCENNES, PARIS (995ha)</a:t>
            </a:r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6383339" y="4025902"/>
            <a:ext cx="2430474" cy="246221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ko-KR" b="1">
                <a:latin typeface="Arial" pitchFamily="34" charset="0"/>
              </a:rPr>
              <a:t>BOIS DE BOULOGNE, PARIS (865ha)</a:t>
            </a:r>
          </a:p>
        </p:txBody>
      </p:sp>
      <p:sp>
        <p:nvSpPr>
          <p:cNvPr id="118796" name="Rectangle 12"/>
          <p:cNvSpPr>
            <a:spLocks noChangeArrowheads="1"/>
          </p:cNvSpPr>
          <p:nvPr/>
        </p:nvSpPr>
        <p:spPr bwMode="auto">
          <a:xfrm>
            <a:off x="4094168" y="4546612"/>
            <a:ext cx="2048959" cy="246221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ko-KR" b="1">
                <a:latin typeface="Arial" pitchFamily="34" charset="0"/>
              </a:rPr>
              <a:t>HYDE PARK, LONDON (251ha)</a:t>
            </a: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2398713" y="4605338"/>
            <a:ext cx="1473481" cy="415498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TIERGATEN, BERLIN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(220ha)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1022350" y="4897438"/>
            <a:ext cx="1717137" cy="415498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GRANT PARK, CHICAGO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(130ha)</a:t>
            </a:r>
          </a:p>
        </p:txBody>
      </p:sp>
      <p:sp>
        <p:nvSpPr>
          <p:cNvPr id="118799" name="Rectangle 17"/>
          <p:cNvSpPr>
            <a:spLocks noChangeArrowheads="1"/>
          </p:cNvSpPr>
          <p:nvPr/>
        </p:nvSpPr>
        <p:spPr bwMode="auto">
          <a:xfrm>
            <a:off x="2641601" y="6432550"/>
            <a:ext cx="1351653" cy="415498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DUISBURG-NORD,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DUISBURG (200ha)</a:t>
            </a:r>
          </a:p>
        </p:txBody>
      </p:sp>
      <p:sp>
        <p:nvSpPr>
          <p:cNvPr id="118800" name="Rectangle 18"/>
          <p:cNvSpPr>
            <a:spLocks noChangeArrowheads="1"/>
          </p:cNvSpPr>
          <p:nvPr/>
        </p:nvSpPr>
        <p:spPr bwMode="auto">
          <a:xfrm>
            <a:off x="4206875" y="6432550"/>
            <a:ext cx="2127506" cy="415498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PROSPECT PARK, BROOKLYN,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NEW YORK (213ha)</a:t>
            </a:r>
          </a:p>
        </p:txBody>
      </p:sp>
      <p:sp>
        <p:nvSpPr>
          <p:cNvPr id="118801" name="Rectangle 15"/>
          <p:cNvSpPr>
            <a:spLocks noChangeArrowheads="1"/>
          </p:cNvSpPr>
          <p:nvPr/>
        </p:nvSpPr>
        <p:spPr bwMode="auto">
          <a:xfrm>
            <a:off x="207964" y="6429375"/>
            <a:ext cx="1372492" cy="415498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CENTRAL PARK,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NEW YORK (341ha)</a:t>
            </a:r>
          </a:p>
        </p:txBody>
      </p:sp>
      <p:sp>
        <p:nvSpPr>
          <p:cNvPr id="118802" name="Rectangle 16"/>
          <p:cNvSpPr>
            <a:spLocks noChangeArrowheads="1"/>
          </p:cNvSpPr>
          <p:nvPr/>
        </p:nvSpPr>
        <p:spPr bwMode="auto">
          <a:xfrm>
            <a:off x="1495426" y="6340475"/>
            <a:ext cx="1117600" cy="393700"/>
          </a:xfrm>
          <a:prstGeom prst="rect">
            <a:avLst/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REGENT’S PARK,</a:t>
            </a:r>
          </a:p>
          <a:p>
            <a:pPr algn="ctr">
              <a:lnSpc>
                <a:spcPct val="80000"/>
              </a:lnSpc>
            </a:pPr>
            <a:r>
              <a:rPr lang="en-US" altLang="ko-KR" b="1">
                <a:latin typeface="Arial" pitchFamily="34" charset="0"/>
              </a:rPr>
              <a:t>LONDON (107ha)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33685" y="-25400"/>
            <a:ext cx="2630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of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Yongsan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Area</a:t>
            </a: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Owner\My Documents\이은중\00_도시계획국\01_공간 TF\서북권\크기변환_2Scheme2_Aerial_View.jpg"/>
          <p:cNvPicPr>
            <a:picLocks noChangeAspect="1" noChangeArrowheads="1"/>
          </p:cNvPicPr>
          <p:nvPr/>
        </p:nvPicPr>
        <p:blipFill>
          <a:blip r:embed="rId3" cstate="print"/>
          <a:srcRect t="12069" b="11204"/>
          <a:stretch>
            <a:fillRect/>
          </a:stretch>
        </p:blipFill>
        <p:spPr bwMode="auto">
          <a:xfrm>
            <a:off x="0" y="-58054"/>
            <a:ext cx="9144000" cy="7439959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68381" y="2836260"/>
            <a:ext cx="62167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Sangam</a:t>
            </a:r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Digital Media City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0586C8-F24F-490E-A301-DF154E22CE87}" type="slidenum">
              <a:rPr lang="en-US" altLang="ko-KR" smtClean="0"/>
              <a:pPr/>
              <a:t>5</a:t>
            </a:fld>
            <a:endParaRPr lang="en-US" altLang="ko-KR" smtClean="0"/>
          </a:p>
        </p:txBody>
      </p:sp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155581" y="728669"/>
            <a:ext cx="9166225" cy="6129337"/>
          </a:xfrm>
          <a:prstGeom prst="rect">
            <a:avLst/>
          </a:prstGeom>
          <a:solidFill>
            <a:srgbClr val="5F5F5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7150" y="203200"/>
            <a:ext cx="87471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Comparison of 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Major Cities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pic>
        <p:nvPicPr>
          <p:cNvPr id="11269" name="Picture 4" descr="비교대상도시중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822325"/>
            <a:ext cx="914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231775" y="782638"/>
            <a:ext cx="1035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 dirty="0">
                <a:solidFill>
                  <a:srgbClr val="99CCFF"/>
                </a:solidFill>
                <a:latin typeface="Tahoma" pitchFamily="34" charset="0"/>
                <a:ea typeface="HY헤드라인M" pitchFamily="18" charset="-127"/>
              </a:rPr>
              <a:t> Seoul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2146300" y="782638"/>
            <a:ext cx="1174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Tokyo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4368800" y="782638"/>
            <a:ext cx="1428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London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6708781" y="782638"/>
            <a:ext cx="908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Paris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231779" y="3405188"/>
            <a:ext cx="1225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Beijing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2141540" y="3405188"/>
            <a:ext cx="16478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Singapore</a:t>
            </a:r>
          </a:p>
        </p:txBody>
      </p: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4362450" y="3405188"/>
            <a:ext cx="1670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New York</a:t>
            </a:r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6704013" y="3405188"/>
            <a:ext cx="19843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ko-KR" sz="1800">
                <a:solidFill>
                  <a:srgbClr val="EAEAEA"/>
                </a:solidFill>
                <a:latin typeface="Tahoma" pitchFamily="34" charset="0"/>
                <a:ea typeface="HY헤드라인M" pitchFamily="18" charset="-127"/>
              </a:rPr>
              <a:t> Los Angeles</a:t>
            </a:r>
          </a:p>
        </p:txBody>
      </p:sp>
      <p:sp>
        <p:nvSpPr>
          <p:cNvPr id="11278" name="Text Box 13"/>
          <p:cNvSpPr txBox="1">
            <a:spLocks noChangeArrowheads="1"/>
          </p:cNvSpPr>
          <p:nvPr/>
        </p:nvSpPr>
        <p:spPr bwMode="auto">
          <a:xfrm>
            <a:off x="222256" y="2725738"/>
            <a:ext cx="747713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Metro</a:t>
            </a:r>
            <a:b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Seoul</a:t>
            </a:r>
          </a:p>
        </p:txBody>
      </p:sp>
      <p:sp>
        <p:nvSpPr>
          <p:cNvPr id="11279" name="Text Box 14"/>
          <p:cNvSpPr txBox="1">
            <a:spLocks noChangeArrowheads="1"/>
          </p:cNvSpPr>
          <p:nvPr/>
        </p:nvSpPr>
        <p:spPr bwMode="auto">
          <a:xfrm>
            <a:off x="698500" y="2586038"/>
            <a:ext cx="1924050" cy="54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    Area          Pop’n</a:t>
            </a:r>
            <a:b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11,730㎢     22.7million</a:t>
            </a:r>
            <a:r>
              <a:rPr lang="ko-KR" altLang="en-US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     </a:t>
            </a:r>
            <a:r>
              <a:rPr lang="en-US" altLang="ko-KR" sz="900" b="1">
                <a:solidFill>
                  <a:srgbClr val="99CCFF"/>
                </a:solidFill>
                <a:latin typeface="Arial" pitchFamily="34" charset="0"/>
                <a:ea typeface="HY헤드라인M" pitchFamily="18" charset="-127"/>
              </a:rPr>
              <a:t>605㎢      9.8 million</a:t>
            </a:r>
            <a:endParaRPr lang="ko-KR" altLang="en-US" sz="900" b="1">
              <a:solidFill>
                <a:srgbClr val="99CCFF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2151069" y="2738438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Tokyo (12Ward)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1" name="Text Box 16"/>
          <p:cNvSpPr txBox="1">
            <a:spLocks noChangeArrowheads="1"/>
          </p:cNvSpPr>
          <p:nvPr/>
        </p:nvSpPr>
        <p:spPr bwMode="auto">
          <a:xfrm>
            <a:off x="3041650" y="2579688"/>
            <a:ext cx="1924050" cy="54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Area          Pop’n            13,494㎢     34.2 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2,187㎢     12.5 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2" name="Text Box 17"/>
          <p:cNvSpPr txBox="1">
            <a:spLocks noChangeArrowheads="1"/>
          </p:cNvSpPr>
          <p:nvPr/>
        </p:nvSpPr>
        <p:spPr bwMode="auto">
          <a:xfrm>
            <a:off x="4370394" y="2738438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                     Greater London</a:t>
            </a:r>
          </a:p>
        </p:txBody>
      </p:sp>
      <p:sp>
        <p:nvSpPr>
          <p:cNvPr id="11283" name="Text Box 18"/>
          <p:cNvSpPr txBox="1">
            <a:spLocks noChangeArrowheads="1"/>
          </p:cNvSpPr>
          <p:nvPr/>
        </p:nvSpPr>
        <p:spPr bwMode="auto">
          <a:xfrm>
            <a:off x="5380038" y="2586038"/>
            <a:ext cx="1924050" cy="54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Area           Pop’n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26,976㎢    12million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1,578㎢      8million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4" name="Text Box 19"/>
          <p:cNvSpPr txBox="1">
            <a:spLocks noChangeArrowheads="1"/>
          </p:cNvSpPr>
          <p:nvPr/>
        </p:nvSpPr>
        <p:spPr bwMode="auto">
          <a:xfrm>
            <a:off x="6707194" y="2738438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Paris  (Petite-Couronne) </a:t>
            </a:r>
          </a:p>
        </p:txBody>
      </p:sp>
      <p:sp>
        <p:nvSpPr>
          <p:cNvPr id="11285" name="Text Box 20"/>
          <p:cNvSpPr txBox="1">
            <a:spLocks noChangeArrowheads="1"/>
          </p:cNvSpPr>
          <p:nvPr/>
        </p:nvSpPr>
        <p:spPr bwMode="auto">
          <a:xfrm>
            <a:off x="215906" y="6359525"/>
            <a:ext cx="1000125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Beijing</a:t>
            </a:r>
          </a:p>
        </p:txBody>
      </p:sp>
      <p:sp>
        <p:nvSpPr>
          <p:cNvPr id="11286" name="Text Box 21"/>
          <p:cNvSpPr txBox="1">
            <a:spLocks noChangeArrowheads="1"/>
          </p:cNvSpPr>
          <p:nvPr/>
        </p:nvSpPr>
        <p:spPr bwMode="auto">
          <a:xfrm>
            <a:off x="687388" y="6207137"/>
            <a:ext cx="1924050" cy="544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Area           Pop’n             16,808㎢       12.1million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1,370㎢         8.6million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7" name="Text Box 22"/>
          <p:cNvSpPr txBox="1">
            <a:spLocks noChangeArrowheads="1"/>
          </p:cNvSpPr>
          <p:nvPr/>
        </p:nvSpPr>
        <p:spPr bwMode="auto">
          <a:xfrm>
            <a:off x="2125669" y="6359525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Singapore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endParaRPr lang="en-US" altLang="ko-KR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8" name="Text Box 23"/>
          <p:cNvSpPr txBox="1">
            <a:spLocks noChangeArrowheads="1"/>
          </p:cNvSpPr>
          <p:nvPr/>
        </p:nvSpPr>
        <p:spPr bwMode="auto">
          <a:xfrm>
            <a:off x="2895600" y="6200775"/>
            <a:ext cx="1924050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Area           Pop’n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693㎢       4million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89" name="Text Box 24"/>
          <p:cNvSpPr txBox="1">
            <a:spLocks noChangeArrowheads="1"/>
          </p:cNvSpPr>
          <p:nvPr/>
        </p:nvSpPr>
        <p:spPr bwMode="auto">
          <a:xfrm>
            <a:off x="4367219" y="6359525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New York</a:t>
            </a:r>
          </a:p>
        </p:txBody>
      </p:sp>
      <p:sp>
        <p:nvSpPr>
          <p:cNvPr id="11290" name="Text Box 25"/>
          <p:cNvSpPr txBox="1">
            <a:spLocks noChangeArrowheads="1"/>
          </p:cNvSpPr>
          <p:nvPr/>
        </p:nvSpPr>
        <p:spPr bwMode="auto">
          <a:xfrm>
            <a:off x="5181600" y="6207137"/>
            <a:ext cx="1924050" cy="544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Area             Pop’n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2,928㎢       21.9million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830㎢         8.1million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91" name="Text Box 26"/>
          <p:cNvSpPr txBox="1">
            <a:spLocks noChangeArrowheads="1"/>
          </p:cNvSpPr>
          <p:nvPr/>
        </p:nvSpPr>
        <p:spPr bwMode="auto">
          <a:xfrm>
            <a:off x="6704019" y="6350000"/>
            <a:ext cx="1557337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Metro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Los Angeles</a:t>
            </a:r>
          </a:p>
        </p:txBody>
      </p:sp>
      <p:sp>
        <p:nvSpPr>
          <p:cNvPr id="11292" name="Text Box 27"/>
          <p:cNvSpPr txBox="1">
            <a:spLocks noChangeArrowheads="1"/>
          </p:cNvSpPr>
          <p:nvPr/>
        </p:nvSpPr>
        <p:spPr bwMode="auto">
          <a:xfrm>
            <a:off x="7570788" y="6191262"/>
            <a:ext cx="1924050" cy="544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Area            Pop’n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12,500㎢       18million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1,215㎢      3.8million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293" name="Text Box 18"/>
          <p:cNvSpPr txBox="1">
            <a:spLocks noChangeArrowheads="1"/>
          </p:cNvSpPr>
          <p:nvPr/>
        </p:nvSpPr>
        <p:spPr bwMode="auto">
          <a:xfrm>
            <a:off x="7926388" y="2586038"/>
            <a:ext cx="1924050" cy="54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Area           Pop’n</a:t>
            </a:r>
            <a:b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12,072㎢    10million</a:t>
            </a: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/>
            </a:r>
            <a:b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</a:br>
            <a:r>
              <a:rPr lang="ko-KR" altLang="en-US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     </a:t>
            </a:r>
            <a:r>
              <a:rPr lang="en-US" altLang="ko-KR" sz="900" b="1">
                <a:solidFill>
                  <a:srgbClr val="EAEAEA"/>
                </a:solidFill>
                <a:latin typeface="Arial" pitchFamily="34" charset="0"/>
                <a:ea typeface="HY헤드라인M" pitchFamily="18" charset="-127"/>
              </a:rPr>
              <a:t>762㎢   9.6million</a:t>
            </a:r>
            <a:endParaRPr lang="ko-KR" altLang="en-US" sz="900" b="1">
              <a:solidFill>
                <a:srgbClr val="EAEAEA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8918576" y="6546850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E3197-E57E-4BC0-827D-7841FFD1D17F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8C7887-B73C-43DD-9052-ABFD0BACA91A}" type="slidenum">
              <a:rPr lang="en-US" altLang="ko-KR" smtClean="0"/>
              <a:pPr/>
              <a:t>50</a:t>
            </a:fld>
            <a:endParaRPr lang="en-US" altLang="ko-KR" smtClean="0"/>
          </a:p>
        </p:txBody>
      </p:sp>
      <p:pic>
        <p:nvPicPr>
          <p:cNvPr id="63491" name="Picture 2" descr="상암"/>
          <p:cNvPicPr>
            <a:picLocks noChangeAspect="1" noChangeArrowheads="1"/>
          </p:cNvPicPr>
          <p:nvPr/>
        </p:nvPicPr>
        <p:blipFill>
          <a:blip r:embed="rId3" cstate="print"/>
          <a:srcRect l="1927" t="9894" b="17383"/>
          <a:stretch>
            <a:fillRect/>
          </a:stretch>
        </p:blipFill>
        <p:spPr bwMode="auto">
          <a:xfrm>
            <a:off x="176219" y="3019425"/>
            <a:ext cx="8967787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2003431" y="3870328"/>
            <a:ext cx="1223659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Public Golf Course</a:t>
            </a: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6183316" y="3589344"/>
            <a:ext cx="1138701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Digital Media City</a:t>
            </a:r>
          </a:p>
        </p:txBody>
      </p:sp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4197351" y="3589344"/>
            <a:ext cx="752376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Eco Village</a:t>
            </a:r>
          </a:p>
        </p:txBody>
      </p:sp>
      <p:sp>
        <p:nvSpPr>
          <p:cNvPr id="63495" name="Text Box 6"/>
          <p:cNvSpPr txBox="1">
            <a:spLocks noChangeArrowheads="1"/>
          </p:cNvSpPr>
          <p:nvPr/>
        </p:nvSpPr>
        <p:spPr bwMode="auto">
          <a:xfrm>
            <a:off x="3487739" y="5002224"/>
            <a:ext cx="1052138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Millennium Park</a:t>
            </a:r>
          </a:p>
        </p:txBody>
      </p:sp>
      <p:sp>
        <p:nvSpPr>
          <p:cNvPr id="63496" name="Text Box 7"/>
          <p:cNvSpPr txBox="1">
            <a:spLocks noChangeArrowheads="1"/>
          </p:cNvSpPr>
          <p:nvPr/>
        </p:nvSpPr>
        <p:spPr bwMode="auto">
          <a:xfrm>
            <a:off x="6958016" y="5575311"/>
            <a:ext cx="1645250" cy="174851"/>
          </a:xfrm>
          <a:prstGeom prst="rect">
            <a:avLst/>
          </a:prstGeom>
          <a:solidFill>
            <a:schemeClr val="tx2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36000" tIns="18000" rIns="36000" bIns="18000">
            <a:spAutoFit/>
          </a:bodyPr>
          <a:lstStyle/>
          <a:p>
            <a:pPr algn="ctr" defTabSz="682625" latinLnBrk="0">
              <a:lnSpc>
                <a:spcPct val="90000"/>
              </a:lnSpc>
              <a:spcBef>
                <a:spcPct val="20000"/>
              </a:spcBef>
            </a:pPr>
            <a:r>
              <a:rPr kumimoji="0" lang="en-US" altLang="ko-KR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Seoul World Cup Stadium</a:t>
            </a:r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777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Sangam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Digital Media City</a:t>
            </a:r>
          </a:p>
        </p:txBody>
      </p:sp>
      <p:sp>
        <p:nvSpPr>
          <p:cNvPr id="63498" name="Text Box 5"/>
          <p:cNvSpPr txBox="1">
            <a:spLocks noChangeArrowheads="1"/>
          </p:cNvSpPr>
          <p:nvPr/>
        </p:nvSpPr>
        <p:spPr bwMode="auto">
          <a:xfrm>
            <a:off x="1422400" y="1144589"/>
            <a:ext cx="7119938" cy="1773237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  <p:txBody>
          <a:bodyPr tIns="0" bIns="10800" anchor="ctr">
            <a:spAutoFit/>
          </a:bodyPr>
          <a:lstStyle/>
          <a:p>
            <a:pPr marL="266700" indent="-180975" algn="l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Ecological City</a:t>
            </a:r>
          </a:p>
          <a:p>
            <a:pPr marL="266700" indent="-180975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</a:t>
            </a:r>
            <a:r>
              <a:rPr lang="en-US" altLang="ko-KR" sz="1400" i="1">
                <a:latin typeface="Arial" pitchFamily="34" charset="0"/>
              </a:rPr>
              <a:t>Harmonization of human and nature</a:t>
            </a:r>
          </a:p>
          <a:p>
            <a:pPr marL="266700" indent="-180975" algn="l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Information City</a:t>
            </a:r>
          </a:p>
          <a:p>
            <a:pPr marL="266700" indent="-180975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</a:t>
            </a:r>
            <a:r>
              <a:rPr lang="en-US" altLang="ko-KR" sz="1400" i="1">
                <a:latin typeface="Arial" pitchFamily="34" charset="0"/>
              </a:rPr>
              <a:t>The center of Korea’s media industry</a:t>
            </a:r>
          </a:p>
          <a:p>
            <a:pPr marL="266700" indent="-180975" algn="l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Gateway City</a:t>
            </a:r>
          </a:p>
          <a:p>
            <a:pPr marL="266700" indent="-180975" algn="l">
              <a:lnSpc>
                <a:spcPct val="120000"/>
              </a:lnSpc>
              <a:spcBef>
                <a:spcPct val="0"/>
              </a:spcBef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   </a:t>
            </a:r>
            <a:r>
              <a:rPr lang="en-US" altLang="ko-KR" sz="1400" i="1">
                <a:latin typeface="Arial" pitchFamily="34" charset="0"/>
              </a:rPr>
              <a:t>Base for Seoul’s globalization</a:t>
            </a:r>
          </a:p>
        </p:txBody>
      </p:sp>
      <p:sp>
        <p:nvSpPr>
          <p:cNvPr id="63499" name="AutoShape 6"/>
          <p:cNvSpPr>
            <a:spLocks noChangeArrowheads="1"/>
          </p:cNvSpPr>
          <p:nvPr/>
        </p:nvSpPr>
        <p:spPr bwMode="auto">
          <a:xfrm>
            <a:off x="1179513" y="1112838"/>
            <a:ext cx="7694612" cy="1866900"/>
          </a:xfrm>
          <a:prstGeom prst="roundRect">
            <a:avLst>
              <a:gd name="adj" fmla="val 7213"/>
            </a:avLst>
          </a:prstGeom>
          <a:noFill/>
          <a:ln w="19050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tIns="0" bIns="10800" anchor="ctr"/>
          <a:lstStyle/>
          <a:p>
            <a:pPr marL="428625" indent="-342900" algn="l">
              <a:lnSpc>
                <a:spcPct val="130000"/>
              </a:lnSpc>
              <a:spcBef>
                <a:spcPct val="0"/>
              </a:spcBef>
            </a:pPr>
            <a:endParaRPr lang="en-US" altLang="ko-KR" sz="1200" i="1">
              <a:latin typeface="Arial Black" pitchFamily="34" charset="0"/>
            </a:endParaRPr>
          </a:p>
        </p:txBody>
      </p:sp>
      <p:sp>
        <p:nvSpPr>
          <p:cNvPr id="63500" name="Rectangle 2"/>
          <p:cNvSpPr>
            <a:spLocks noChangeArrowheads="1"/>
          </p:cNvSpPr>
          <p:nvPr/>
        </p:nvSpPr>
        <p:spPr bwMode="auto">
          <a:xfrm>
            <a:off x="1162050" y="669926"/>
            <a:ext cx="82296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 dirty="0">
                <a:latin typeface="Tahoma" pitchFamily="34" charset="0"/>
                <a:ea typeface="굴림" pitchFamily="50" charset="-127"/>
              </a:rPr>
              <a:t>  Goals of </a:t>
            </a:r>
            <a:r>
              <a:rPr lang="en-US" altLang="ko-KR" sz="1800" b="1" dirty="0" err="1">
                <a:latin typeface="Tahoma" pitchFamily="34" charset="0"/>
                <a:ea typeface="굴림" pitchFamily="50" charset="-127"/>
              </a:rPr>
              <a:t>Sangam</a:t>
            </a:r>
            <a:r>
              <a:rPr lang="en-US" altLang="ko-KR" sz="1800" b="1" dirty="0">
                <a:latin typeface="Tahoma" pitchFamily="34" charset="0"/>
                <a:ea typeface="굴림" pitchFamily="50" charset="-127"/>
              </a:rPr>
              <a:t> Digital Media City</a:t>
            </a: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914400" y="833438"/>
            <a:ext cx="265113" cy="157162"/>
            <a:chOff x="700088" y="1338263"/>
            <a:chExt cx="265112" cy="157162"/>
          </a:xfrm>
        </p:grpSpPr>
        <p:sp>
          <p:nvSpPr>
            <p:cNvPr id="63502" name="AutoShape 26"/>
            <p:cNvSpPr>
              <a:spLocks noChangeArrowheads="1"/>
            </p:cNvSpPr>
            <p:nvPr/>
          </p:nvSpPr>
          <p:spPr bwMode="auto">
            <a:xfrm>
              <a:off x="876300" y="1338263"/>
              <a:ext cx="88900" cy="157162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  <a:ea typeface="휴먼엑스포" pitchFamily="18" charset="-127"/>
              </a:endParaRPr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700091" y="1338263"/>
              <a:ext cx="177801" cy="157162"/>
              <a:chOff x="336" y="678"/>
              <a:chExt cx="121" cy="99"/>
            </a:xfrm>
          </p:grpSpPr>
          <p:sp>
            <p:nvSpPr>
              <p:cNvPr id="63504" name="AutoShape 28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  <p:sp>
            <p:nvSpPr>
              <p:cNvPr id="63505" name="AutoShape 29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6526595" y="-25400"/>
            <a:ext cx="23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Sangam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Digital Media City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5BC555-FDFF-412F-98EA-4AB1ADCFE215}" type="slidenum">
              <a:rPr lang="en-US" altLang="ko-KR" smtClean="0"/>
              <a:pPr/>
              <a:t>51</a:t>
            </a:fld>
            <a:endParaRPr lang="en-US" altLang="ko-KR" smtClean="0"/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1304931" y="606436"/>
            <a:ext cx="8251825" cy="158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180000"/>
              </a:lnSpc>
              <a:spcBef>
                <a:spcPct val="0"/>
              </a:spcBef>
            </a:pPr>
            <a:r>
              <a:rPr lang="en-US" altLang="ko-KR" sz="1800" dirty="0">
                <a:latin typeface="Tahoma" pitchFamily="34" charset="0"/>
                <a:ea typeface="굴림" pitchFamily="50" charset="-127"/>
              </a:rPr>
              <a:t>creation of digital media industrial district</a:t>
            </a:r>
          </a:p>
          <a:p>
            <a:pPr algn="l">
              <a:lnSpc>
                <a:spcPct val="180000"/>
              </a:lnSpc>
              <a:spcBef>
                <a:spcPct val="0"/>
              </a:spcBef>
            </a:pPr>
            <a:r>
              <a:rPr lang="en-US" altLang="ko-KR" sz="1800" dirty="0">
                <a:latin typeface="Tahoma" pitchFamily="34" charset="0"/>
                <a:ea typeface="굴림" pitchFamily="50" charset="-127"/>
              </a:rPr>
              <a:t>Provision of digital media industry support service and facilities</a:t>
            </a:r>
          </a:p>
          <a:p>
            <a:pPr algn="l">
              <a:lnSpc>
                <a:spcPct val="180000"/>
              </a:lnSpc>
              <a:spcBef>
                <a:spcPct val="0"/>
              </a:spcBef>
            </a:pPr>
            <a:r>
              <a:rPr lang="en-US" altLang="ko-KR" sz="1800" dirty="0">
                <a:latin typeface="Tahoma" pitchFamily="34" charset="0"/>
                <a:ea typeface="굴림" pitchFamily="50" charset="-127"/>
              </a:rPr>
              <a:t>Digital media research and education park</a:t>
            </a:r>
          </a:p>
        </p:txBody>
      </p:sp>
      <p:pic>
        <p:nvPicPr>
          <p:cNvPr id="65540" name="Picture 3" descr="dmc"/>
          <p:cNvPicPr>
            <a:picLocks noChangeAspect="1" noChangeArrowheads="1"/>
          </p:cNvPicPr>
          <p:nvPr/>
        </p:nvPicPr>
        <p:blipFill>
          <a:blip r:embed="rId2" cstate="print"/>
          <a:srcRect l="1927" t="11774"/>
          <a:stretch>
            <a:fillRect/>
          </a:stretch>
        </p:blipFill>
        <p:spPr bwMode="auto">
          <a:xfrm>
            <a:off x="176219" y="2352675"/>
            <a:ext cx="8967787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Digital Media City</a:t>
            </a:r>
          </a:p>
        </p:txBody>
      </p:sp>
      <p:grpSp>
        <p:nvGrpSpPr>
          <p:cNvPr id="2" name="Group 113"/>
          <p:cNvGrpSpPr>
            <a:grpSpLocks/>
          </p:cNvGrpSpPr>
          <p:nvPr/>
        </p:nvGrpSpPr>
        <p:grpSpPr bwMode="auto">
          <a:xfrm>
            <a:off x="928694" y="889001"/>
            <a:ext cx="265112" cy="157163"/>
            <a:chOff x="421" y="1018"/>
            <a:chExt cx="181" cy="99"/>
          </a:xfrm>
        </p:grpSpPr>
        <p:sp>
          <p:nvSpPr>
            <p:cNvPr id="65551" name="AutoShape 114"/>
            <p:cNvSpPr>
              <a:spLocks noChangeArrowheads="1"/>
            </p:cNvSpPr>
            <p:nvPr/>
          </p:nvSpPr>
          <p:spPr bwMode="auto">
            <a:xfrm>
              <a:off x="54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52" name="AutoShape 115"/>
            <p:cNvSpPr>
              <a:spLocks noChangeArrowheads="1"/>
            </p:cNvSpPr>
            <p:nvPr/>
          </p:nvSpPr>
          <p:spPr bwMode="auto">
            <a:xfrm>
              <a:off x="48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53" name="AutoShape 116"/>
            <p:cNvSpPr>
              <a:spLocks noChangeArrowheads="1"/>
            </p:cNvSpPr>
            <p:nvPr/>
          </p:nvSpPr>
          <p:spPr bwMode="auto">
            <a:xfrm>
              <a:off x="42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928694" y="1368437"/>
            <a:ext cx="265112" cy="157163"/>
            <a:chOff x="421" y="1018"/>
            <a:chExt cx="181" cy="99"/>
          </a:xfrm>
        </p:grpSpPr>
        <p:sp>
          <p:nvSpPr>
            <p:cNvPr id="65548" name="AutoShape 114"/>
            <p:cNvSpPr>
              <a:spLocks noChangeArrowheads="1"/>
            </p:cNvSpPr>
            <p:nvPr/>
          </p:nvSpPr>
          <p:spPr bwMode="auto">
            <a:xfrm>
              <a:off x="54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49" name="AutoShape 115"/>
            <p:cNvSpPr>
              <a:spLocks noChangeArrowheads="1"/>
            </p:cNvSpPr>
            <p:nvPr/>
          </p:nvSpPr>
          <p:spPr bwMode="auto">
            <a:xfrm>
              <a:off x="48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50" name="AutoShape 116"/>
            <p:cNvSpPr>
              <a:spLocks noChangeArrowheads="1"/>
            </p:cNvSpPr>
            <p:nvPr/>
          </p:nvSpPr>
          <p:spPr bwMode="auto">
            <a:xfrm>
              <a:off x="42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</p:grp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928694" y="1870079"/>
            <a:ext cx="265112" cy="157163"/>
            <a:chOff x="421" y="1018"/>
            <a:chExt cx="181" cy="99"/>
          </a:xfrm>
        </p:grpSpPr>
        <p:sp>
          <p:nvSpPr>
            <p:cNvPr id="65545" name="AutoShape 114"/>
            <p:cNvSpPr>
              <a:spLocks noChangeArrowheads="1"/>
            </p:cNvSpPr>
            <p:nvPr/>
          </p:nvSpPr>
          <p:spPr bwMode="auto">
            <a:xfrm>
              <a:off x="54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46" name="AutoShape 115"/>
            <p:cNvSpPr>
              <a:spLocks noChangeArrowheads="1"/>
            </p:cNvSpPr>
            <p:nvPr/>
          </p:nvSpPr>
          <p:spPr bwMode="auto">
            <a:xfrm>
              <a:off x="48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  <p:sp>
          <p:nvSpPr>
            <p:cNvPr id="65547" name="AutoShape 116"/>
            <p:cNvSpPr>
              <a:spLocks noChangeArrowheads="1"/>
            </p:cNvSpPr>
            <p:nvPr/>
          </p:nvSpPr>
          <p:spPr bwMode="auto">
            <a:xfrm>
              <a:off x="421" y="1018"/>
              <a:ext cx="61" cy="99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en-US" sz="1800" b="1" i="1">
                <a:solidFill>
                  <a:schemeClr val="bg2"/>
                </a:solidFill>
                <a:latin typeface="Arial Narrow" pitchFamily="34" charset="0"/>
                <a:ea typeface="산돌고딕 M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26595" y="-25400"/>
            <a:ext cx="23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Sangam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Digital Media City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9"/>
          <p:cNvGrpSpPr/>
          <p:nvPr/>
        </p:nvGrpSpPr>
        <p:grpSpPr>
          <a:xfrm>
            <a:off x="5332192" y="2310010"/>
            <a:ext cx="3486032" cy="565654"/>
            <a:chOff x="762000" y="2638198"/>
            <a:chExt cx="2409825" cy="684212"/>
          </a:xfrm>
        </p:grpSpPr>
        <p:sp>
          <p:nvSpPr>
            <p:cNvPr id="24" name="AutoShape 131"/>
            <p:cNvSpPr>
              <a:spLocks noChangeArrowheads="1"/>
            </p:cNvSpPr>
            <p:nvPr/>
          </p:nvSpPr>
          <p:spPr bwMode="auto">
            <a:xfrm>
              <a:off x="762000" y="2638198"/>
              <a:ext cx="2409825" cy="684212"/>
            </a:xfrm>
            <a:prstGeom prst="roundRect">
              <a:avLst>
                <a:gd name="adj" fmla="val 7943"/>
              </a:avLst>
            </a:prstGeom>
            <a:gradFill rotWithShape="1">
              <a:gsLst>
                <a:gs pos="0">
                  <a:srgbClr val="B2B2B2">
                    <a:alpha val="50000"/>
                  </a:srgb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ysClr val="windowText" lastClr="000000">
                  <a:alpha val="5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25" name="AutoShape 132"/>
            <p:cNvSpPr>
              <a:spLocks noChangeArrowheads="1"/>
            </p:cNvSpPr>
            <p:nvPr/>
          </p:nvSpPr>
          <p:spPr bwMode="auto">
            <a:xfrm>
              <a:off x="795338" y="2666181"/>
              <a:ext cx="2339975" cy="617081"/>
            </a:xfrm>
            <a:prstGeom prst="roundRect">
              <a:avLst>
                <a:gd name="adj" fmla="val 15448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tint val="0"/>
                    <a:invGamma/>
                    <a:alpha val="0"/>
                  </a:sys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3" name="그룹 49"/>
          <p:cNvGrpSpPr/>
          <p:nvPr/>
        </p:nvGrpSpPr>
        <p:grpSpPr>
          <a:xfrm>
            <a:off x="5332192" y="3074428"/>
            <a:ext cx="3486032" cy="565654"/>
            <a:chOff x="762000" y="2638198"/>
            <a:chExt cx="2409825" cy="684212"/>
          </a:xfrm>
        </p:grpSpPr>
        <p:sp>
          <p:nvSpPr>
            <p:cNvPr id="28" name="AutoShape 131"/>
            <p:cNvSpPr>
              <a:spLocks noChangeArrowheads="1"/>
            </p:cNvSpPr>
            <p:nvPr/>
          </p:nvSpPr>
          <p:spPr bwMode="auto">
            <a:xfrm>
              <a:off x="762000" y="2638198"/>
              <a:ext cx="2409825" cy="684212"/>
            </a:xfrm>
            <a:prstGeom prst="roundRect">
              <a:avLst>
                <a:gd name="adj" fmla="val 7943"/>
              </a:avLst>
            </a:prstGeom>
            <a:gradFill rotWithShape="1">
              <a:gsLst>
                <a:gs pos="0">
                  <a:srgbClr val="B2B2B2">
                    <a:alpha val="50000"/>
                  </a:srgb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ysClr val="windowText" lastClr="000000">
                  <a:alpha val="5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29" name="AutoShape 132"/>
            <p:cNvSpPr>
              <a:spLocks noChangeArrowheads="1"/>
            </p:cNvSpPr>
            <p:nvPr/>
          </p:nvSpPr>
          <p:spPr bwMode="auto">
            <a:xfrm>
              <a:off x="795338" y="2666181"/>
              <a:ext cx="2339975" cy="617081"/>
            </a:xfrm>
            <a:prstGeom prst="roundRect">
              <a:avLst>
                <a:gd name="adj" fmla="val 15448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tint val="0"/>
                    <a:invGamma/>
                    <a:alpha val="0"/>
                  </a:sys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4" name="그룹 49"/>
          <p:cNvGrpSpPr/>
          <p:nvPr/>
        </p:nvGrpSpPr>
        <p:grpSpPr>
          <a:xfrm>
            <a:off x="5332192" y="3808201"/>
            <a:ext cx="3486032" cy="565654"/>
            <a:chOff x="762000" y="2638198"/>
            <a:chExt cx="2409825" cy="684212"/>
          </a:xfrm>
        </p:grpSpPr>
        <p:sp>
          <p:nvSpPr>
            <p:cNvPr id="31" name="AutoShape 131"/>
            <p:cNvSpPr>
              <a:spLocks noChangeArrowheads="1"/>
            </p:cNvSpPr>
            <p:nvPr/>
          </p:nvSpPr>
          <p:spPr bwMode="auto">
            <a:xfrm>
              <a:off x="762000" y="2638198"/>
              <a:ext cx="2409825" cy="684212"/>
            </a:xfrm>
            <a:prstGeom prst="roundRect">
              <a:avLst>
                <a:gd name="adj" fmla="val 7943"/>
              </a:avLst>
            </a:prstGeom>
            <a:gradFill rotWithShape="1">
              <a:gsLst>
                <a:gs pos="0">
                  <a:srgbClr val="B2B2B2">
                    <a:alpha val="50000"/>
                  </a:srgb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ysClr val="windowText" lastClr="000000">
                  <a:alpha val="5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32" name="AutoShape 132"/>
            <p:cNvSpPr>
              <a:spLocks noChangeArrowheads="1"/>
            </p:cNvSpPr>
            <p:nvPr/>
          </p:nvSpPr>
          <p:spPr bwMode="auto">
            <a:xfrm>
              <a:off x="795338" y="2666181"/>
              <a:ext cx="2339975" cy="617081"/>
            </a:xfrm>
            <a:prstGeom prst="roundRect">
              <a:avLst>
                <a:gd name="adj" fmla="val 15448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tint val="0"/>
                    <a:invGamma/>
                    <a:alpha val="0"/>
                  </a:sys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5" name="그룹 49"/>
          <p:cNvGrpSpPr/>
          <p:nvPr/>
        </p:nvGrpSpPr>
        <p:grpSpPr>
          <a:xfrm>
            <a:off x="5332192" y="1552823"/>
            <a:ext cx="3486032" cy="565654"/>
            <a:chOff x="762000" y="2638198"/>
            <a:chExt cx="2409825" cy="684212"/>
          </a:xfrm>
        </p:grpSpPr>
        <p:sp>
          <p:nvSpPr>
            <p:cNvPr id="21" name="AutoShape 131"/>
            <p:cNvSpPr>
              <a:spLocks noChangeArrowheads="1"/>
            </p:cNvSpPr>
            <p:nvPr/>
          </p:nvSpPr>
          <p:spPr bwMode="auto">
            <a:xfrm>
              <a:off x="762000" y="2638198"/>
              <a:ext cx="2409825" cy="684212"/>
            </a:xfrm>
            <a:prstGeom prst="roundRect">
              <a:avLst>
                <a:gd name="adj" fmla="val 7943"/>
              </a:avLst>
            </a:prstGeom>
            <a:gradFill rotWithShape="1">
              <a:gsLst>
                <a:gs pos="0">
                  <a:srgbClr val="B2B2B2">
                    <a:alpha val="50000"/>
                  </a:srgb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ysClr val="windowText" lastClr="000000">
                  <a:alpha val="5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22" name="AutoShape 132"/>
            <p:cNvSpPr>
              <a:spLocks noChangeArrowheads="1"/>
            </p:cNvSpPr>
            <p:nvPr/>
          </p:nvSpPr>
          <p:spPr bwMode="auto">
            <a:xfrm>
              <a:off x="795338" y="2666181"/>
              <a:ext cx="2339975" cy="617081"/>
            </a:xfrm>
            <a:prstGeom prst="roundRect">
              <a:avLst>
                <a:gd name="adj" fmla="val 15448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tint val="0"/>
                    <a:invGamma/>
                    <a:alpha val="0"/>
                  </a:sys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</p:grpSp>
      <p:sp>
        <p:nvSpPr>
          <p:cNvPr id="12" name="내용"/>
          <p:cNvSpPr txBox="1"/>
          <p:nvPr/>
        </p:nvSpPr>
        <p:spPr bwMode="auto">
          <a:xfrm>
            <a:off x="5490860" y="1651540"/>
            <a:ext cx="1369098" cy="3749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spc="-100" dirty="0" smtClean="0">
                <a:solidFill>
                  <a:srgbClr val="0070C0"/>
                </a:solidFill>
                <a:latin typeface="08서울남산체 B" pitchFamily="18" charset="-127"/>
                <a:ea typeface="08서울남산체 B" pitchFamily="18" charset="-127"/>
                <a:cs typeface="Arial" pitchFamily="34" charset="0"/>
              </a:rPr>
              <a:t>위    치</a:t>
            </a:r>
            <a:r>
              <a:rPr kumimoji="0" lang="en-US" altLang="ko-KR" sz="2100" spc="-1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  <a:cs typeface="Arial" pitchFamily="34" charset="0"/>
              </a:rPr>
              <a:t> </a:t>
            </a:r>
            <a:endParaRPr kumimoji="0" lang="ko-KR" altLang="en-US" sz="2100" spc="-100" dirty="0">
              <a:solidFill>
                <a:srgbClr val="002060"/>
              </a:solidFill>
              <a:latin typeface="08서울남산체 EB" pitchFamily="18" charset="-127"/>
              <a:ea typeface="08서울남산체 EB" pitchFamily="18" charset="-127"/>
              <a:cs typeface="Arial" pitchFamily="34" charset="0"/>
            </a:endParaRPr>
          </a:p>
        </p:txBody>
      </p:sp>
      <p:sp>
        <p:nvSpPr>
          <p:cNvPr id="13" name="내용"/>
          <p:cNvSpPr txBox="1"/>
          <p:nvPr/>
        </p:nvSpPr>
        <p:spPr bwMode="auto">
          <a:xfrm>
            <a:off x="6489777" y="1767320"/>
            <a:ext cx="2571768" cy="305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dirty="0" smtClean="0">
                <a:latin typeface="맑은 고딕" pitchFamily="50" charset="-127"/>
                <a:ea typeface="맑은 고딕" pitchFamily="50" charset="-127"/>
              </a:rPr>
              <a:t>서울특별시 강서구 마곡동</a:t>
            </a:r>
            <a:endParaRPr lang="ko-KR" altLang="en-US" sz="15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"/>
          <p:cNvSpPr txBox="1"/>
          <p:nvPr/>
        </p:nvSpPr>
        <p:spPr bwMode="auto">
          <a:xfrm>
            <a:off x="5490860" y="2419581"/>
            <a:ext cx="1158552" cy="3749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spc="-100" dirty="0" smtClean="0">
                <a:solidFill>
                  <a:srgbClr val="0070C0"/>
                </a:solidFill>
                <a:latin typeface="08서울남산체 B" pitchFamily="18" charset="-127"/>
                <a:ea typeface="08서울남산체 B" pitchFamily="18" charset="-127"/>
                <a:cs typeface="Arial" pitchFamily="34" charset="0"/>
              </a:rPr>
              <a:t>면    적</a:t>
            </a:r>
            <a:r>
              <a:rPr kumimoji="0" lang="en-US" altLang="ko-KR" sz="2100" spc="-1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  <a:cs typeface="Arial" pitchFamily="34" charset="0"/>
              </a:rPr>
              <a:t> </a:t>
            </a:r>
            <a:endParaRPr kumimoji="0" lang="ko-KR" altLang="en-US" sz="2100" spc="-100" dirty="0">
              <a:solidFill>
                <a:srgbClr val="002060"/>
              </a:solidFill>
              <a:latin typeface="08서울남산체 EB" pitchFamily="18" charset="-127"/>
              <a:ea typeface="08서울남산체 EB" pitchFamily="18" charset="-127"/>
              <a:cs typeface="Arial" pitchFamily="34" charset="0"/>
            </a:endParaRPr>
          </a:p>
        </p:txBody>
      </p:sp>
      <p:sp>
        <p:nvSpPr>
          <p:cNvPr id="15" name="내용"/>
          <p:cNvSpPr txBox="1"/>
          <p:nvPr/>
        </p:nvSpPr>
        <p:spPr bwMode="auto">
          <a:xfrm>
            <a:off x="5490860" y="3955662"/>
            <a:ext cx="1369098" cy="3749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spc="-100" dirty="0" smtClean="0">
                <a:solidFill>
                  <a:srgbClr val="0070C0"/>
                </a:solidFill>
                <a:latin typeface="08서울남산체 B" pitchFamily="18" charset="-127"/>
                <a:ea typeface="08서울남산체 B" pitchFamily="18" charset="-127"/>
                <a:cs typeface="Arial" pitchFamily="34" charset="0"/>
              </a:rPr>
              <a:t>기    간</a:t>
            </a:r>
            <a:endParaRPr kumimoji="0" lang="ko-KR" altLang="en-US" sz="2200" spc="-100" dirty="0">
              <a:solidFill>
                <a:srgbClr val="0070C0"/>
              </a:solidFill>
              <a:latin typeface="08서울남산체 B" pitchFamily="18" charset="-127"/>
              <a:ea typeface="08서울남산체 B" pitchFamily="18" charset="-127"/>
              <a:cs typeface="Arial" pitchFamily="34" charset="0"/>
            </a:endParaRPr>
          </a:p>
        </p:txBody>
      </p:sp>
      <p:sp>
        <p:nvSpPr>
          <p:cNvPr id="16" name="내용"/>
          <p:cNvSpPr txBox="1"/>
          <p:nvPr/>
        </p:nvSpPr>
        <p:spPr bwMode="auto">
          <a:xfrm>
            <a:off x="5490860" y="3187622"/>
            <a:ext cx="1158552" cy="3749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spc="-100" dirty="0" err="1" smtClean="0">
                <a:solidFill>
                  <a:srgbClr val="0070C0"/>
                </a:solidFill>
                <a:latin typeface="08서울남산체 B" pitchFamily="18" charset="-127"/>
                <a:ea typeface="08서울남산체 B" pitchFamily="18" charset="-127"/>
                <a:cs typeface="Arial" pitchFamily="34" charset="0"/>
              </a:rPr>
              <a:t>시행사</a:t>
            </a:r>
            <a:endParaRPr kumimoji="0" lang="ko-KR" altLang="en-US" sz="2200" spc="-100" dirty="0">
              <a:solidFill>
                <a:srgbClr val="0070C0"/>
              </a:solidFill>
              <a:latin typeface="08서울남산체 B" pitchFamily="18" charset="-127"/>
              <a:ea typeface="08서울남산체 B" pitchFamily="18" charset="-127"/>
              <a:cs typeface="Arial" pitchFamily="34" charset="0"/>
            </a:endParaRPr>
          </a:p>
        </p:txBody>
      </p:sp>
      <p:sp>
        <p:nvSpPr>
          <p:cNvPr id="17" name="내용"/>
          <p:cNvSpPr txBox="1"/>
          <p:nvPr/>
        </p:nvSpPr>
        <p:spPr bwMode="auto">
          <a:xfrm>
            <a:off x="6489777" y="2530828"/>
            <a:ext cx="2571768" cy="3694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00" dirty="0" smtClean="0">
                <a:latin typeface="맑은 고딕" pitchFamily="50" charset="-127"/>
                <a:ea typeface="맑은 고딕" pitchFamily="50" charset="-127"/>
              </a:rPr>
              <a:t>3,665,336㎡</a:t>
            </a:r>
            <a:endParaRPr lang="ko-KR" altLang="en-US" sz="15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내용"/>
          <p:cNvSpPr txBox="1"/>
          <p:nvPr/>
        </p:nvSpPr>
        <p:spPr bwMode="auto">
          <a:xfrm>
            <a:off x="6489777" y="4012334"/>
            <a:ext cx="2533929" cy="3215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00" dirty="0" smtClean="0">
                <a:latin typeface="맑은 고딕" pitchFamily="50" charset="-127"/>
                <a:ea typeface="맑은 고딕" pitchFamily="50" charset="-127"/>
              </a:rPr>
              <a:t>2007. 12.</a:t>
            </a:r>
            <a:r>
              <a:rPr lang="ko-KR" altLang="en-US" sz="15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500" dirty="0" smtClean="0">
                <a:latin typeface="맑은 고딕" pitchFamily="50" charset="-127"/>
                <a:ea typeface="맑은 고딕" pitchFamily="50" charset="-127"/>
              </a:rPr>
              <a:t>~ 2031. 12.</a:t>
            </a:r>
          </a:p>
        </p:txBody>
      </p:sp>
      <p:sp>
        <p:nvSpPr>
          <p:cNvPr id="19" name="내용"/>
          <p:cNvSpPr txBox="1"/>
          <p:nvPr/>
        </p:nvSpPr>
        <p:spPr bwMode="auto">
          <a:xfrm>
            <a:off x="6489777" y="3294834"/>
            <a:ext cx="2571768" cy="34834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00" dirty="0" smtClean="0">
                <a:latin typeface="맑은 고딕" pitchFamily="50" charset="-127"/>
                <a:ea typeface="맑은 고딕" pitchFamily="50" charset="-127"/>
              </a:rPr>
              <a:t>SH</a:t>
            </a:r>
            <a:r>
              <a:rPr lang="ko-KR" altLang="en-US" sz="1500" dirty="0" smtClean="0">
                <a:latin typeface="맑은 고딕" pitchFamily="50" charset="-127"/>
                <a:ea typeface="맑은 고딕" pitchFamily="50" charset="-127"/>
              </a:rPr>
              <a:t>공사</a:t>
            </a:r>
          </a:p>
        </p:txBody>
      </p:sp>
      <p:sp>
        <p:nvSpPr>
          <p:cNvPr id="27" name="제목 26"/>
          <p:cNvSpPr>
            <a:spLocks noGrp="1"/>
          </p:cNvSpPr>
          <p:nvPr>
            <p:ph type="title"/>
          </p:nvPr>
        </p:nvSpPr>
        <p:spPr>
          <a:xfrm>
            <a:off x="228600" y="147638"/>
            <a:ext cx="7480300" cy="563562"/>
          </a:xfrm>
        </p:spPr>
        <p:txBody>
          <a:bodyPr/>
          <a:lstStyle/>
          <a:p>
            <a:r>
              <a:rPr lang="ko-KR" altLang="en-US" dirty="0" smtClean="0"/>
              <a:t>마곡시티의 개요</a:t>
            </a:r>
          </a:p>
        </p:txBody>
      </p:sp>
      <p:grpSp>
        <p:nvGrpSpPr>
          <p:cNvPr id="11" name="그룹 106"/>
          <p:cNvGrpSpPr/>
          <p:nvPr/>
        </p:nvGrpSpPr>
        <p:grpSpPr>
          <a:xfrm>
            <a:off x="0" y="1419225"/>
            <a:ext cx="5153668" cy="5438775"/>
            <a:chOff x="373063" y="287802"/>
            <a:chExt cx="5153668" cy="6064364"/>
          </a:xfrm>
        </p:grpSpPr>
        <p:grpSp>
          <p:nvGrpSpPr>
            <p:cNvPr id="20" name="그룹 105"/>
            <p:cNvGrpSpPr/>
            <p:nvPr/>
          </p:nvGrpSpPr>
          <p:grpSpPr>
            <a:xfrm>
              <a:off x="373063" y="287802"/>
              <a:ext cx="5153668" cy="6064364"/>
              <a:chOff x="373063" y="287802"/>
              <a:chExt cx="5153668" cy="6064364"/>
            </a:xfrm>
          </p:grpSpPr>
          <p:pic>
            <p:nvPicPr>
              <p:cNvPr id="9" name="그림 7" descr="구역도(구역변경).jpg"/>
              <p:cNvPicPr>
                <a:picLocks noChangeAspect="1"/>
              </p:cNvPicPr>
              <p:nvPr/>
            </p:nvPicPr>
            <p:blipFill>
              <a:blip r:embed="rId3" cstate="print"/>
              <a:srcRect l="6750" t="4256" b="7371"/>
              <a:stretch>
                <a:fillRect/>
              </a:stretch>
            </p:blipFill>
            <p:spPr bwMode="auto">
              <a:xfrm>
                <a:off x="373063" y="287802"/>
                <a:ext cx="5153668" cy="6064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자유형 9"/>
              <p:cNvSpPr/>
              <p:nvPr/>
            </p:nvSpPr>
            <p:spPr>
              <a:xfrm>
                <a:off x="2333625" y="1309688"/>
                <a:ext cx="2252663" cy="1800225"/>
              </a:xfrm>
              <a:custGeom>
                <a:avLst/>
                <a:gdLst>
                  <a:gd name="connsiteX0" fmla="*/ 2252663 w 2252663"/>
                  <a:gd name="connsiteY0" fmla="*/ 1609725 h 1800225"/>
                  <a:gd name="connsiteX1" fmla="*/ 1890713 w 2252663"/>
                  <a:gd name="connsiteY1" fmla="*/ 1328737 h 1800225"/>
                  <a:gd name="connsiteX2" fmla="*/ 1905000 w 2252663"/>
                  <a:gd name="connsiteY2" fmla="*/ 1295400 h 1800225"/>
                  <a:gd name="connsiteX3" fmla="*/ 1857375 w 2252663"/>
                  <a:gd name="connsiteY3" fmla="*/ 1257300 h 1800225"/>
                  <a:gd name="connsiteX4" fmla="*/ 1885950 w 2252663"/>
                  <a:gd name="connsiteY4" fmla="*/ 1228725 h 1800225"/>
                  <a:gd name="connsiteX5" fmla="*/ 1881188 w 2252663"/>
                  <a:gd name="connsiteY5" fmla="*/ 1157287 h 1800225"/>
                  <a:gd name="connsiteX6" fmla="*/ 1800225 w 2252663"/>
                  <a:gd name="connsiteY6" fmla="*/ 952500 h 1800225"/>
                  <a:gd name="connsiteX7" fmla="*/ 1800225 w 2252663"/>
                  <a:gd name="connsiteY7" fmla="*/ 666750 h 1800225"/>
                  <a:gd name="connsiteX8" fmla="*/ 1776413 w 2252663"/>
                  <a:gd name="connsiteY8" fmla="*/ 638175 h 1800225"/>
                  <a:gd name="connsiteX9" fmla="*/ 1771650 w 2252663"/>
                  <a:gd name="connsiteY9" fmla="*/ 557212 h 1800225"/>
                  <a:gd name="connsiteX10" fmla="*/ 1738313 w 2252663"/>
                  <a:gd name="connsiteY10" fmla="*/ 423862 h 1800225"/>
                  <a:gd name="connsiteX11" fmla="*/ 1852613 w 2252663"/>
                  <a:gd name="connsiteY11" fmla="*/ 309562 h 1800225"/>
                  <a:gd name="connsiteX12" fmla="*/ 1862138 w 2252663"/>
                  <a:gd name="connsiteY12" fmla="*/ 266700 h 1800225"/>
                  <a:gd name="connsiteX13" fmla="*/ 1952625 w 2252663"/>
                  <a:gd name="connsiteY13" fmla="*/ 247650 h 1800225"/>
                  <a:gd name="connsiteX14" fmla="*/ 1500188 w 2252663"/>
                  <a:gd name="connsiteY14" fmla="*/ 0 h 1800225"/>
                  <a:gd name="connsiteX15" fmla="*/ 1285875 w 2252663"/>
                  <a:gd name="connsiteY15" fmla="*/ 623887 h 1800225"/>
                  <a:gd name="connsiteX16" fmla="*/ 1071563 w 2252663"/>
                  <a:gd name="connsiteY16" fmla="*/ 528637 h 1800225"/>
                  <a:gd name="connsiteX17" fmla="*/ 1028700 w 2252663"/>
                  <a:gd name="connsiteY17" fmla="*/ 666750 h 1800225"/>
                  <a:gd name="connsiteX18" fmla="*/ 1090613 w 2252663"/>
                  <a:gd name="connsiteY18" fmla="*/ 709612 h 1800225"/>
                  <a:gd name="connsiteX19" fmla="*/ 1019175 w 2252663"/>
                  <a:gd name="connsiteY19" fmla="*/ 900112 h 1800225"/>
                  <a:gd name="connsiteX20" fmla="*/ 771525 w 2252663"/>
                  <a:gd name="connsiteY20" fmla="*/ 871537 h 1800225"/>
                  <a:gd name="connsiteX21" fmla="*/ 771525 w 2252663"/>
                  <a:gd name="connsiteY21" fmla="*/ 871537 h 1800225"/>
                  <a:gd name="connsiteX22" fmla="*/ 766763 w 2252663"/>
                  <a:gd name="connsiteY22" fmla="*/ 909637 h 1800225"/>
                  <a:gd name="connsiteX23" fmla="*/ 204788 w 2252663"/>
                  <a:gd name="connsiteY23" fmla="*/ 866775 h 1800225"/>
                  <a:gd name="connsiteX24" fmla="*/ 66675 w 2252663"/>
                  <a:gd name="connsiteY24" fmla="*/ 838200 h 1800225"/>
                  <a:gd name="connsiteX25" fmla="*/ 47625 w 2252663"/>
                  <a:gd name="connsiteY25" fmla="*/ 842962 h 1800225"/>
                  <a:gd name="connsiteX26" fmla="*/ 161925 w 2252663"/>
                  <a:gd name="connsiteY26" fmla="*/ 928687 h 1800225"/>
                  <a:gd name="connsiteX27" fmla="*/ 171450 w 2252663"/>
                  <a:gd name="connsiteY27" fmla="*/ 971550 h 1800225"/>
                  <a:gd name="connsiteX28" fmla="*/ 319088 w 2252663"/>
                  <a:gd name="connsiteY28" fmla="*/ 1257300 h 1800225"/>
                  <a:gd name="connsiteX29" fmla="*/ 228600 w 2252663"/>
                  <a:gd name="connsiteY29" fmla="*/ 1366837 h 1800225"/>
                  <a:gd name="connsiteX30" fmla="*/ 185738 w 2252663"/>
                  <a:gd name="connsiteY30" fmla="*/ 1500187 h 1800225"/>
                  <a:gd name="connsiteX31" fmla="*/ 228600 w 2252663"/>
                  <a:gd name="connsiteY31" fmla="*/ 1571625 h 1800225"/>
                  <a:gd name="connsiteX32" fmla="*/ 228600 w 2252663"/>
                  <a:gd name="connsiteY32" fmla="*/ 1609725 h 1800225"/>
                  <a:gd name="connsiteX33" fmla="*/ 290513 w 2252663"/>
                  <a:gd name="connsiteY33" fmla="*/ 1657350 h 1800225"/>
                  <a:gd name="connsiteX34" fmla="*/ 309563 w 2252663"/>
                  <a:gd name="connsiteY34" fmla="*/ 1714500 h 1800225"/>
                  <a:gd name="connsiteX35" fmla="*/ 338138 w 2252663"/>
                  <a:gd name="connsiteY35" fmla="*/ 1733550 h 1800225"/>
                  <a:gd name="connsiteX36" fmla="*/ 290513 w 2252663"/>
                  <a:gd name="connsiteY36" fmla="*/ 1800225 h 1800225"/>
                  <a:gd name="connsiteX37" fmla="*/ 157163 w 2252663"/>
                  <a:gd name="connsiteY37" fmla="*/ 1709737 h 1800225"/>
                  <a:gd name="connsiteX38" fmla="*/ 0 w 2252663"/>
                  <a:gd name="connsiteY38" fmla="*/ 1704975 h 1800225"/>
                  <a:gd name="connsiteX39" fmla="*/ 0 w 2252663"/>
                  <a:gd name="connsiteY39" fmla="*/ 1457325 h 180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52663" h="1800225">
                    <a:moveTo>
                      <a:pt x="2252663" y="1609725"/>
                    </a:moveTo>
                    <a:lnTo>
                      <a:pt x="1890713" y="1328737"/>
                    </a:lnTo>
                    <a:lnTo>
                      <a:pt x="1905000" y="1295400"/>
                    </a:lnTo>
                    <a:lnTo>
                      <a:pt x="1857375" y="1257300"/>
                    </a:lnTo>
                    <a:lnTo>
                      <a:pt x="1885950" y="1228725"/>
                    </a:lnTo>
                    <a:lnTo>
                      <a:pt x="1881188" y="1157287"/>
                    </a:lnTo>
                    <a:lnTo>
                      <a:pt x="1800225" y="952500"/>
                    </a:lnTo>
                    <a:lnTo>
                      <a:pt x="1800225" y="666750"/>
                    </a:lnTo>
                    <a:lnTo>
                      <a:pt x="1776413" y="638175"/>
                    </a:lnTo>
                    <a:lnTo>
                      <a:pt x="1771650" y="557212"/>
                    </a:lnTo>
                    <a:lnTo>
                      <a:pt x="1738313" y="423862"/>
                    </a:lnTo>
                    <a:lnTo>
                      <a:pt x="1852613" y="309562"/>
                    </a:lnTo>
                    <a:lnTo>
                      <a:pt x="1862138" y="266700"/>
                    </a:lnTo>
                    <a:lnTo>
                      <a:pt x="1952625" y="247650"/>
                    </a:lnTo>
                    <a:lnTo>
                      <a:pt x="1500188" y="0"/>
                    </a:lnTo>
                    <a:lnTo>
                      <a:pt x="1285875" y="623887"/>
                    </a:lnTo>
                    <a:lnTo>
                      <a:pt x="1071563" y="528637"/>
                    </a:lnTo>
                    <a:lnTo>
                      <a:pt x="1028700" y="666750"/>
                    </a:lnTo>
                    <a:lnTo>
                      <a:pt x="1090613" y="709612"/>
                    </a:lnTo>
                    <a:lnTo>
                      <a:pt x="1019175" y="900112"/>
                    </a:lnTo>
                    <a:lnTo>
                      <a:pt x="771525" y="871537"/>
                    </a:lnTo>
                    <a:lnTo>
                      <a:pt x="771525" y="871537"/>
                    </a:lnTo>
                    <a:lnTo>
                      <a:pt x="766763" y="909637"/>
                    </a:lnTo>
                    <a:lnTo>
                      <a:pt x="204788" y="866775"/>
                    </a:lnTo>
                    <a:lnTo>
                      <a:pt x="66675" y="838200"/>
                    </a:lnTo>
                    <a:lnTo>
                      <a:pt x="47625" y="842962"/>
                    </a:lnTo>
                    <a:lnTo>
                      <a:pt x="161925" y="928687"/>
                    </a:lnTo>
                    <a:lnTo>
                      <a:pt x="171450" y="971550"/>
                    </a:lnTo>
                    <a:lnTo>
                      <a:pt x="319088" y="1257300"/>
                    </a:lnTo>
                    <a:lnTo>
                      <a:pt x="228600" y="1366837"/>
                    </a:lnTo>
                    <a:lnTo>
                      <a:pt x="185738" y="1500187"/>
                    </a:lnTo>
                    <a:lnTo>
                      <a:pt x="228600" y="1571625"/>
                    </a:lnTo>
                    <a:lnTo>
                      <a:pt x="228600" y="1609725"/>
                    </a:lnTo>
                    <a:lnTo>
                      <a:pt x="290513" y="1657350"/>
                    </a:lnTo>
                    <a:lnTo>
                      <a:pt x="309563" y="1714500"/>
                    </a:lnTo>
                    <a:lnTo>
                      <a:pt x="338138" y="1733550"/>
                    </a:lnTo>
                    <a:lnTo>
                      <a:pt x="290513" y="1800225"/>
                    </a:lnTo>
                    <a:lnTo>
                      <a:pt x="157163" y="1709737"/>
                    </a:lnTo>
                    <a:lnTo>
                      <a:pt x="0" y="1704975"/>
                    </a:lnTo>
                    <a:lnTo>
                      <a:pt x="0" y="1457325"/>
                    </a:lnTo>
                  </a:path>
                </a:pathLst>
              </a:custGeom>
              <a:ln w="444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자유형 5"/>
            <p:cNvSpPr/>
            <p:nvPr/>
          </p:nvSpPr>
          <p:spPr>
            <a:xfrm>
              <a:off x="4214813" y="2919413"/>
              <a:ext cx="381000" cy="1443037"/>
            </a:xfrm>
            <a:custGeom>
              <a:avLst/>
              <a:gdLst>
                <a:gd name="connsiteX0" fmla="*/ 381000 w 381000"/>
                <a:gd name="connsiteY0" fmla="*/ 0 h 1443037"/>
                <a:gd name="connsiteX1" fmla="*/ 197643 w 381000"/>
                <a:gd name="connsiteY1" fmla="*/ 914400 h 1443037"/>
                <a:gd name="connsiteX2" fmla="*/ 66675 w 381000"/>
                <a:gd name="connsiteY2" fmla="*/ 1443037 h 1443037"/>
                <a:gd name="connsiteX3" fmla="*/ 0 w 381000"/>
                <a:gd name="connsiteY3" fmla="*/ 1440656 h 144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443037">
                  <a:moveTo>
                    <a:pt x="381000" y="0"/>
                  </a:moveTo>
                  <a:lnTo>
                    <a:pt x="197643" y="914400"/>
                  </a:lnTo>
                  <a:lnTo>
                    <a:pt x="66675" y="1443037"/>
                  </a:lnTo>
                  <a:lnTo>
                    <a:pt x="0" y="1440656"/>
                  </a:lnTo>
                </a:path>
              </a:pathLst>
            </a:cu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 6"/>
            <p:cNvSpPr/>
            <p:nvPr/>
          </p:nvSpPr>
          <p:spPr>
            <a:xfrm>
              <a:off x="2406650" y="4362450"/>
              <a:ext cx="1809750" cy="828674"/>
            </a:xfrm>
            <a:custGeom>
              <a:avLst/>
              <a:gdLst>
                <a:gd name="connsiteX0" fmla="*/ 1809750 w 1809750"/>
                <a:gd name="connsiteY0" fmla="*/ 0 h 828675"/>
                <a:gd name="connsiteX1" fmla="*/ 1616075 w 1809750"/>
                <a:gd name="connsiteY1" fmla="*/ 790575 h 828675"/>
                <a:gd name="connsiteX2" fmla="*/ 1209675 w 1809750"/>
                <a:gd name="connsiteY2" fmla="*/ 739775 h 828675"/>
                <a:gd name="connsiteX3" fmla="*/ 1171575 w 1809750"/>
                <a:gd name="connsiteY3" fmla="*/ 819150 h 828675"/>
                <a:gd name="connsiteX4" fmla="*/ 1143000 w 1809750"/>
                <a:gd name="connsiteY4" fmla="*/ 828675 h 828675"/>
                <a:gd name="connsiteX5" fmla="*/ 1133475 w 1809750"/>
                <a:gd name="connsiteY5" fmla="*/ 762000 h 828675"/>
                <a:gd name="connsiteX6" fmla="*/ 1095375 w 1809750"/>
                <a:gd name="connsiteY6" fmla="*/ 711200 h 828675"/>
                <a:gd name="connsiteX7" fmla="*/ 485775 w 1809750"/>
                <a:gd name="connsiteY7" fmla="*/ 666750 h 828675"/>
                <a:gd name="connsiteX8" fmla="*/ 539750 w 1809750"/>
                <a:gd name="connsiteY8" fmla="*/ 19050 h 828675"/>
                <a:gd name="connsiteX9" fmla="*/ 469900 w 1809750"/>
                <a:gd name="connsiteY9" fmla="*/ 6350 h 828675"/>
                <a:gd name="connsiteX10" fmla="*/ 415925 w 1809750"/>
                <a:gd name="connsiteY10" fmla="*/ 666750 h 828675"/>
                <a:gd name="connsiteX11" fmla="*/ 161925 w 1809750"/>
                <a:gd name="connsiteY11" fmla="*/ 647700 h 828675"/>
                <a:gd name="connsiteX12" fmla="*/ 0 w 1809750"/>
                <a:gd name="connsiteY12" fmla="*/ 457200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0" h="828675">
                  <a:moveTo>
                    <a:pt x="1809750" y="0"/>
                  </a:moveTo>
                  <a:lnTo>
                    <a:pt x="1616075" y="790575"/>
                  </a:lnTo>
                  <a:lnTo>
                    <a:pt x="1209675" y="739775"/>
                  </a:lnTo>
                  <a:lnTo>
                    <a:pt x="1171575" y="819150"/>
                  </a:lnTo>
                  <a:lnTo>
                    <a:pt x="1143000" y="828675"/>
                  </a:lnTo>
                  <a:lnTo>
                    <a:pt x="1133475" y="762000"/>
                  </a:lnTo>
                  <a:lnTo>
                    <a:pt x="1095375" y="711200"/>
                  </a:lnTo>
                  <a:lnTo>
                    <a:pt x="485775" y="666750"/>
                  </a:lnTo>
                  <a:lnTo>
                    <a:pt x="539750" y="19050"/>
                  </a:lnTo>
                  <a:lnTo>
                    <a:pt x="469900" y="6350"/>
                  </a:lnTo>
                  <a:lnTo>
                    <a:pt x="415925" y="666750"/>
                  </a:lnTo>
                  <a:lnTo>
                    <a:pt x="161925" y="647700"/>
                  </a:lnTo>
                  <a:lnTo>
                    <a:pt x="0" y="457200"/>
                  </a:lnTo>
                </a:path>
              </a:pathLst>
            </a:cu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>
              <a:off x="1709738" y="2490788"/>
              <a:ext cx="695325" cy="2590800"/>
            </a:xfrm>
            <a:custGeom>
              <a:avLst/>
              <a:gdLst>
                <a:gd name="connsiteX0" fmla="*/ 695325 w 695325"/>
                <a:gd name="connsiteY0" fmla="*/ 2319337 h 2590800"/>
                <a:gd name="connsiteX1" fmla="*/ 442912 w 695325"/>
                <a:gd name="connsiteY1" fmla="*/ 2590800 h 2590800"/>
                <a:gd name="connsiteX2" fmla="*/ 390525 w 695325"/>
                <a:gd name="connsiteY2" fmla="*/ 2552700 h 2590800"/>
                <a:gd name="connsiteX3" fmla="*/ 385762 w 695325"/>
                <a:gd name="connsiteY3" fmla="*/ 2324100 h 2590800"/>
                <a:gd name="connsiteX4" fmla="*/ 0 w 695325"/>
                <a:gd name="connsiteY4" fmla="*/ 2400300 h 2590800"/>
                <a:gd name="connsiteX5" fmla="*/ 14287 w 695325"/>
                <a:gd name="connsiteY5" fmla="*/ 1104900 h 2590800"/>
                <a:gd name="connsiteX6" fmla="*/ 257175 w 695325"/>
                <a:gd name="connsiteY6" fmla="*/ 1357312 h 2590800"/>
                <a:gd name="connsiteX7" fmla="*/ 261937 w 695325"/>
                <a:gd name="connsiteY7" fmla="*/ 1019175 h 2590800"/>
                <a:gd name="connsiteX8" fmla="*/ 104775 w 695325"/>
                <a:gd name="connsiteY8" fmla="*/ 928687 h 2590800"/>
                <a:gd name="connsiteX9" fmla="*/ 104775 w 695325"/>
                <a:gd name="connsiteY9" fmla="*/ 957262 h 2590800"/>
                <a:gd name="connsiteX10" fmla="*/ 23812 w 695325"/>
                <a:gd name="connsiteY10" fmla="*/ 957262 h 2590800"/>
                <a:gd name="connsiteX11" fmla="*/ 33337 w 695325"/>
                <a:gd name="connsiteY11" fmla="*/ 47625 h 2590800"/>
                <a:gd name="connsiteX12" fmla="*/ 114300 w 695325"/>
                <a:gd name="connsiteY12" fmla="*/ 19050 h 2590800"/>
                <a:gd name="connsiteX13" fmla="*/ 152400 w 695325"/>
                <a:gd name="connsiteY13" fmla="*/ 0 h 2590800"/>
                <a:gd name="connsiteX14" fmla="*/ 209550 w 695325"/>
                <a:gd name="connsiteY14" fmla="*/ 9525 h 2590800"/>
                <a:gd name="connsiteX15" fmla="*/ 252412 w 695325"/>
                <a:gd name="connsiteY15" fmla="*/ 28575 h 2590800"/>
                <a:gd name="connsiteX16" fmla="*/ 304800 w 695325"/>
                <a:gd name="connsiteY16" fmla="*/ 85725 h 2590800"/>
                <a:gd name="connsiteX17" fmla="*/ 323850 w 695325"/>
                <a:gd name="connsiteY17" fmla="*/ 142875 h 2590800"/>
                <a:gd name="connsiteX18" fmla="*/ 395287 w 695325"/>
                <a:gd name="connsiteY18" fmla="*/ 152400 h 2590800"/>
                <a:gd name="connsiteX19" fmla="*/ 623887 w 695325"/>
                <a:gd name="connsiteY19" fmla="*/ 271462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5325" h="2590800">
                  <a:moveTo>
                    <a:pt x="695325" y="2319337"/>
                  </a:moveTo>
                  <a:lnTo>
                    <a:pt x="442912" y="2590800"/>
                  </a:lnTo>
                  <a:lnTo>
                    <a:pt x="390525" y="2552700"/>
                  </a:lnTo>
                  <a:cubicBezTo>
                    <a:pt x="388937" y="2476500"/>
                    <a:pt x="387350" y="2400300"/>
                    <a:pt x="385762" y="2324100"/>
                  </a:cubicBezTo>
                  <a:lnTo>
                    <a:pt x="0" y="2400300"/>
                  </a:lnTo>
                  <a:lnTo>
                    <a:pt x="14287" y="1104900"/>
                  </a:lnTo>
                  <a:lnTo>
                    <a:pt x="257175" y="1357312"/>
                  </a:lnTo>
                  <a:cubicBezTo>
                    <a:pt x="258762" y="1244600"/>
                    <a:pt x="260350" y="1131887"/>
                    <a:pt x="261937" y="1019175"/>
                  </a:cubicBezTo>
                  <a:lnTo>
                    <a:pt x="104775" y="928687"/>
                  </a:lnTo>
                  <a:lnTo>
                    <a:pt x="104775" y="957262"/>
                  </a:lnTo>
                  <a:lnTo>
                    <a:pt x="23812" y="957262"/>
                  </a:lnTo>
                  <a:lnTo>
                    <a:pt x="33337" y="47625"/>
                  </a:lnTo>
                  <a:lnTo>
                    <a:pt x="114300" y="19050"/>
                  </a:lnTo>
                  <a:lnTo>
                    <a:pt x="152400" y="0"/>
                  </a:lnTo>
                  <a:lnTo>
                    <a:pt x="209550" y="9525"/>
                  </a:lnTo>
                  <a:lnTo>
                    <a:pt x="252412" y="28575"/>
                  </a:lnTo>
                  <a:lnTo>
                    <a:pt x="304800" y="85725"/>
                  </a:lnTo>
                  <a:lnTo>
                    <a:pt x="323850" y="142875"/>
                  </a:lnTo>
                  <a:lnTo>
                    <a:pt x="395287" y="152400"/>
                  </a:lnTo>
                  <a:lnTo>
                    <a:pt x="623887" y="271462"/>
                  </a:lnTo>
                </a:path>
              </a:pathLst>
            </a:cu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49"/>
          <p:cNvGrpSpPr/>
          <p:nvPr/>
        </p:nvGrpSpPr>
        <p:grpSpPr>
          <a:xfrm>
            <a:off x="5332192" y="4553268"/>
            <a:ext cx="3486032" cy="2107176"/>
            <a:chOff x="762000" y="2638198"/>
            <a:chExt cx="2409825" cy="684212"/>
          </a:xfrm>
        </p:grpSpPr>
        <p:sp>
          <p:nvSpPr>
            <p:cNvPr id="34" name="AutoShape 131"/>
            <p:cNvSpPr>
              <a:spLocks noChangeArrowheads="1"/>
            </p:cNvSpPr>
            <p:nvPr/>
          </p:nvSpPr>
          <p:spPr bwMode="auto">
            <a:xfrm>
              <a:off x="762000" y="2638198"/>
              <a:ext cx="2409825" cy="684212"/>
            </a:xfrm>
            <a:prstGeom prst="roundRect">
              <a:avLst>
                <a:gd name="adj" fmla="val 7943"/>
              </a:avLst>
            </a:prstGeom>
            <a:gradFill rotWithShape="1">
              <a:gsLst>
                <a:gs pos="0">
                  <a:srgbClr val="B2B2B2">
                    <a:alpha val="50000"/>
                  </a:srgb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35921" dir="2700000" algn="ctr" rotWithShape="0">
                <a:sysClr val="windowText" lastClr="000000">
                  <a:alpha val="50000"/>
                </a:sys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35" name="AutoShape 132"/>
            <p:cNvSpPr>
              <a:spLocks noChangeArrowheads="1"/>
            </p:cNvSpPr>
            <p:nvPr/>
          </p:nvSpPr>
          <p:spPr bwMode="auto">
            <a:xfrm>
              <a:off x="795338" y="2658850"/>
              <a:ext cx="2339975" cy="617081"/>
            </a:xfrm>
            <a:prstGeom prst="roundRect">
              <a:avLst>
                <a:gd name="adj" fmla="val 6538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tint val="0"/>
                    <a:invGamma/>
                    <a:alpha val="0"/>
                  </a:sys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</p:grpSp>
      <p:sp>
        <p:nvSpPr>
          <p:cNvPr id="36" name="내용"/>
          <p:cNvSpPr txBox="1"/>
          <p:nvPr/>
        </p:nvSpPr>
        <p:spPr bwMode="auto">
          <a:xfrm>
            <a:off x="5490860" y="4745885"/>
            <a:ext cx="1369098" cy="3749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spc="-100" dirty="0" smtClean="0">
                <a:solidFill>
                  <a:srgbClr val="0070C0"/>
                </a:solidFill>
                <a:latin typeface="08서울남산체 B" pitchFamily="18" charset="-127"/>
                <a:ea typeface="08서울남산체 B" pitchFamily="18" charset="-127"/>
                <a:cs typeface="Arial" pitchFamily="34" charset="0"/>
              </a:rPr>
              <a:t>추진현황</a:t>
            </a:r>
            <a:endParaRPr kumimoji="0" lang="ko-KR" altLang="en-US" sz="2200" spc="-100" dirty="0">
              <a:solidFill>
                <a:srgbClr val="0070C0"/>
              </a:solidFill>
              <a:latin typeface="08서울남산체 B" pitchFamily="18" charset="-127"/>
              <a:ea typeface="08서울남산체 B" pitchFamily="18" charset="-127"/>
              <a:cs typeface="Arial" pitchFamily="34" charset="0"/>
            </a:endParaRPr>
          </a:p>
        </p:txBody>
      </p:sp>
      <p:sp>
        <p:nvSpPr>
          <p:cNvPr id="37" name="내용"/>
          <p:cNvSpPr txBox="1"/>
          <p:nvPr/>
        </p:nvSpPr>
        <p:spPr bwMode="auto">
          <a:xfrm>
            <a:off x="5489015" y="5151711"/>
            <a:ext cx="4027518" cy="15813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2005.12 : 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마곡지구 조성계획 발표</a:t>
            </a:r>
            <a:endParaRPr kumimoji="0"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2007.12 : 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개발계획 승인 고시</a:t>
            </a:r>
          </a:p>
          <a:p>
            <a:pPr lvl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2009.09 : 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단지조성 공사 착공</a:t>
            </a: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lvl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현재</a:t>
            </a: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 : 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단지조성 공정 </a:t>
            </a: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20%(</a:t>
            </a:r>
            <a:r>
              <a:rPr kumimoji="0" lang="ko-KR" altLang="en-US" sz="1400" dirty="0" smtClean="0">
                <a:latin typeface="맑은 고딕" pitchFamily="50" charset="-127"/>
                <a:ea typeface="맑은 고딕" pitchFamily="50" charset="-127"/>
              </a:rPr>
              <a:t>완공 </a:t>
            </a:r>
            <a:r>
              <a:rPr kumimoji="0" lang="en-US" altLang="ko-KR" sz="1400" dirty="0" smtClean="0">
                <a:latin typeface="맑은 고딕" pitchFamily="50" charset="-127"/>
                <a:ea typeface="맑은 고딕" pitchFamily="50" charset="-127"/>
              </a:rPr>
              <a:t>: ’14. 4)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ko-KR" altLang="en-US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 smtClean="0">
                <a:latin typeface="Garamond" pitchFamily="18" charset="0"/>
                <a:ea typeface="굴림" pitchFamily="50" charset="-127"/>
              </a:rPr>
              <a:t>Magok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 City Development Project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9996" y="1705966"/>
            <a:ext cx="1888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Magok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City </a:t>
            </a:r>
          </a:p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Development  Project</a:t>
            </a:r>
          </a:p>
          <a:p>
            <a:endParaRPr lang="en-US" altLang="ko-KR" sz="14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36813" y="-25400"/>
            <a:ext cx="2155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Magok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City Development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</a:t>
            </a:r>
          </a:p>
        </p:txBody>
      </p:sp>
    </p:spTree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제목 26"/>
          <p:cNvSpPr>
            <a:spLocks noGrp="1"/>
          </p:cNvSpPr>
          <p:nvPr>
            <p:ph type="title"/>
          </p:nvPr>
        </p:nvSpPr>
        <p:spPr>
          <a:xfrm>
            <a:off x="228600" y="147638"/>
            <a:ext cx="7480300" cy="563562"/>
          </a:xfrm>
        </p:spPr>
        <p:txBody>
          <a:bodyPr/>
          <a:lstStyle/>
          <a:p>
            <a:r>
              <a:rPr lang="ko-KR" altLang="en-US" dirty="0" smtClean="0"/>
              <a:t>토지이용계획</a:t>
            </a:r>
          </a:p>
        </p:txBody>
      </p:sp>
      <p:cxnSp>
        <p:nvCxnSpPr>
          <p:cNvPr id="5" name="직선 연결선 5"/>
          <p:cNvCxnSpPr/>
          <p:nvPr/>
        </p:nvCxnSpPr>
        <p:spPr bwMode="auto">
          <a:xfrm>
            <a:off x="5784848" y="4358336"/>
            <a:ext cx="30972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 bwMode="auto">
          <a:xfrm>
            <a:off x="5796136" y="6093296"/>
            <a:ext cx="30972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342"/>
          <p:cNvGrpSpPr/>
          <p:nvPr/>
        </p:nvGrpSpPr>
        <p:grpSpPr>
          <a:xfrm>
            <a:off x="242381" y="1857828"/>
            <a:ext cx="4121475" cy="5000195"/>
            <a:chOff x="552615" y="1070174"/>
            <a:chExt cx="4710695" cy="5785653"/>
          </a:xfrm>
        </p:grpSpPr>
        <p:pic>
          <p:nvPicPr>
            <p:cNvPr id="8" name="Picture 15" descr="면적변경-Model 사본"/>
            <p:cNvPicPr>
              <a:picLocks noChangeAspect="1" noChangeArrowheads="1"/>
            </p:cNvPicPr>
            <p:nvPr/>
          </p:nvPicPr>
          <p:blipFill>
            <a:blip r:embed="rId3" cstate="print"/>
            <a:srcRect t="-430" b="3030"/>
            <a:stretch>
              <a:fillRect/>
            </a:stretch>
          </p:blipFill>
          <p:spPr bwMode="auto">
            <a:xfrm>
              <a:off x="552615" y="1070174"/>
              <a:ext cx="4710695" cy="5785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그룹 92"/>
            <p:cNvGrpSpPr/>
            <p:nvPr/>
          </p:nvGrpSpPr>
          <p:grpSpPr>
            <a:xfrm>
              <a:off x="695993" y="1173996"/>
              <a:ext cx="4452602" cy="5418589"/>
              <a:chOff x="6216235" y="1338530"/>
              <a:chExt cx="3410481" cy="3933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자유형 16"/>
              <p:cNvSpPr/>
              <p:nvPr/>
            </p:nvSpPr>
            <p:spPr>
              <a:xfrm>
                <a:off x="7188199" y="2705576"/>
                <a:ext cx="2438517" cy="2566210"/>
              </a:xfrm>
              <a:custGeom>
                <a:avLst/>
                <a:gdLst>
                  <a:gd name="connsiteX0" fmla="*/ 1943100 w 2362200"/>
                  <a:gd name="connsiteY0" fmla="*/ 0 h 2597150"/>
                  <a:gd name="connsiteX1" fmla="*/ 2178050 w 2362200"/>
                  <a:gd name="connsiteY1" fmla="*/ 171450 h 2597150"/>
                  <a:gd name="connsiteX2" fmla="*/ 2101850 w 2362200"/>
                  <a:gd name="connsiteY2" fmla="*/ 298450 h 2597150"/>
                  <a:gd name="connsiteX3" fmla="*/ 2082800 w 2362200"/>
                  <a:gd name="connsiteY3" fmla="*/ 463550 h 2597150"/>
                  <a:gd name="connsiteX4" fmla="*/ 2362200 w 2362200"/>
                  <a:gd name="connsiteY4" fmla="*/ 501650 h 2597150"/>
                  <a:gd name="connsiteX5" fmla="*/ 2076450 w 2362200"/>
                  <a:gd name="connsiteY5" fmla="*/ 1644650 h 2597150"/>
                  <a:gd name="connsiteX6" fmla="*/ 1663700 w 2362200"/>
                  <a:gd name="connsiteY6" fmla="*/ 1587500 h 2597150"/>
                  <a:gd name="connsiteX7" fmla="*/ 1530350 w 2362200"/>
                  <a:gd name="connsiteY7" fmla="*/ 2597150 h 2597150"/>
                  <a:gd name="connsiteX8" fmla="*/ 800100 w 2362200"/>
                  <a:gd name="connsiteY8" fmla="*/ 2533650 h 2597150"/>
                  <a:gd name="connsiteX9" fmla="*/ 831850 w 2362200"/>
                  <a:gd name="connsiteY9" fmla="*/ 2127250 h 2597150"/>
                  <a:gd name="connsiteX10" fmla="*/ 0 w 2362200"/>
                  <a:gd name="connsiteY10" fmla="*/ 2025650 h 2597150"/>
                  <a:gd name="connsiteX11" fmla="*/ 31750 w 2362200"/>
                  <a:gd name="connsiteY11" fmla="*/ 1752600 h 2597150"/>
                  <a:gd name="connsiteX12" fmla="*/ 469900 w 2362200"/>
                  <a:gd name="connsiteY12" fmla="*/ 1816100 h 2597150"/>
                  <a:gd name="connsiteX13" fmla="*/ 558800 w 2362200"/>
                  <a:gd name="connsiteY13" fmla="*/ 996950 h 2597150"/>
                  <a:gd name="connsiteX14" fmla="*/ 1441450 w 2362200"/>
                  <a:gd name="connsiteY14" fmla="*/ 1111250 h 2597150"/>
                  <a:gd name="connsiteX15" fmla="*/ 1498600 w 2362200"/>
                  <a:gd name="connsiteY15" fmla="*/ 482600 h 2597150"/>
                  <a:gd name="connsiteX16" fmla="*/ 1587500 w 2362200"/>
                  <a:gd name="connsiteY16" fmla="*/ 355600 h 2597150"/>
                  <a:gd name="connsiteX17" fmla="*/ 1943100 w 2362200"/>
                  <a:gd name="connsiteY17" fmla="*/ 0 h 259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2200" h="2597150">
                    <a:moveTo>
                      <a:pt x="1943100" y="0"/>
                    </a:moveTo>
                    <a:lnTo>
                      <a:pt x="2178050" y="171450"/>
                    </a:lnTo>
                    <a:lnTo>
                      <a:pt x="2101850" y="298450"/>
                    </a:lnTo>
                    <a:lnTo>
                      <a:pt x="2082800" y="463550"/>
                    </a:lnTo>
                    <a:lnTo>
                      <a:pt x="2362200" y="501650"/>
                    </a:lnTo>
                    <a:lnTo>
                      <a:pt x="2076450" y="1644650"/>
                    </a:lnTo>
                    <a:lnTo>
                      <a:pt x="1663700" y="1587500"/>
                    </a:lnTo>
                    <a:lnTo>
                      <a:pt x="1530350" y="2597150"/>
                    </a:lnTo>
                    <a:lnTo>
                      <a:pt x="800100" y="2533650"/>
                    </a:lnTo>
                    <a:lnTo>
                      <a:pt x="831850" y="2127250"/>
                    </a:lnTo>
                    <a:lnTo>
                      <a:pt x="0" y="2025650"/>
                    </a:lnTo>
                    <a:lnTo>
                      <a:pt x="31750" y="1752600"/>
                    </a:lnTo>
                    <a:lnTo>
                      <a:pt x="469900" y="1816100"/>
                    </a:lnTo>
                    <a:lnTo>
                      <a:pt x="558800" y="996950"/>
                    </a:lnTo>
                    <a:lnTo>
                      <a:pt x="1441450" y="1111250"/>
                    </a:lnTo>
                    <a:lnTo>
                      <a:pt x="1498600" y="482600"/>
                    </a:lnTo>
                    <a:lnTo>
                      <a:pt x="1587500" y="355600"/>
                    </a:lnTo>
                    <a:lnTo>
                      <a:pt x="1943100" y="0"/>
                    </a:lnTo>
                    <a:close/>
                  </a:path>
                </a:pathLst>
              </a:custGeom>
              <a:noFill/>
              <a:ln w="28575">
                <a:solidFill>
                  <a:srgbClr val="AB1D0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모서리가 둥근 직사각형 17"/>
              <p:cNvSpPr/>
              <p:nvPr/>
            </p:nvSpPr>
            <p:spPr bwMode="auto">
              <a:xfrm>
                <a:off x="7204780" y="4050793"/>
                <a:ext cx="1441426" cy="3305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759" tIns="41880" rIns="83759" bIns="4188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r">
                  <a:defRPr/>
                </a:pPr>
                <a:r>
                  <a:rPr lang="ko-KR" altLang="en-US" b="1" spc="46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산업단지</a:t>
                </a:r>
                <a:endParaRPr lang="ko-KR" altLang="en-US" b="1" spc="46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9" name="자유형 18"/>
              <p:cNvSpPr/>
              <p:nvPr/>
            </p:nvSpPr>
            <p:spPr>
              <a:xfrm>
                <a:off x="7743825" y="1338530"/>
                <a:ext cx="1536900" cy="2348933"/>
              </a:xfrm>
              <a:custGeom>
                <a:avLst/>
                <a:gdLst>
                  <a:gd name="connsiteX0" fmla="*/ 1409700 w 1495425"/>
                  <a:gd name="connsiteY0" fmla="*/ 1333500 h 2371725"/>
                  <a:gd name="connsiteX1" fmla="*/ 1419225 w 1495425"/>
                  <a:gd name="connsiteY1" fmla="*/ 1209675 h 2371725"/>
                  <a:gd name="connsiteX2" fmla="*/ 1304925 w 1495425"/>
                  <a:gd name="connsiteY2" fmla="*/ 981075 h 2371725"/>
                  <a:gd name="connsiteX3" fmla="*/ 1314450 w 1495425"/>
                  <a:gd name="connsiteY3" fmla="*/ 733425 h 2371725"/>
                  <a:gd name="connsiteX4" fmla="*/ 1266825 w 1495425"/>
                  <a:gd name="connsiteY4" fmla="*/ 609600 h 2371725"/>
                  <a:gd name="connsiteX5" fmla="*/ 1238250 w 1495425"/>
                  <a:gd name="connsiteY5" fmla="*/ 457200 h 2371725"/>
                  <a:gd name="connsiteX6" fmla="*/ 1400175 w 1495425"/>
                  <a:gd name="connsiteY6" fmla="*/ 285750 h 2371725"/>
                  <a:gd name="connsiteX7" fmla="*/ 1495425 w 1495425"/>
                  <a:gd name="connsiteY7" fmla="*/ 238125 h 2371725"/>
                  <a:gd name="connsiteX8" fmla="*/ 942975 w 1495425"/>
                  <a:gd name="connsiteY8" fmla="*/ 0 h 2371725"/>
                  <a:gd name="connsiteX9" fmla="*/ 714375 w 1495425"/>
                  <a:gd name="connsiteY9" fmla="*/ 638175 h 2371725"/>
                  <a:gd name="connsiteX10" fmla="*/ 476250 w 1495425"/>
                  <a:gd name="connsiteY10" fmla="*/ 552450 h 2371725"/>
                  <a:gd name="connsiteX11" fmla="*/ 428625 w 1495425"/>
                  <a:gd name="connsiteY11" fmla="*/ 695325 h 2371725"/>
                  <a:gd name="connsiteX12" fmla="*/ 485775 w 1495425"/>
                  <a:gd name="connsiteY12" fmla="*/ 704850 h 2371725"/>
                  <a:gd name="connsiteX13" fmla="*/ 390525 w 1495425"/>
                  <a:gd name="connsiteY13" fmla="*/ 962025 h 2371725"/>
                  <a:gd name="connsiteX14" fmla="*/ 190500 w 1495425"/>
                  <a:gd name="connsiteY14" fmla="*/ 942975 h 2371725"/>
                  <a:gd name="connsiteX15" fmla="*/ 0 w 1495425"/>
                  <a:gd name="connsiteY15" fmla="*/ 2371725 h 23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5425" h="2371725">
                    <a:moveTo>
                      <a:pt x="1409700" y="1333500"/>
                    </a:moveTo>
                    <a:lnTo>
                      <a:pt x="1419225" y="1209675"/>
                    </a:lnTo>
                    <a:lnTo>
                      <a:pt x="1304925" y="981075"/>
                    </a:lnTo>
                    <a:lnTo>
                      <a:pt x="1314450" y="733425"/>
                    </a:lnTo>
                    <a:lnTo>
                      <a:pt x="1266825" y="609600"/>
                    </a:lnTo>
                    <a:lnTo>
                      <a:pt x="1238250" y="457200"/>
                    </a:lnTo>
                    <a:lnTo>
                      <a:pt x="1400175" y="285750"/>
                    </a:lnTo>
                    <a:lnTo>
                      <a:pt x="1495425" y="238125"/>
                    </a:lnTo>
                    <a:lnTo>
                      <a:pt x="942975" y="0"/>
                    </a:lnTo>
                    <a:lnTo>
                      <a:pt x="714375" y="638175"/>
                    </a:lnTo>
                    <a:lnTo>
                      <a:pt x="476250" y="552450"/>
                    </a:lnTo>
                    <a:lnTo>
                      <a:pt x="428625" y="695325"/>
                    </a:lnTo>
                    <a:lnTo>
                      <a:pt x="485775" y="704850"/>
                    </a:lnTo>
                    <a:lnTo>
                      <a:pt x="390525" y="962025"/>
                    </a:lnTo>
                    <a:lnTo>
                      <a:pt x="190500" y="942975"/>
                    </a:lnTo>
                    <a:lnTo>
                      <a:pt x="0" y="2371725"/>
                    </a:lnTo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 bwMode="auto">
              <a:xfrm>
                <a:off x="7707719" y="2341547"/>
                <a:ext cx="1441426" cy="3305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759" tIns="41880" rIns="83759" bIns="4188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r">
                  <a:defRPr/>
                </a:pPr>
                <a:r>
                  <a:rPr lang="ko-KR" altLang="en-US" b="1" spc="46" dirty="0" err="1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워터프론트</a:t>
                </a:r>
                <a:endParaRPr lang="ko-KR" altLang="en-US" b="1" spc="46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21" name="자유형 20"/>
              <p:cNvSpPr/>
              <p:nvPr/>
            </p:nvSpPr>
            <p:spPr>
              <a:xfrm>
                <a:off x="7210425" y="2239663"/>
                <a:ext cx="722333" cy="2181225"/>
              </a:xfrm>
              <a:custGeom>
                <a:avLst/>
                <a:gdLst>
                  <a:gd name="connsiteX0" fmla="*/ 0 w 714375"/>
                  <a:gd name="connsiteY0" fmla="*/ 2181225 h 2181225"/>
                  <a:gd name="connsiteX1" fmla="*/ 276225 w 714375"/>
                  <a:gd name="connsiteY1" fmla="*/ 0 h 2181225"/>
                  <a:gd name="connsiteX2" fmla="*/ 714375 w 714375"/>
                  <a:gd name="connsiteY2" fmla="*/ 19050 h 2181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375" h="2181225">
                    <a:moveTo>
                      <a:pt x="0" y="2181225"/>
                    </a:moveTo>
                    <a:lnTo>
                      <a:pt x="276225" y="0"/>
                    </a:lnTo>
                    <a:lnTo>
                      <a:pt x="714375" y="19050"/>
                    </a:lnTo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모서리가 둥근 직사각형 21"/>
              <p:cNvSpPr/>
              <p:nvPr/>
            </p:nvSpPr>
            <p:spPr bwMode="auto">
              <a:xfrm>
                <a:off x="7208853" y="3154065"/>
                <a:ext cx="938674" cy="3305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759" tIns="41880" rIns="83759" bIns="4188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>
                  <a:defRPr/>
                </a:pPr>
                <a:r>
                  <a:rPr lang="ko-KR" altLang="en-US" b="1" spc="46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업무</a:t>
                </a:r>
                <a:endParaRPr lang="en-US" altLang="ko-KR" b="1" spc="46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  <a:p>
                <a:pPr algn="ctr">
                  <a:defRPr/>
                </a:pPr>
                <a:r>
                  <a:rPr lang="ko-KR" altLang="en-US" b="1" spc="46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단지</a:t>
                </a:r>
                <a:endParaRPr lang="ko-KR" altLang="en-US" b="1" spc="46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23" name="자유형 22"/>
              <p:cNvSpPr/>
              <p:nvPr/>
            </p:nvSpPr>
            <p:spPr>
              <a:xfrm>
                <a:off x="6781800" y="4001788"/>
                <a:ext cx="466725" cy="409575"/>
              </a:xfrm>
              <a:custGeom>
                <a:avLst/>
                <a:gdLst>
                  <a:gd name="connsiteX0" fmla="*/ 466725 w 466725"/>
                  <a:gd name="connsiteY0" fmla="*/ 57150 h 409575"/>
                  <a:gd name="connsiteX1" fmla="*/ 38100 w 466725"/>
                  <a:gd name="connsiteY1" fmla="*/ 0 h 409575"/>
                  <a:gd name="connsiteX2" fmla="*/ 0 w 466725"/>
                  <a:gd name="connsiteY2" fmla="*/ 352425 h 409575"/>
                  <a:gd name="connsiteX3" fmla="*/ 438150 w 466725"/>
                  <a:gd name="connsiteY3" fmla="*/ 40957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25" h="409575">
                    <a:moveTo>
                      <a:pt x="466725" y="57150"/>
                    </a:moveTo>
                    <a:lnTo>
                      <a:pt x="38100" y="0"/>
                    </a:lnTo>
                    <a:lnTo>
                      <a:pt x="0" y="352425"/>
                    </a:lnTo>
                    <a:lnTo>
                      <a:pt x="438150" y="409575"/>
                    </a:lnTo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모서리가 둥근 직사각형 23"/>
              <p:cNvSpPr/>
              <p:nvPr/>
            </p:nvSpPr>
            <p:spPr bwMode="auto">
              <a:xfrm>
                <a:off x="6437781" y="4054186"/>
                <a:ext cx="992620" cy="3305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759" tIns="41880" rIns="83759" bIns="4188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>
                  <a:defRPr/>
                </a:pPr>
                <a:r>
                  <a:rPr lang="ko-KR" altLang="en-US" b="1" spc="46" dirty="0" smtClean="0">
                    <a:ln w="11430"/>
                    <a:solidFill>
                      <a:srgbClr val="232C12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행정타운</a:t>
                </a:r>
                <a:endParaRPr lang="ko-KR" altLang="en-US" b="1" spc="46" dirty="0">
                  <a:ln w="11430"/>
                  <a:solidFill>
                    <a:srgbClr val="232C12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25" name="모서리가 둥근 직사각형 24"/>
              <p:cNvSpPr/>
              <p:nvPr/>
            </p:nvSpPr>
            <p:spPr bwMode="auto">
              <a:xfrm>
                <a:off x="6503998" y="3473427"/>
                <a:ext cx="833129" cy="3305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759" tIns="41880" rIns="83759" bIns="4188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>
                  <a:defRPr/>
                </a:pPr>
                <a:r>
                  <a:rPr lang="ko-KR" altLang="en-US" b="1" spc="46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주거</a:t>
                </a:r>
                <a:endParaRPr lang="en-US" altLang="ko-KR" b="1" spc="46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  <a:p>
                <a:pPr algn="ctr">
                  <a:defRPr/>
                </a:pPr>
                <a:r>
                  <a:rPr lang="ko-KR" altLang="en-US" b="1" spc="46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산돌고딕B" pitchFamily="18" charset="-127"/>
                    <a:ea typeface="산돌고딕B" pitchFamily="18" charset="-127"/>
                  </a:rPr>
                  <a:t>단지</a:t>
                </a:r>
                <a:endParaRPr lang="ko-KR" altLang="en-US" b="1" spc="46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26" name="자유형 25"/>
              <p:cNvSpPr/>
              <p:nvPr/>
            </p:nvSpPr>
            <p:spPr>
              <a:xfrm>
                <a:off x="6216235" y="2622790"/>
                <a:ext cx="1791424" cy="2610035"/>
              </a:xfrm>
              <a:custGeom>
                <a:avLst/>
                <a:gdLst>
                  <a:gd name="connsiteX0" fmla="*/ 1180730 w 1757778"/>
                  <a:gd name="connsiteY0" fmla="*/ 8878 h 2610035"/>
                  <a:gd name="connsiteX1" fmla="*/ 1083075 w 1757778"/>
                  <a:gd name="connsiteY1" fmla="*/ 0 h 2610035"/>
                  <a:gd name="connsiteX2" fmla="*/ 949910 w 1757778"/>
                  <a:gd name="connsiteY2" fmla="*/ 195309 h 2610035"/>
                  <a:gd name="connsiteX3" fmla="*/ 949910 w 1757778"/>
                  <a:gd name="connsiteY3" fmla="*/ 292963 h 2610035"/>
                  <a:gd name="connsiteX4" fmla="*/ 1012054 w 1757778"/>
                  <a:gd name="connsiteY4" fmla="*/ 399495 h 2610035"/>
                  <a:gd name="connsiteX5" fmla="*/ 1091953 w 1757778"/>
                  <a:gd name="connsiteY5" fmla="*/ 479394 h 2610035"/>
                  <a:gd name="connsiteX6" fmla="*/ 1065320 w 1757778"/>
                  <a:gd name="connsiteY6" fmla="*/ 603681 h 2610035"/>
                  <a:gd name="connsiteX7" fmla="*/ 559293 w 1757778"/>
                  <a:gd name="connsiteY7" fmla="*/ 568171 h 2610035"/>
                  <a:gd name="connsiteX8" fmla="*/ 585926 w 1757778"/>
                  <a:gd name="connsiteY8" fmla="*/ 372862 h 2610035"/>
                  <a:gd name="connsiteX9" fmla="*/ 710213 w 1757778"/>
                  <a:gd name="connsiteY9" fmla="*/ 372862 h 2610035"/>
                  <a:gd name="connsiteX10" fmla="*/ 719091 w 1757778"/>
                  <a:gd name="connsiteY10" fmla="*/ 221942 h 2610035"/>
                  <a:gd name="connsiteX11" fmla="*/ 470516 w 1757778"/>
                  <a:gd name="connsiteY11" fmla="*/ 71021 h 2610035"/>
                  <a:gd name="connsiteX12" fmla="*/ 372862 w 1757778"/>
                  <a:gd name="connsiteY12" fmla="*/ 79899 h 2610035"/>
                  <a:gd name="connsiteX13" fmla="*/ 363984 w 1757778"/>
                  <a:gd name="connsiteY13" fmla="*/ 275208 h 2610035"/>
                  <a:gd name="connsiteX14" fmla="*/ 213064 w 1757778"/>
                  <a:gd name="connsiteY14" fmla="*/ 266330 h 2610035"/>
                  <a:gd name="connsiteX15" fmla="*/ 195308 w 1757778"/>
                  <a:gd name="connsiteY15" fmla="*/ 541538 h 2610035"/>
                  <a:gd name="connsiteX16" fmla="*/ 346229 w 1757778"/>
                  <a:gd name="connsiteY16" fmla="*/ 559293 h 2610035"/>
                  <a:gd name="connsiteX17" fmla="*/ 337351 w 1757778"/>
                  <a:gd name="connsiteY17" fmla="*/ 710214 h 2610035"/>
                  <a:gd name="connsiteX18" fmla="*/ 17755 w 1757778"/>
                  <a:gd name="connsiteY18" fmla="*/ 692458 h 2610035"/>
                  <a:gd name="connsiteX19" fmla="*/ 8877 w 1757778"/>
                  <a:gd name="connsiteY19" fmla="*/ 941033 h 2610035"/>
                  <a:gd name="connsiteX20" fmla="*/ 150920 w 1757778"/>
                  <a:gd name="connsiteY20" fmla="*/ 932155 h 2610035"/>
                  <a:gd name="connsiteX21" fmla="*/ 310718 w 1757778"/>
                  <a:gd name="connsiteY21" fmla="*/ 1020932 h 2610035"/>
                  <a:gd name="connsiteX22" fmla="*/ 284085 w 1757778"/>
                  <a:gd name="connsiteY22" fmla="*/ 1322773 h 2610035"/>
                  <a:gd name="connsiteX23" fmla="*/ 17755 w 1757778"/>
                  <a:gd name="connsiteY23" fmla="*/ 1287262 h 2610035"/>
                  <a:gd name="connsiteX24" fmla="*/ 0 w 1757778"/>
                  <a:gd name="connsiteY24" fmla="*/ 2414726 h 2610035"/>
                  <a:gd name="connsiteX25" fmla="*/ 470516 w 1757778"/>
                  <a:gd name="connsiteY25" fmla="*/ 2352582 h 2610035"/>
                  <a:gd name="connsiteX26" fmla="*/ 497149 w 1757778"/>
                  <a:gd name="connsiteY26" fmla="*/ 2050742 h 2610035"/>
                  <a:gd name="connsiteX27" fmla="*/ 958788 w 1757778"/>
                  <a:gd name="connsiteY27" fmla="*/ 2104008 h 2610035"/>
                  <a:gd name="connsiteX28" fmla="*/ 941033 w 1757778"/>
                  <a:gd name="connsiteY28" fmla="*/ 2192784 h 2610035"/>
                  <a:gd name="connsiteX29" fmla="*/ 825623 w 1757778"/>
                  <a:gd name="connsiteY29" fmla="*/ 2317072 h 2610035"/>
                  <a:gd name="connsiteX30" fmla="*/ 1047565 w 1757778"/>
                  <a:gd name="connsiteY30" fmla="*/ 2574524 h 2610035"/>
                  <a:gd name="connsiteX31" fmla="*/ 1757778 w 1757778"/>
                  <a:gd name="connsiteY31" fmla="*/ 2610035 h 2610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57778" h="2610035">
                    <a:moveTo>
                      <a:pt x="1180730" y="8878"/>
                    </a:moveTo>
                    <a:lnTo>
                      <a:pt x="1083075" y="0"/>
                    </a:lnTo>
                    <a:lnTo>
                      <a:pt x="949910" y="195309"/>
                    </a:lnTo>
                    <a:lnTo>
                      <a:pt x="949910" y="292963"/>
                    </a:lnTo>
                    <a:lnTo>
                      <a:pt x="1012054" y="399495"/>
                    </a:lnTo>
                    <a:lnTo>
                      <a:pt x="1091953" y="479394"/>
                    </a:lnTo>
                    <a:lnTo>
                      <a:pt x="1065320" y="603681"/>
                    </a:lnTo>
                    <a:lnTo>
                      <a:pt x="559293" y="568171"/>
                    </a:lnTo>
                    <a:lnTo>
                      <a:pt x="585926" y="372862"/>
                    </a:lnTo>
                    <a:lnTo>
                      <a:pt x="710213" y="372862"/>
                    </a:lnTo>
                    <a:lnTo>
                      <a:pt x="719091" y="221942"/>
                    </a:lnTo>
                    <a:lnTo>
                      <a:pt x="470516" y="71021"/>
                    </a:lnTo>
                    <a:lnTo>
                      <a:pt x="372862" y="79899"/>
                    </a:lnTo>
                    <a:lnTo>
                      <a:pt x="363984" y="275208"/>
                    </a:lnTo>
                    <a:lnTo>
                      <a:pt x="213064" y="266330"/>
                    </a:lnTo>
                    <a:lnTo>
                      <a:pt x="195308" y="541538"/>
                    </a:lnTo>
                    <a:lnTo>
                      <a:pt x="346229" y="559293"/>
                    </a:lnTo>
                    <a:lnTo>
                      <a:pt x="337351" y="710214"/>
                    </a:lnTo>
                    <a:lnTo>
                      <a:pt x="17755" y="692458"/>
                    </a:lnTo>
                    <a:lnTo>
                      <a:pt x="8877" y="941033"/>
                    </a:lnTo>
                    <a:lnTo>
                      <a:pt x="150920" y="932155"/>
                    </a:lnTo>
                    <a:lnTo>
                      <a:pt x="310718" y="1020932"/>
                    </a:lnTo>
                    <a:lnTo>
                      <a:pt x="284085" y="1322773"/>
                    </a:lnTo>
                    <a:lnTo>
                      <a:pt x="17755" y="1287262"/>
                    </a:lnTo>
                    <a:lnTo>
                      <a:pt x="0" y="2414726"/>
                    </a:lnTo>
                    <a:lnTo>
                      <a:pt x="470516" y="2352582"/>
                    </a:lnTo>
                    <a:lnTo>
                      <a:pt x="497149" y="2050742"/>
                    </a:lnTo>
                    <a:lnTo>
                      <a:pt x="958788" y="2104008"/>
                    </a:lnTo>
                    <a:lnTo>
                      <a:pt x="941033" y="2192784"/>
                    </a:lnTo>
                    <a:lnTo>
                      <a:pt x="825623" y="2317072"/>
                    </a:lnTo>
                    <a:lnTo>
                      <a:pt x="1047565" y="2574524"/>
                    </a:lnTo>
                    <a:lnTo>
                      <a:pt x="1757778" y="2610035"/>
                    </a:lnTo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자유형 27"/>
              <p:cNvSpPr/>
              <p:nvPr/>
            </p:nvSpPr>
            <p:spPr>
              <a:xfrm>
                <a:off x="8808020" y="4664652"/>
                <a:ext cx="319596" cy="479395"/>
              </a:xfrm>
              <a:custGeom>
                <a:avLst/>
                <a:gdLst>
                  <a:gd name="connsiteX0" fmla="*/ 71022 w 319596"/>
                  <a:gd name="connsiteY0" fmla="*/ 0 h 479395"/>
                  <a:gd name="connsiteX1" fmla="*/ 319596 w 319596"/>
                  <a:gd name="connsiteY1" fmla="*/ 35511 h 479395"/>
                  <a:gd name="connsiteX2" fmla="*/ 213064 w 319596"/>
                  <a:gd name="connsiteY2" fmla="*/ 479395 h 479395"/>
                  <a:gd name="connsiteX3" fmla="*/ 0 w 319596"/>
                  <a:gd name="connsiteY3" fmla="*/ 452762 h 47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596" h="479395">
                    <a:moveTo>
                      <a:pt x="71022" y="0"/>
                    </a:moveTo>
                    <a:lnTo>
                      <a:pt x="319596" y="35511"/>
                    </a:lnTo>
                    <a:lnTo>
                      <a:pt x="213064" y="479395"/>
                    </a:lnTo>
                    <a:lnTo>
                      <a:pt x="0" y="452762"/>
                    </a:lnTo>
                  </a:path>
                </a:pathLst>
              </a:custGeom>
              <a:noFill/>
              <a:ln w="19050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" name="자유형 9"/>
            <p:cNvSpPr/>
            <p:nvPr/>
          </p:nvSpPr>
          <p:spPr>
            <a:xfrm>
              <a:off x="1942160" y="5414427"/>
              <a:ext cx="51624" cy="421206"/>
            </a:xfrm>
            <a:custGeom>
              <a:avLst/>
              <a:gdLst>
                <a:gd name="connsiteX0" fmla="*/ 57150 w 57150"/>
                <a:gd name="connsiteY0" fmla="*/ 0 h 495300"/>
                <a:gd name="connsiteX1" fmla="*/ 0 w 57150"/>
                <a:gd name="connsiteY1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495300">
                  <a:moveTo>
                    <a:pt x="57150" y="0"/>
                  </a:moveTo>
                  <a:lnTo>
                    <a:pt x="0" y="495300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11" name="자유형 10"/>
            <p:cNvSpPr/>
            <p:nvPr/>
          </p:nvSpPr>
          <p:spPr>
            <a:xfrm>
              <a:off x="2010992" y="4389762"/>
              <a:ext cx="681437" cy="1088656"/>
            </a:xfrm>
            <a:custGeom>
              <a:avLst/>
              <a:gdLst>
                <a:gd name="connsiteX0" fmla="*/ 0 w 754380"/>
                <a:gd name="connsiteY0" fmla="*/ 1211580 h 1280160"/>
                <a:gd name="connsiteX1" fmla="*/ 594360 w 754380"/>
                <a:gd name="connsiteY1" fmla="*/ 1280160 h 1280160"/>
                <a:gd name="connsiteX2" fmla="*/ 754380 w 7543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80" h="1280160">
                  <a:moveTo>
                    <a:pt x="0" y="1211580"/>
                  </a:moveTo>
                  <a:lnTo>
                    <a:pt x="594360" y="1280160"/>
                  </a:lnTo>
                  <a:lnTo>
                    <a:pt x="754380" y="0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자유형 11"/>
            <p:cNvSpPr/>
            <p:nvPr/>
          </p:nvSpPr>
          <p:spPr>
            <a:xfrm>
              <a:off x="2713079" y="2990061"/>
              <a:ext cx="1858464" cy="1522822"/>
            </a:xfrm>
            <a:custGeom>
              <a:avLst/>
              <a:gdLst>
                <a:gd name="connsiteX0" fmla="*/ 0 w 2057400"/>
                <a:gd name="connsiteY0" fmla="*/ 1623060 h 1790700"/>
                <a:gd name="connsiteX1" fmla="*/ 1249680 w 2057400"/>
                <a:gd name="connsiteY1" fmla="*/ 1790700 h 1790700"/>
                <a:gd name="connsiteX2" fmla="*/ 1371600 w 2057400"/>
                <a:gd name="connsiteY2" fmla="*/ 800100 h 1790700"/>
                <a:gd name="connsiteX3" fmla="*/ 1569720 w 2057400"/>
                <a:gd name="connsiteY3" fmla="*/ 533400 h 1790700"/>
                <a:gd name="connsiteX4" fmla="*/ 2057400 w 2057400"/>
                <a:gd name="connsiteY4" fmla="*/ 0 h 179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400" h="1790700">
                  <a:moveTo>
                    <a:pt x="0" y="1623060"/>
                  </a:moveTo>
                  <a:lnTo>
                    <a:pt x="1249680" y="1790700"/>
                  </a:lnTo>
                  <a:lnTo>
                    <a:pt x="1371600" y="800100"/>
                  </a:lnTo>
                  <a:lnTo>
                    <a:pt x="1569720" y="533400"/>
                  </a:lnTo>
                  <a:lnTo>
                    <a:pt x="2057400" y="0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1961923" y="5849066"/>
              <a:ext cx="1095861" cy="685221"/>
            </a:xfrm>
            <a:custGeom>
              <a:avLst/>
              <a:gdLst>
                <a:gd name="connsiteX0" fmla="*/ 0 w 1213165"/>
                <a:gd name="connsiteY0" fmla="*/ 0 h 805758"/>
                <a:gd name="connsiteX1" fmla="*/ 1213165 w 1213165"/>
                <a:gd name="connsiteY1" fmla="*/ 181069 h 805758"/>
                <a:gd name="connsiteX2" fmla="*/ 1176951 w 1213165"/>
                <a:gd name="connsiteY2" fmla="*/ 805758 h 80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165" h="805758">
                  <a:moveTo>
                    <a:pt x="0" y="0"/>
                  </a:moveTo>
                  <a:lnTo>
                    <a:pt x="1213165" y="181069"/>
                  </a:lnTo>
                  <a:lnTo>
                    <a:pt x="1176951" y="805758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4071863" y="5748977"/>
              <a:ext cx="98137" cy="631328"/>
            </a:xfrm>
            <a:custGeom>
              <a:avLst/>
              <a:gdLst>
                <a:gd name="connsiteX0" fmla="*/ 0 w 108642"/>
                <a:gd name="connsiteY0" fmla="*/ 742384 h 742384"/>
                <a:gd name="connsiteX1" fmla="*/ 108642 w 108642"/>
                <a:gd name="connsiteY1" fmla="*/ 0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42" h="742384">
                  <a:moveTo>
                    <a:pt x="0" y="742384"/>
                  </a:moveTo>
                  <a:lnTo>
                    <a:pt x="108642" y="0"/>
                  </a:ln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 bwMode="auto">
            <a:xfrm>
              <a:off x="2730848" y="5825375"/>
              <a:ext cx="1881874" cy="4553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759" tIns="41880" rIns="83759" bIns="4188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>
                <a:defRPr/>
              </a:pPr>
              <a:r>
                <a:rPr lang="ko-KR" altLang="en-US" b="1" spc="46" dirty="0" smtClean="0">
                  <a:ln w="11430"/>
                  <a:solidFill>
                    <a:srgbClr val="232C12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rPr>
                <a:t>의료시설</a:t>
              </a:r>
              <a:endParaRPr lang="ko-KR" altLang="en-US" b="1" spc="46" dirty="0">
                <a:ln w="11430"/>
                <a:solidFill>
                  <a:srgbClr val="232C1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 bwMode="auto">
            <a:xfrm>
              <a:off x="2894324" y="5227830"/>
              <a:ext cx="1881874" cy="4553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759" tIns="41880" rIns="83759" bIns="4188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>
                <a:defRPr/>
              </a:pPr>
              <a:r>
                <a:rPr lang="ko-KR" altLang="en-US" b="1" spc="46" dirty="0" smtClean="0">
                  <a:ln w="11430"/>
                  <a:solidFill>
                    <a:srgbClr val="232C12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</a:rPr>
                <a:t>상업시설</a:t>
              </a:r>
              <a:endParaRPr lang="ko-KR" altLang="en-US" b="1" spc="46" dirty="0">
                <a:ln w="11430"/>
                <a:solidFill>
                  <a:srgbClr val="232C1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graphicFrame>
        <p:nvGraphicFramePr>
          <p:cNvPr id="29" name="Group 305"/>
          <p:cNvGraphicFramePr>
            <a:graphicFrameLocks noGrp="1"/>
          </p:cNvGraphicFramePr>
          <p:nvPr/>
        </p:nvGraphicFramePr>
        <p:xfrm>
          <a:off x="4728027" y="1892300"/>
          <a:ext cx="4034973" cy="4689123"/>
        </p:xfrm>
        <a:graphic>
          <a:graphicData uri="http://schemas.openxmlformats.org/drawingml/2006/table">
            <a:tbl>
              <a:tblPr/>
              <a:tblGrid>
                <a:gridCol w="566462"/>
                <a:gridCol w="1394842"/>
                <a:gridCol w="1094350"/>
                <a:gridCol w="979319"/>
              </a:tblGrid>
              <a:tr h="6459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구       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83C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면적 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천㎡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83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비율 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83CD"/>
                    </a:solidFill>
                  </a:tcPr>
                </a:tc>
              </a:tr>
              <a:tr h="5249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산업단지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761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20.8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70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업무단지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359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9.8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039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주거단지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613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16.7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69462">
                <a:tc rowSpan="3">
                  <a:txBody>
                    <a:bodyPr/>
                    <a:lstStyle/>
                    <a:p>
                      <a:r>
                        <a:rPr kumimoji="0" lang="ko-KR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  <a:cs typeface="+mn-cs"/>
                        </a:rPr>
                        <a:t>지원시설단지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상업시설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141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3.8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91102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의료시설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43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1.2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9634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학교시설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72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2.0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741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도로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, 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공원 등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기반시설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1,676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45.7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292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총   계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08서울남산체 M" pitchFamily="18" charset="-127"/>
                        <a:ea typeface="08서울남산체 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3,665</a:t>
                      </a:r>
                    </a:p>
                  </a:txBody>
                  <a:tcPr marL="90000" marR="288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08서울남산체 M" pitchFamily="18" charset="-127"/>
                          <a:ea typeface="08서울남산체 M" pitchFamily="18" charset="-127"/>
                        </a:rPr>
                        <a:t>100.0</a:t>
                      </a:r>
                    </a:p>
                  </a:txBody>
                  <a:tcPr marL="90000" marR="288000" marT="46800" marB="4680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45451" y="1151619"/>
            <a:ext cx="724262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7800" indent="-177800" algn="ctr">
              <a:lnSpc>
                <a:spcPct val="150000"/>
              </a:lnSpc>
              <a:spcBef>
                <a:spcPts val="700"/>
              </a:spcBef>
            </a:pPr>
            <a:r>
              <a:rPr lang="ko-KR" altLang="en-US" sz="2400" b="1" dirty="0" smtClean="0">
                <a:latin typeface="2008서울남산체 B" pitchFamily="18" charset="-127"/>
                <a:ea typeface="2008서울남산체 B" pitchFamily="18" charset="-127"/>
              </a:rPr>
              <a:t>산업단지 </a:t>
            </a:r>
            <a:r>
              <a:rPr lang="en-US" altLang="ko-KR" sz="2400" b="1" dirty="0" smtClean="0">
                <a:latin typeface="2008서울남산체 B" pitchFamily="18" charset="-127"/>
                <a:ea typeface="2008서울남산체 B" pitchFamily="18" charset="-127"/>
              </a:rPr>
              <a:t>· </a:t>
            </a:r>
            <a:r>
              <a:rPr lang="ko-KR" altLang="en-US" sz="2400" b="1" dirty="0" smtClean="0">
                <a:latin typeface="2008서울남산체 B" pitchFamily="18" charset="-127"/>
                <a:ea typeface="2008서울남산체 B" pitchFamily="18" charset="-127"/>
              </a:rPr>
              <a:t>업무단지 </a:t>
            </a:r>
            <a:r>
              <a:rPr lang="en-US" altLang="ko-KR" sz="2400" b="1" dirty="0" smtClean="0">
                <a:latin typeface="2008서울남산체 B" pitchFamily="18" charset="-127"/>
                <a:ea typeface="2008서울남산체 B" pitchFamily="18" charset="-127"/>
              </a:rPr>
              <a:t>· </a:t>
            </a:r>
            <a:r>
              <a:rPr lang="ko-KR" altLang="en-US" sz="2400" b="1" dirty="0" smtClean="0">
                <a:latin typeface="2008서울남산체 B" pitchFamily="18" charset="-127"/>
                <a:ea typeface="2008서울남산체 B" pitchFamily="18" charset="-127"/>
              </a:rPr>
              <a:t>주거단지</a:t>
            </a:r>
            <a:r>
              <a:rPr lang="en-US" altLang="ko-KR" sz="2400" b="1" dirty="0" smtClean="0">
                <a:latin typeface="2008서울남산체 B" pitchFamily="18" charset="-127"/>
                <a:ea typeface="2008서울남산체 B" pitchFamily="18" charset="-127"/>
              </a:rPr>
              <a:t> · </a:t>
            </a:r>
            <a:r>
              <a:rPr lang="ko-KR" altLang="en-US" sz="2400" b="1" dirty="0" smtClean="0">
                <a:latin typeface="2008서울남산체 B" pitchFamily="18" charset="-127"/>
                <a:ea typeface="2008서울남산체 B" pitchFamily="18" charset="-127"/>
              </a:rPr>
              <a:t>지원시설 단지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Master Plan of </a:t>
            </a:r>
            <a:r>
              <a:rPr lang="en-US" altLang="ko-KR" sz="2800" b="1" dirty="0" err="1" smtClean="0">
                <a:latin typeface="Garamond" pitchFamily="18" charset="0"/>
                <a:ea typeface="굴림" pitchFamily="50" charset="-127"/>
              </a:rPr>
              <a:t>Magok</a:t>
            </a:r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 City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6813" y="-25400"/>
            <a:ext cx="2155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Magok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City Development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</a:t>
            </a:r>
          </a:p>
        </p:txBody>
      </p:sp>
    </p:spTree>
  </p:cSld>
  <p:clrMapOvr>
    <a:masterClrMapping/>
  </p:clrMapOvr>
  <p:transition advClick="0" advTm="17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중랑천복원구상패널0316-1_new"/>
          <p:cNvPicPr>
            <a:picLocks noChangeAspect="1" noChangeArrowheads="1"/>
          </p:cNvPicPr>
          <p:nvPr/>
        </p:nvPicPr>
        <p:blipFill>
          <a:blip r:embed="rId3" cstate="print"/>
          <a:srcRect l="52284" t="66869" r="31461" b="23386"/>
          <a:stretch>
            <a:fillRect/>
          </a:stretch>
        </p:blipFill>
        <p:spPr bwMode="auto">
          <a:xfrm>
            <a:off x="0" y="-58056"/>
            <a:ext cx="9144000" cy="69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C50E35-4BCF-487A-9665-5377F0794B8B}" type="slidenum">
              <a:rPr lang="en-US" altLang="ko-KR" smtClean="0"/>
              <a:pPr/>
              <a:t>54</a:t>
            </a:fld>
            <a:endParaRPr lang="en-US" altLang="ko-KR" smtClean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l="37967" t="19885" b="11364"/>
          <a:stretch>
            <a:fillRect/>
          </a:stretch>
        </p:blipFill>
        <p:spPr bwMode="auto">
          <a:xfrm>
            <a:off x="5220775" y="-68943"/>
            <a:ext cx="3907577" cy="30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8173" y="2836260"/>
            <a:ext cx="892651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Northeast Activity Sphere Renaissance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7988" y="4978412"/>
            <a:ext cx="4307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Population : 3.23 million(32.4%)</a:t>
            </a:r>
          </a:p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Area : 171.1 </a:t>
            </a:r>
            <a:r>
              <a:rPr lang="ko-KR" altLang="en-US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㎢ </a:t>
            </a:r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(28.2%)</a:t>
            </a:r>
          </a:p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Number of municipals : 8 municipals</a:t>
            </a:r>
            <a:endParaRPr lang="ko-KR" altLang="en-US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815975" y="1442823"/>
            <a:ext cx="5040354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en-US" altLang="ko-KR" sz="2000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Reconstruction(</a:t>
            </a:r>
            <a:r>
              <a:rPr lang="ko-KR" altLang="en-US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개조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ko-KR" sz="2000" dirty="0">
              <a:solidFill>
                <a:srgbClr val="003366"/>
              </a:solidFill>
              <a:latin typeface="Tahoma" pitchFamily="34" charset="0"/>
              <a:cs typeface="Tahoma" pitchFamily="34" charset="0"/>
              <a:hlinkClick r:id="rId3"/>
            </a:endParaRPr>
          </a:p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Accelerating regional development by the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Jungnangcheon</a:t>
            </a:r>
            <a:endParaRPr lang="en-US" altLang="ko-KR" sz="105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4" name="TextBox 45"/>
          <p:cNvSpPr txBox="1">
            <a:spLocks noChangeArrowheads="1"/>
          </p:cNvSpPr>
          <p:nvPr/>
        </p:nvSpPr>
        <p:spPr bwMode="auto">
          <a:xfrm>
            <a:off x="815981" y="2350881"/>
            <a:ext cx="4628511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altLang="ko-KR" sz="2000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Agglomeration(</a:t>
            </a:r>
            <a:r>
              <a:rPr lang="ko-KR" altLang="en-US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집적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ko-KR" sz="2000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Strategic composition of urban center for economic, 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cultural &amp; environmental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activitys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5" name="TextBox 46"/>
          <p:cNvSpPr txBox="1">
            <a:spLocks noChangeArrowheads="1"/>
          </p:cNvSpPr>
          <p:nvPr/>
        </p:nvSpPr>
        <p:spPr bwMode="auto">
          <a:xfrm>
            <a:off x="815975" y="3374807"/>
            <a:ext cx="4857420" cy="120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3. Spread(</a:t>
            </a:r>
            <a:r>
              <a:rPr lang="ko-KR" altLang="en-US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전파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ko-KR" sz="2000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Strenthening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urban vitalities (economic, cultural, 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environmental sectors) through linking and networking 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existing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urb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ancenter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815975" y="4600357"/>
            <a:ext cx="4181850" cy="13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altLang="ko-KR" sz="2000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Diffusion(</a:t>
            </a:r>
            <a:r>
              <a:rPr lang="ko-KR" altLang="en-US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확산</a:t>
            </a:r>
            <a:r>
              <a:rPr lang="en-US" altLang="ko-KR" sz="2000" dirty="0" smtClean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ko-KR" sz="2000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Amplificating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living infrastructure</a:t>
            </a:r>
          </a:p>
          <a:p>
            <a:pPr algn="l">
              <a:lnSpc>
                <a:spcPct val="110000"/>
              </a:lnSpc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400" dirty="0" err="1" smtClean="0">
                <a:latin typeface="Tahoma" pitchFamily="34" charset="0"/>
                <a:cs typeface="Tahoma" pitchFamily="34" charset="0"/>
              </a:rPr>
              <a:t>Inovative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development of large &amp; potential site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     (public redemption of development profits)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939707"/>
            <a:ext cx="2484438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4"/>
          <p:cNvGrpSpPr>
            <a:grpSpLocks/>
          </p:cNvGrpSpPr>
          <p:nvPr/>
        </p:nvGrpSpPr>
        <p:grpSpPr bwMode="auto">
          <a:xfrm>
            <a:off x="5588000" y="2419133"/>
            <a:ext cx="3189288" cy="3348003"/>
            <a:chOff x="4572000" y="2325160"/>
            <a:chExt cx="4264029" cy="4362388"/>
          </a:xfrm>
        </p:grpSpPr>
        <p:pic>
          <p:nvPicPr>
            <p:cNvPr id="1540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2325160"/>
              <a:ext cx="4264029" cy="2207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그룹 43"/>
            <p:cNvGrpSpPr>
              <a:grpSpLocks/>
            </p:cNvGrpSpPr>
            <p:nvPr/>
          </p:nvGrpSpPr>
          <p:grpSpPr bwMode="auto">
            <a:xfrm>
              <a:off x="6572264" y="6286520"/>
              <a:ext cx="1161382" cy="401028"/>
              <a:chOff x="6572264" y="6286520"/>
              <a:chExt cx="1161382" cy="401028"/>
            </a:xfrm>
          </p:grpSpPr>
          <p:pic>
            <p:nvPicPr>
              <p:cNvPr id="15407" name="Picture 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72264" y="6286520"/>
                <a:ext cx="112041" cy="319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08" name="TextBox 75"/>
              <p:cNvSpPr txBox="1">
                <a:spLocks noChangeArrowheads="1"/>
              </p:cNvSpPr>
              <p:nvPr/>
            </p:nvSpPr>
            <p:spPr bwMode="auto">
              <a:xfrm>
                <a:off x="6715202" y="6286520"/>
                <a:ext cx="1018444" cy="401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ko-KR" altLang="en-US" sz="1000">
                    <a:latin typeface="산돌고딕 L" pitchFamily="50" charset="-127"/>
                    <a:ea typeface="산돌고딕 L" pitchFamily="50" charset="-127"/>
                  </a:rPr>
                  <a:t>연계발전축</a:t>
                </a:r>
              </a:p>
            </p:txBody>
          </p:sp>
        </p:grpSp>
      </p:grp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2763" y="2227056"/>
            <a:ext cx="6413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46"/>
          <p:cNvGrpSpPr>
            <a:grpSpLocks/>
          </p:cNvGrpSpPr>
          <p:nvPr/>
        </p:nvGrpSpPr>
        <p:grpSpPr bwMode="auto">
          <a:xfrm>
            <a:off x="6946910" y="1730157"/>
            <a:ext cx="775342" cy="3598829"/>
            <a:chOff x="6387860" y="1427475"/>
            <a:chExt cx="1038504" cy="4688509"/>
          </a:xfrm>
        </p:grpSpPr>
        <p:pic>
          <p:nvPicPr>
            <p:cNvPr id="15401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87860" y="1427475"/>
              <a:ext cx="632309" cy="4006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그룹 45"/>
            <p:cNvGrpSpPr>
              <a:grpSpLocks/>
            </p:cNvGrpSpPr>
            <p:nvPr/>
          </p:nvGrpSpPr>
          <p:grpSpPr bwMode="auto">
            <a:xfrm>
              <a:off x="6572264" y="5715016"/>
              <a:ext cx="854100" cy="400968"/>
              <a:chOff x="6572264" y="5715016"/>
              <a:chExt cx="854100" cy="400968"/>
            </a:xfrm>
          </p:grpSpPr>
          <p:pic>
            <p:nvPicPr>
              <p:cNvPr id="15403" name="Picture 3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flipH="1">
                <a:off x="6572264" y="5715016"/>
                <a:ext cx="109542" cy="309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04" name="TextBox 71"/>
              <p:cNvSpPr txBox="1">
                <a:spLocks noChangeArrowheads="1"/>
              </p:cNvSpPr>
              <p:nvPr/>
            </p:nvSpPr>
            <p:spPr bwMode="auto">
              <a:xfrm>
                <a:off x="6715248" y="5715016"/>
                <a:ext cx="711116" cy="400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ko-KR" altLang="en-US" sz="1000">
                    <a:latin typeface="산돌고딕 L" pitchFamily="50" charset="-127"/>
                    <a:ea typeface="산돌고딕 L" pitchFamily="50" charset="-127"/>
                  </a:rPr>
                  <a:t>수경축</a:t>
                </a:r>
              </a:p>
            </p:txBody>
          </p:sp>
        </p:grpSp>
      </p:grpSp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9676" y="2100044"/>
            <a:ext cx="1789113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52"/>
          <p:cNvGrpSpPr>
            <a:grpSpLocks/>
          </p:cNvGrpSpPr>
          <p:nvPr/>
        </p:nvGrpSpPr>
        <p:grpSpPr bwMode="auto">
          <a:xfrm>
            <a:off x="6124575" y="2227047"/>
            <a:ext cx="1379538" cy="3336887"/>
            <a:chOff x="5286380" y="2074077"/>
            <a:chExt cx="1847280" cy="4348403"/>
          </a:xfrm>
        </p:grpSpPr>
        <p:grpSp>
          <p:nvGrpSpPr>
            <p:cNvPr id="7" name="그룹 51"/>
            <p:cNvGrpSpPr>
              <a:grpSpLocks/>
            </p:cNvGrpSpPr>
            <p:nvPr/>
          </p:nvGrpSpPr>
          <p:grpSpPr bwMode="auto">
            <a:xfrm>
              <a:off x="5286380" y="5643579"/>
              <a:ext cx="1344941" cy="778901"/>
              <a:chOff x="5286380" y="5643579"/>
              <a:chExt cx="1344941" cy="778901"/>
            </a:xfrm>
          </p:grpSpPr>
          <p:grpSp>
            <p:nvGrpSpPr>
              <p:cNvPr id="8" name="그룹 47"/>
              <p:cNvGrpSpPr>
                <a:grpSpLocks/>
              </p:cNvGrpSpPr>
              <p:nvPr/>
            </p:nvGrpSpPr>
            <p:grpSpPr bwMode="auto">
              <a:xfrm>
                <a:off x="5286380" y="5643579"/>
                <a:ext cx="1333633" cy="450624"/>
                <a:chOff x="5286380" y="5643579"/>
                <a:chExt cx="1333633" cy="450624"/>
              </a:xfrm>
            </p:grpSpPr>
            <p:pic>
              <p:nvPicPr>
                <p:cNvPr id="15399" name="Picture 12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286380" y="5643579"/>
                  <a:ext cx="357190" cy="357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400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5599990" y="5693130"/>
                  <a:ext cx="1020023" cy="401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40000"/>
                    </a:lnSpc>
                    <a:buFont typeface="Wingdings" pitchFamily="2" charset="2"/>
                    <a:buNone/>
                  </a:pPr>
                  <a:r>
                    <a:rPr lang="ko-KR" altLang="en-US" sz="1000">
                      <a:latin typeface="산돌고딕 L" pitchFamily="50" charset="-127"/>
                      <a:ea typeface="산돌고딕 L" pitchFamily="50" charset="-127"/>
                    </a:rPr>
                    <a:t>신경제거점</a:t>
                  </a:r>
                </a:p>
              </p:txBody>
            </p:sp>
          </p:grpSp>
          <p:grpSp>
            <p:nvGrpSpPr>
              <p:cNvPr id="9" name="그룹 48"/>
              <p:cNvGrpSpPr>
                <a:grpSpLocks/>
              </p:cNvGrpSpPr>
              <p:nvPr/>
            </p:nvGrpSpPr>
            <p:grpSpPr bwMode="auto">
              <a:xfrm>
                <a:off x="5336388" y="6021406"/>
                <a:ext cx="1294933" cy="401074"/>
                <a:chOff x="5336388" y="6021406"/>
                <a:chExt cx="1294933" cy="401074"/>
              </a:xfrm>
            </p:grpSpPr>
            <p:pic>
              <p:nvPicPr>
                <p:cNvPr id="15397" name="Picture 14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5336388" y="6050777"/>
                  <a:ext cx="257175" cy="257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98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5611298" y="6021406"/>
                  <a:ext cx="1020023" cy="401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40000"/>
                    </a:lnSpc>
                    <a:buFont typeface="Wingdings" pitchFamily="2" charset="2"/>
                    <a:buNone/>
                  </a:pPr>
                  <a:r>
                    <a:rPr lang="ko-KR" altLang="en-US" sz="1000" dirty="0" err="1">
                      <a:latin typeface="산돌고딕 L" pitchFamily="50" charset="-127"/>
                      <a:ea typeface="산돌고딕 L" pitchFamily="50" charset="-127"/>
                    </a:rPr>
                    <a:t>신문화거점</a:t>
                  </a:r>
                  <a:endParaRPr lang="ko-KR" altLang="en-US" sz="1000" dirty="0">
                    <a:latin typeface="산돌고딕 L" pitchFamily="50" charset="-127"/>
                    <a:ea typeface="산돌고딕 L" pitchFamily="50" charset="-127"/>
                  </a:endParaRPr>
                </a:p>
              </p:txBody>
            </p:sp>
          </p:grpSp>
        </p:grpSp>
        <p:pic>
          <p:nvPicPr>
            <p:cNvPr id="1539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75323" y="2074077"/>
              <a:ext cx="858337" cy="271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그룹 50"/>
          <p:cNvGrpSpPr>
            <a:grpSpLocks/>
          </p:cNvGrpSpPr>
          <p:nvPr/>
        </p:nvGrpSpPr>
        <p:grpSpPr bwMode="auto">
          <a:xfrm>
            <a:off x="6176963" y="2403257"/>
            <a:ext cx="1936750" cy="3408332"/>
            <a:chOff x="5357819" y="2304166"/>
            <a:chExt cx="2590308" cy="4442232"/>
          </a:xfrm>
        </p:grpSpPr>
        <p:pic>
          <p:nvPicPr>
            <p:cNvPr id="15389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460856" y="2304166"/>
              <a:ext cx="2487271" cy="224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그룹 49"/>
            <p:cNvGrpSpPr>
              <a:grpSpLocks/>
            </p:cNvGrpSpPr>
            <p:nvPr/>
          </p:nvGrpSpPr>
          <p:grpSpPr bwMode="auto">
            <a:xfrm>
              <a:off x="5357819" y="6345258"/>
              <a:ext cx="1103589" cy="401140"/>
              <a:chOff x="5357819" y="6345258"/>
              <a:chExt cx="1103589" cy="401140"/>
            </a:xfrm>
          </p:grpSpPr>
          <p:pic>
            <p:nvPicPr>
              <p:cNvPr id="15391" name="Picture 1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357819" y="6357959"/>
                <a:ext cx="214313" cy="214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92" name="TextBox 59"/>
              <p:cNvSpPr txBox="1">
                <a:spLocks noChangeArrowheads="1"/>
              </p:cNvSpPr>
              <p:nvPr/>
            </p:nvSpPr>
            <p:spPr bwMode="auto">
              <a:xfrm>
                <a:off x="5596972" y="6345258"/>
                <a:ext cx="864436" cy="401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ko-KR" altLang="en-US" sz="1000" dirty="0">
                    <a:latin typeface="산돌고딕 L" pitchFamily="50" charset="-127"/>
                    <a:ea typeface="산돌고딕 L" pitchFamily="50" charset="-127"/>
                  </a:rPr>
                  <a:t>기존거점</a:t>
                </a:r>
              </a:p>
            </p:txBody>
          </p:sp>
        </p:grpSp>
      </p:grpSp>
      <p:grpSp>
        <p:nvGrpSpPr>
          <p:cNvPr id="12" name="그룹 76"/>
          <p:cNvGrpSpPr>
            <a:grpSpLocks/>
          </p:cNvGrpSpPr>
          <p:nvPr/>
        </p:nvGrpSpPr>
        <p:grpSpPr bwMode="auto">
          <a:xfrm>
            <a:off x="6303972" y="1461869"/>
            <a:ext cx="1964545" cy="606425"/>
            <a:chOff x="7059929" y="2000240"/>
            <a:chExt cx="2126468" cy="605916"/>
          </a:xfrm>
        </p:grpSpPr>
        <p:pic>
          <p:nvPicPr>
            <p:cNvPr id="15387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59929" y="2219519"/>
              <a:ext cx="1903566" cy="38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8" name="TextBox 55"/>
            <p:cNvSpPr txBox="1">
              <a:spLocks noChangeArrowheads="1"/>
            </p:cNvSpPr>
            <p:nvPr/>
          </p:nvSpPr>
          <p:spPr bwMode="auto">
            <a:xfrm>
              <a:off x="8452091" y="2000240"/>
              <a:ext cx="734306" cy="350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  <a:buFont typeface="Wingdings" pitchFamily="2" charset="2"/>
                <a:buNone/>
              </a:pPr>
              <a:r>
                <a:rPr lang="ko-KR" altLang="en-US" sz="1200" dirty="0" smtClean="0">
                  <a:solidFill>
                    <a:srgbClr val="736749"/>
                  </a:solidFill>
                </a:rPr>
                <a:t>개발밀도</a:t>
              </a:r>
              <a:endParaRPr lang="ko-KR" altLang="en-US" sz="1200" dirty="0">
                <a:solidFill>
                  <a:srgbClr val="736749"/>
                </a:solidFill>
              </a:endParaRPr>
            </a:p>
          </p:txBody>
        </p:sp>
      </p:grpSp>
      <p:grpSp>
        <p:nvGrpSpPr>
          <p:cNvPr id="13" name="그룹 77"/>
          <p:cNvGrpSpPr>
            <a:grpSpLocks/>
          </p:cNvGrpSpPr>
          <p:nvPr/>
        </p:nvGrpSpPr>
        <p:grpSpPr bwMode="auto">
          <a:xfrm>
            <a:off x="6313491" y="4465431"/>
            <a:ext cx="2304046" cy="821421"/>
            <a:chOff x="7069192" y="5003953"/>
            <a:chExt cx="2495483" cy="820375"/>
          </a:xfrm>
        </p:grpSpPr>
        <p:pic>
          <p:nvPicPr>
            <p:cNvPr id="15385" name="Picture 11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69192" y="5003953"/>
              <a:ext cx="1885040" cy="385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6" name="TextBox 57"/>
            <p:cNvSpPr txBox="1">
              <a:spLocks noChangeArrowheads="1"/>
            </p:cNvSpPr>
            <p:nvPr/>
          </p:nvSpPr>
          <p:spPr bwMode="auto">
            <a:xfrm>
              <a:off x="8829918" y="5289479"/>
              <a:ext cx="734757" cy="534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40000"/>
                </a:lnSpc>
                <a:buFont typeface="Wingdings" pitchFamily="2" charset="2"/>
                <a:buNone/>
              </a:pPr>
              <a:r>
                <a:rPr lang="ko-KR" altLang="en-US" sz="1200" dirty="0" smtClean="0">
                  <a:solidFill>
                    <a:srgbClr val="736749"/>
                  </a:solidFill>
                </a:rPr>
                <a:t>개발이익</a:t>
              </a:r>
              <a:endParaRPr lang="en-US" altLang="ko-KR" sz="1200" dirty="0" smtClean="0">
                <a:solidFill>
                  <a:srgbClr val="736749"/>
                </a:solidFill>
              </a:endParaRPr>
            </a:p>
            <a:p>
              <a:pPr algn="l">
                <a:spcBef>
                  <a:spcPts val="0"/>
                </a:spcBef>
                <a:buFont typeface="Wingdings" pitchFamily="2" charset="2"/>
                <a:buNone/>
              </a:pPr>
              <a:r>
                <a:rPr lang="ko-KR" altLang="en-US" sz="1200" dirty="0" smtClean="0">
                  <a:solidFill>
                    <a:srgbClr val="736749"/>
                  </a:solidFill>
                </a:rPr>
                <a:t>환수투자</a:t>
              </a:r>
              <a:endParaRPr lang="ko-KR" altLang="en-US" sz="1200" dirty="0">
                <a:solidFill>
                  <a:srgbClr val="736749"/>
                </a:solidFill>
              </a:endParaRPr>
            </a:p>
          </p:txBody>
        </p:sp>
      </p:grpSp>
      <p:sp>
        <p:nvSpPr>
          <p:cNvPr id="49" name="Text Box 92"/>
          <p:cNvSpPr txBox="1">
            <a:spLocks noChangeArrowheads="1"/>
          </p:cNvSpPr>
          <p:nvPr/>
        </p:nvSpPr>
        <p:spPr bwMode="auto">
          <a:xfrm>
            <a:off x="71444" y="206375"/>
            <a:ext cx="86693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Main Strategies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6300" y="-25400"/>
            <a:ext cx="215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Northeast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4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55</a:t>
            </a:fld>
            <a:endParaRPr lang="en-US" altLang="ko-KR" smtClean="0"/>
          </a:p>
        </p:txBody>
      </p:sp>
      <p:sp>
        <p:nvSpPr>
          <p:cNvPr id="44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602340" y="5519525"/>
            <a:ext cx="2133600" cy="47625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fld id="{F1E16930-01EC-41B3-86FF-BA17D269CC4E}" type="slidenum">
              <a:rPr lang="ko-KR" altLang="en-US" smtClean="0"/>
              <a:pPr>
                <a:buFont typeface="Wingdings" pitchFamily="2" charset="2"/>
                <a:buNone/>
                <a:defRPr/>
              </a:pPr>
              <a:t>56</a:t>
            </a:fld>
            <a:endParaRPr lang="ko-KR" altLang="en-US"/>
          </a:p>
        </p:txBody>
      </p:sp>
      <p:pic>
        <p:nvPicPr>
          <p:cNvPr id="32771" name="그림 28" descr="연계전략.png"/>
          <p:cNvPicPr>
            <a:picLocks noChangeAspect="1"/>
          </p:cNvPicPr>
          <p:nvPr/>
        </p:nvPicPr>
        <p:blipFill>
          <a:blip r:embed="rId3" cstate="print"/>
          <a:srcRect l="9920" t="10538" r="12990"/>
          <a:stretch>
            <a:fillRect/>
          </a:stretch>
        </p:blipFill>
        <p:spPr bwMode="auto">
          <a:xfrm>
            <a:off x="257853" y="1203113"/>
            <a:ext cx="3744912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120016" y="1043471"/>
            <a:ext cx="5324475" cy="4524375"/>
          </a:xfrm>
          <a:prstGeom prst="roundRect">
            <a:avLst>
              <a:gd name="adj" fmla="val 7606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Restoration of The </a:t>
            </a:r>
            <a:r>
              <a:rPr lang="en-US" altLang="ko-KR" sz="1800" dirty="0" err="1" smtClean="0">
                <a:latin typeface="Tahoma" pitchFamily="34" charset="0"/>
                <a:cs typeface="Tahoma" pitchFamily="34" charset="0"/>
              </a:rPr>
              <a:t>Jungnangcheon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(river)</a:t>
            </a:r>
          </a:p>
          <a:p>
            <a:pPr algn="l">
              <a:lnSpc>
                <a:spcPct val="250000"/>
              </a:lnSpc>
              <a:spcBef>
                <a:spcPts val="60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Making a new economic/cultural strategic 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    position</a:t>
            </a: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by the </a:t>
            </a:r>
            <a:r>
              <a:rPr lang="en-US" altLang="ko-KR" sz="1800" dirty="0" err="1" smtClean="0">
                <a:latin typeface="Tahoma" pitchFamily="34" charset="0"/>
                <a:cs typeface="Tahoma" pitchFamily="34" charset="0"/>
              </a:rPr>
              <a:t>Jungnangcheon</a:t>
            </a:r>
            <a:endParaRPr lang="en-US" altLang="ko-KR" sz="1800" dirty="0" smtClean="0"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250000"/>
              </a:lnSpc>
              <a:spcBef>
                <a:spcPts val="60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Reinforcing and Networking living position</a:t>
            </a: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 </a:t>
            </a:r>
            <a:endParaRPr lang="en-US" altLang="ko-KR" sz="1800" dirty="0" smtClean="0"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250000"/>
              </a:lnSpc>
              <a:spcBef>
                <a:spcPts val="60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    Expanding and improving traffic-infra.     </a:t>
            </a:r>
          </a:p>
          <a:p>
            <a:pPr algn="l">
              <a:lnSpc>
                <a:spcPct val="250000"/>
              </a:lnSpc>
              <a:spcBef>
                <a:spcPts val="60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    Public investing living infrastructures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    (park, education, culture etc.)</a:t>
            </a:r>
            <a:endParaRPr lang="ko-KR" altLang="en-US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8144" y="212726"/>
            <a:ext cx="89646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 Spatial Structure for development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pic>
        <p:nvPicPr>
          <p:cNvPr id="10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398" y="1485477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398" y="2215501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398" y="4000751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398" y="4760028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398" y="3260524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877535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56</a:t>
            </a:fld>
            <a:endParaRPr lang="en-US" altLang="ko-KR" smtClean="0"/>
          </a:p>
        </p:txBody>
      </p:sp>
      <p:sp>
        <p:nvSpPr>
          <p:cNvPr id="19" name="TextBox 18"/>
          <p:cNvSpPr txBox="1"/>
          <p:nvPr/>
        </p:nvSpPr>
        <p:spPr>
          <a:xfrm>
            <a:off x="6736300" y="-25400"/>
            <a:ext cx="215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Northeast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over 사본 사본"/>
          <p:cNvPicPr>
            <a:picLocks noChangeAspect="1" noChangeArrowheads="1"/>
          </p:cNvPicPr>
          <p:nvPr/>
        </p:nvPicPr>
        <p:blipFill>
          <a:blip r:embed="rId3" cstate="print"/>
          <a:srcRect l="19557" r="19302" b="3377"/>
          <a:stretch>
            <a:fillRect/>
          </a:stretch>
        </p:blipFill>
        <p:spPr bwMode="auto">
          <a:xfrm>
            <a:off x="0" y="-38100"/>
            <a:ext cx="9906000" cy="6896100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283326" y="0"/>
            <a:ext cx="3097213" cy="6858000"/>
          </a:xfrm>
          <a:prstGeom prst="rect">
            <a:avLst/>
          </a:prstGeom>
          <a:solidFill>
            <a:schemeClr val="bg1">
              <a:alpha val="28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1" name="Picture 4" descr="Untitled-1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906" y="404813"/>
            <a:ext cx="3744913" cy="30861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565527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0397" y="2836260"/>
            <a:ext cx="892651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Southwest Activity Sphere Renaissance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7988" y="4978400"/>
            <a:ext cx="4307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Population : 3.01 million(31%)</a:t>
            </a:r>
          </a:p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Area : 162.4 </a:t>
            </a:r>
            <a:r>
              <a:rPr lang="ko-KR" altLang="en-US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㎢ </a:t>
            </a:r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(27%)</a:t>
            </a:r>
          </a:p>
          <a:p>
            <a:pPr algn="l">
              <a:spcBef>
                <a:spcPts val="0"/>
              </a:spcBef>
            </a:pPr>
            <a:r>
              <a:rPr lang="en-US" altLang="ko-KR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 82% of</a:t>
            </a:r>
            <a:r>
              <a:rPr lang="ko-KR" alt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Seoul semi-industrial area</a:t>
            </a:r>
          </a:p>
          <a:p>
            <a:pPr algn="l"/>
            <a:r>
              <a:rPr lang="en-US" altLang="ko-KR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Number of municipals : 7 municipals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-636587" y="4877535"/>
            <a:ext cx="166687" cy="215900"/>
          </a:xfrm>
        </p:spPr>
        <p:txBody>
          <a:bodyPr/>
          <a:lstStyle/>
          <a:p>
            <a:pPr>
              <a:defRPr/>
            </a:pPr>
            <a:fld id="{4A7D601C-DF4B-4EC9-94E8-BF9A8772D108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  <p:pic>
        <p:nvPicPr>
          <p:cNvPr id="4" name="Picture 132" descr="3"/>
          <p:cNvPicPr>
            <a:picLocks noChangeAspect="1" noChangeArrowheads="1"/>
          </p:cNvPicPr>
          <p:nvPr/>
        </p:nvPicPr>
        <p:blipFill>
          <a:blip r:embed="rId3" cstate="print"/>
          <a:srcRect t="4817" b="3691"/>
          <a:stretch>
            <a:fillRect/>
          </a:stretch>
        </p:blipFill>
        <p:spPr bwMode="auto">
          <a:xfrm>
            <a:off x="3110485" y="857746"/>
            <a:ext cx="3288442" cy="4081940"/>
          </a:xfrm>
          <a:prstGeom prst="rect">
            <a:avLst/>
          </a:prstGeom>
          <a:noFill/>
        </p:spPr>
      </p:pic>
      <p:pic>
        <p:nvPicPr>
          <p:cNvPr id="5" name="Picture 133" descr="1"/>
          <p:cNvPicPr>
            <a:picLocks noChangeAspect="1" noChangeArrowheads="1"/>
          </p:cNvPicPr>
          <p:nvPr/>
        </p:nvPicPr>
        <p:blipFill>
          <a:blip r:embed="rId4" cstate="print"/>
          <a:srcRect t="4817" b="3691"/>
          <a:stretch>
            <a:fillRect/>
          </a:stretch>
        </p:blipFill>
        <p:spPr bwMode="auto">
          <a:xfrm>
            <a:off x="228601" y="857746"/>
            <a:ext cx="3284752" cy="4081940"/>
          </a:xfrm>
          <a:prstGeom prst="rect">
            <a:avLst/>
          </a:prstGeom>
          <a:noFill/>
        </p:spPr>
      </p:pic>
      <p:pic>
        <p:nvPicPr>
          <p:cNvPr id="6" name="Picture 134" descr="2"/>
          <p:cNvPicPr>
            <a:picLocks noChangeAspect="1" noChangeArrowheads="1"/>
          </p:cNvPicPr>
          <p:nvPr/>
        </p:nvPicPr>
        <p:blipFill>
          <a:blip r:embed="rId5" cstate="print"/>
          <a:srcRect t="4817" b="3691"/>
          <a:stretch>
            <a:fillRect/>
          </a:stretch>
        </p:blipFill>
        <p:spPr bwMode="auto">
          <a:xfrm>
            <a:off x="6015175" y="857746"/>
            <a:ext cx="3288443" cy="4081940"/>
          </a:xfrm>
          <a:prstGeom prst="rect">
            <a:avLst/>
          </a:prstGeom>
          <a:noFill/>
        </p:spPr>
      </p:pic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3551534" y="5761790"/>
            <a:ext cx="168187" cy="165915"/>
          </a:xfrm>
          <a:prstGeom prst="ellipse">
            <a:avLst/>
          </a:prstGeom>
          <a:solidFill>
            <a:schemeClr val="bg1"/>
          </a:solidFill>
          <a:ln w="76200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auto">
          <a:xfrm>
            <a:off x="393700" y="5067300"/>
            <a:ext cx="8707438" cy="1339952"/>
          </a:xfrm>
          <a:prstGeom prst="roundRect">
            <a:avLst>
              <a:gd name="adj" fmla="val 16667"/>
            </a:avLst>
          </a:prstGeom>
          <a:solidFill>
            <a:srgbClr val="A50021"/>
          </a:solidFill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" name="AutoShape 106"/>
          <p:cNvSpPr>
            <a:spLocks noChangeArrowheads="1"/>
          </p:cNvSpPr>
          <p:nvPr/>
        </p:nvSpPr>
        <p:spPr bwMode="auto">
          <a:xfrm rot="5400000">
            <a:off x="1778917" y="2231812"/>
            <a:ext cx="150004" cy="202278"/>
          </a:xfrm>
          <a:prstGeom prst="rightArrow">
            <a:avLst>
              <a:gd name="adj1" fmla="val 59120"/>
              <a:gd name="adj2" fmla="val 47796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" name="AutoShape 109"/>
          <p:cNvSpPr>
            <a:spLocks noChangeArrowheads="1"/>
          </p:cNvSpPr>
          <p:nvPr/>
        </p:nvSpPr>
        <p:spPr bwMode="auto">
          <a:xfrm rot="5400000">
            <a:off x="7567448" y="2231412"/>
            <a:ext cx="147732" cy="200006"/>
          </a:xfrm>
          <a:prstGeom prst="rightArrow">
            <a:avLst>
              <a:gd name="adj1" fmla="val 59120"/>
              <a:gd name="adj2" fmla="val 47796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" name="AutoShape 112"/>
          <p:cNvSpPr>
            <a:spLocks noChangeArrowheads="1"/>
          </p:cNvSpPr>
          <p:nvPr/>
        </p:nvSpPr>
        <p:spPr bwMode="auto">
          <a:xfrm rot="5400000">
            <a:off x="4630337" y="2230275"/>
            <a:ext cx="147732" cy="202279"/>
          </a:xfrm>
          <a:prstGeom prst="rightArrow">
            <a:avLst>
              <a:gd name="adj1" fmla="val 59120"/>
              <a:gd name="adj2" fmla="val 47796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" name="직사각형 29"/>
          <p:cNvSpPr/>
          <p:nvPr/>
        </p:nvSpPr>
        <p:spPr bwMode="auto">
          <a:xfrm>
            <a:off x="495300" y="677875"/>
            <a:ext cx="8229600" cy="10112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31" name="Text Box 101"/>
          <p:cNvSpPr txBox="1">
            <a:spLocks noChangeArrowheads="1"/>
          </p:cNvSpPr>
          <p:nvPr/>
        </p:nvSpPr>
        <p:spPr bwMode="auto">
          <a:xfrm>
            <a:off x="1483079" y="5170238"/>
            <a:ext cx="6695726" cy="117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39638" tIns="19820" rIns="39638" bIns="19820">
            <a:spAutoFit/>
          </a:bodyPr>
          <a:lstStyle/>
          <a:p>
            <a:pPr algn="l" defTabSz="396875">
              <a:lnSpc>
                <a:spcPct val="90000"/>
              </a:lnSpc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 Decentralization </a:t>
            </a:r>
            <a:r>
              <a:rPr lang="ko-KR" altLang="en-US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→ </a:t>
            </a:r>
            <a:r>
              <a:rPr lang="en-US" altLang="ko-KR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Centralization</a:t>
            </a:r>
          </a:p>
          <a:p>
            <a:pPr algn="l" defTabSz="396875">
              <a:lnSpc>
                <a:spcPct val="90000"/>
              </a:lnSpc>
              <a:buFont typeface="Wingdings" pitchFamily="2" charset="2"/>
              <a:buChar char="v"/>
            </a:pPr>
            <a:r>
              <a:rPr lang="ko-KR" altLang="en-US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Physical plan → Physical plan + Software program</a:t>
            </a:r>
          </a:p>
          <a:p>
            <a:pPr algn="l" defTabSz="396875">
              <a:lnSpc>
                <a:spcPct val="90000"/>
              </a:lnSpc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 Negligence </a:t>
            </a:r>
            <a:r>
              <a:rPr lang="ko-KR" altLang="en-US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→ </a:t>
            </a:r>
            <a:r>
              <a:rPr lang="en-US" altLang="ko-KR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Concern</a:t>
            </a:r>
            <a:r>
              <a:rPr lang="ko-KR" altLang="en-US" sz="2000" dirty="0" smtClean="0">
                <a:solidFill>
                  <a:schemeClr val="bg1"/>
                </a:solidFill>
                <a:latin typeface="-윤고딕350" pitchFamily="18" charset="-127"/>
                <a:ea typeface="-윤고딕350" pitchFamily="18" charset="-127"/>
              </a:rPr>
              <a:t>  </a:t>
            </a:r>
            <a:endParaRPr lang="ko-KR" altLang="en-US" sz="2000" dirty="0">
              <a:solidFill>
                <a:schemeClr val="bg1"/>
              </a:solidFill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3650" y="2479300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Lack of centrality</a:t>
            </a:r>
            <a:endParaRPr lang="ko-KR" alt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81685" y="2474925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decline of life quality</a:t>
            </a:r>
            <a:endParaRPr lang="ko-KR" alt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68654" y="1905003"/>
            <a:ext cx="164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decline of industry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75123" y="2474925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decline of region image</a:t>
            </a:r>
            <a:endParaRPr lang="ko-KR" alt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9154" y="1917700"/>
            <a:ext cx="1597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spot development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6206" y="1905003"/>
            <a:ext cx="1866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Lack of infrastructure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2402" y="3454400"/>
            <a:ext cx="185063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Reviewing urban 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spatial structure</a:t>
            </a:r>
          </a:p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Making 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a strategic position </a:t>
            </a:r>
            <a:endParaRPr lang="ko-KR" altLang="en-US" sz="1400" dirty="0">
              <a:solidFill>
                <a:srgbClr val="A5002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5021" y="3327402"/>
            <a:ext cx="227286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Reinforcing  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traffic infrastructure and 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regional networking</a:t>
            </a:r>
          </a:p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Expanding park &amp;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Improving regional image</a:t>
            </a:r>
            <a:endParaRPr lang="ko-KR" altLang="en-US" sz="1400" dirty="0">
              <a:solidFill>
                <a:srgbClr val="A50021"/>
              </a:solidFill>
              <a:effectLst>
                <a:glow rad="228600">
                  <a:schemeClr val="bg1">
                    <a:lumMod val="65000"/>
                    <a:alpha val="4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Text Box 92"/>
          <p:cNvSpPr txBox="1">
            <a:spLocks noChangeArrowheads="1"/>
          </p:cNvSpPr>
          <p:nvPr/>
        </p:nvSpPr>
        <p:spPr bwMode="auto">
          <a:xfrm>
            <a:off x="71444" y="206375"/>
            <a:ext cx="86693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Main Strategies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35221" y="3327402"/>
            <a:ext cx="247926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Change semi-industrial zone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into new industry</a:t>
            </a:r>
          </a:p>
          <a:p>
            <a:pPr algn="l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Making a new 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environment-friendly space</a:t>
            </a:r>
          </a:p>
          <a:p>
            <a:pPr algn="l">
              <a:spcBef>
                <a:spcPts val="0"/>
              </a:spcBef>
            </a:pPr>
            <a:r>
              <a:rPr lang="en-US" altLang="ko-KR" sz="1400" dirty="0" smtClean="0">
                <a:solidFill>
                  <a:srgbClr val="A50021"/>
                </a:solidFill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(culture, design)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3981" y="-25400"/>
            <a:ext cx="2207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Southwest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11113" y="487753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0A6D9-779F-40FA-B973-9473CD29D5C7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altLang="ko-KR" sz="800" b="0" i="0" u="none" strike="noStrike" kern="120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8"/>
          <p:cNvGrpSpPr>
            <a:grpSpLocks/>
          </p:cNvGrpSpPr>
          <p:nvPr/>
        </p:nvGrpSpPr>
        <p:grpSpPr bwMode="auto">
          <a:xfrm>
            <a:off x="1155256" y="1133476"/>
            <a:ext cx="6554657" cy="3714750"/>
            <a:chOff x="3708400" y="2349500"/>
            <a:chExt cx="5459413" cy="3094037"/>
          </a:xfrm>
        </p:grpSpPr>
        <p:sp>
          <p:nvSpPr>
            <p:cNvPr id="34825" name="Text Box 35"/>
            <p:cNvSpPr txBox="1">
              <a:spLocks noChangeArrowheads="1"/>
            </p:cNvSpPr>
            <p:nvPr/>
          </p:nvSpPr>
          <p:spPr bwMode="auto">
            <a:xfrm>
              <a:off x="4283075" y="296545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마곡</a:t>
              </a:r>
            </a:p>
          </p:txBody>
        </p:sp>
        <p:sp>
          <p:nvSpPr>
            <p:cNvPr id="34826" name="Text Box 36"/>
            <p:cNvSpPr txBox="1">
              <a:spLocks noChangeArrowheads="1"/>
            </p:cNvSpPr>
            <p:nvPr/>
          </p:nvSpPr>
          <p:spPr bwMode="auto">
            <a:xfrm>
              <a:off x="5516563" y="29464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양화</a:t>
              </a:r>
            </a:p>
          </p:txBody>
        </p:sp>
        <p:sp>
          <p:nvSpPr>
            <p:cNvPr id="34827" name="Text Box 37"/>
            <p:cNvSpPr txBox="1">
              <a:spLocks noChangeArrowheads="1"/>
            </p:cNvSpPr>
            <p:nvPr/>
          </p:nvSpPr>
          <p:spPr bwMode="auto">
            <a:xfrm>
              <a:off x="4889500" y="2946400"/>
              <a:ext cx="976313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가양</a:t>
              </a:r>
            </a:p>
          </p:txBody>
        </p:sp>
        <p:sp>
          <p:nvSpPr>
            <p:cNvPr id="34828" name="Text Box 38"/>
            <p:cNvSpPr txBox="1">
              <a:spLocks noChangeArrowheads="1"/>
            </p:cNvSpPr>
            <p:nvPr/>
          </p:nvSpPr>
          <p:spPr bwMode="auto">
            <a:xfrm>
              <a:off x="5362575" y="37465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목동</a:t>
              </a:r>
            </a:p>
          </p:txBody>
        </p:sp>
        <p:sp>
          <p:nvSpPr>
            <p:cNvPr id="34829" name="Text Box 39"/>
            <p:cNvSpPr txBox="1">
              <a:spLocks noChangeArrowheads="1"/>
            </p:cNvSpPr>
            <p:nvPr/>
          </p:nvSpPr>
          <p:spPr bwMode="auto">
            <a:xfrm>
              <a:off x="5613400" y="46863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온수</a:t>
              </a:r>
            </a:p>
          </p:txBody>
        </p:sp>
        <p:sp>
          <p:nvSpPr>
            <p:cNvPr id="34830" name="Text Box 40"/>
            <p:cNvSpPr txBox="1">
              <a:spLocks noChangeArrowheads="1"/>
            </p:cNvSpPr>
            <p:nvPr/>
          </p:nvSpPr>
          <p:spPr bwMode="auto">
            <a:xfrm>
              <a:off x="3754438" y="3038475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공항</a:t>
              </a:r>
            </a:p>
          </p:txBody>
        </p:sp>
        <p:pic>
          <p:nvPicPr>
            <p:cNvPr id="34831" name="Picture 41" descr="center_axis"/>
            <p:cNvPicPr>
              <a:picLocks noChangeAspect="1" noChangeArrowheads="1"/>
            </p:cNvPicPr>
            <p:nvPr/>
          </p:nvPicPr>
          <p:blipFill>
            <a:blip r:embed="rId3" cstate="print"/>
            <a:srcRect t="8084" b="2100"/>
            <a:stretch>
              <a:fillRect/>
            </a:stretch>
          </p:blipFill>
          <p:spPr bwMode="auto">
            <a:xfrm>
              <a:off x="3798888" y="2349500"/>
              <a:ext cx="5162550" cy="309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2" name="Text Box 42"/>
            <p:cNvSpPr txBox="1">
              <a:spLocks noChangeArrowheads="1"/>
            </p:cNvSpPr>
            <p:nvPr/>
          </p:nvSpPr>
          <p:spPr bwMode="auto">
            <a:xfrm>
              <a:off x="4235450" y="29210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마곡</a:t>
              </a:r>
            </a:p>
          </p:txBody>
        </p:sp>
        <p:sp>
          <p:nvSpPr>
            <p:cNvPr id="34833" name="Text Box 43"/>
            <p:cNvSpPr txBox="1">
              <a:spLocks noChangeArrowheads="1"/>
            </p:cNvSpPr>
            <p:nvPr/>
          </p:nvSpPr>
          <p:spPr bwMode="auto">
            <a:xfrm>
              <a:off x="5468938" y="2903537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양화</a:t>
              </a:r>
            </a:p>
          </p:txBody>
        </p:sp>
        <p:sp>
          <p:nvSpPr>
            <p:cNvPr id="34834" name="Text Box 44"/>
            <p:cNvSpPr txBox="1">
              <a:spLocks noChangeArrowheads="1"/>
            </p:cNvSpPr>
            <p:nvPr/>
          </p:nvSpPr>
          <p:spPr bwMode="auto">
            <a:xfrm>
              <a:off x="4841875" y="2903537"/>
              <a:ext cx="976313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가양</a:t>
              </a:r>
            </a:p>
          </p:txBody>
        </p:sp>
        <p:sp>
          <p:nvSpPr>
            <p:cNvPr id="34835" name="Text Box 45"/>
            <p:cNvSpPr txBox="1">
              <a:spLocks noChangeArrowheads="1"/>
            </p:cNvSpPr>
            <p:nvPr/>
          </p:nvSpPr>
          <p:spPr bwMode="auto">
            <a:xfrm>
              <a:off x="5314950" y="3703637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목동</a:t>
              </a:r>
            </a:p>
          </p:txBody>
        </p:sp>
        <p:sp>
          <p:nvSpPr>
            <p:cNvPr id="34836" name="Text Box 46"/>
            <p:cNvSpPr txBox="1">
              <a:spLocks noChangeArrowheads="1"/>
            </p:cNvSpPr>
            <p:nvPr/>
          </p:nvSpPr>
          <p:spPr bwMode="auto">
            <a:xfrm>
              <a:off x="5567363" y="4641850"/>
              <a:ext cx="976312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온수</a:t>
              </a:r>
            </a:p>
          </p:txBody>
        </p:sp>
        <p:sp>
          <p:nvSpPr>
            <p:cNvPr id="34837" name="Text Box 47"/>
            <p:cNvSpPr txBox="1">
              <a:spLocks noChangeArrowheads="1"/>
            </p:cNvSpPr>
            <p:nvPr/>
          </p:nvSpPr>
          <p:spPr bwMode="auto">
            <a:xfrm>
              <a:off x="3708400" y="2994025"/>
              <a:ext cx="976313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공항</a:t>
              </a:r>
            </a:p>
          </p:txBody>
        </p:sp>
        <p:sp>
          <p:nvSpPr>
            <p:cNvPr id="34838" name="Text Box 48"/>
            <p:cNvSpPr txBox="1">
              <a:spLocks noChangeArrowheads="1"/>
            </p:cNvSpPr>
            <p:nvPr/>
          </p:nvSpPr>
          <p:spPr bwMode="auto">
            <a:xfrm rot="18460001">
              <a:off x="4357688" y="4432883"/>
              <a:ext cx="1676400" cy="217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900">
                  <a:latin typeface="-윤고딕350" pitchFamily="18" charset="-127"/>
                  <a:ea typeface="-윤고딕350" pitchFamily="18" charset="-127"/>
                </a:rPr>
                <a:t>경인 경제거점축</a:t>
              </a:r>
            </a:p>
          </p:txBody>
        </p:sp>
        <p:sp>
          <p:nvSpPr>
            <p:cNvPr id="34839" name="Text Box 49"/>
            <p:cNvSpPr txBox="1">
              <a:spLocks noChangeArrowheads="1"/>
            </p:cNvSpPr>
            <p:nvPr/>
          </p:nvSpPr>
          <p:spPr bwMode="auto">
            <a:xfrm>
              <a:off x="3746500" y="2708275"/>
              <a:ext cx="1677988" cy="217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900">
                  <a:latin typeface="-윤고딕350" pitchFamily="18" charset="-127"/>
                  <a:ea typeface="-윤고딕350" pitchFamily="18" charset="-127"/>
                </a:rPr>
                <a:t>한강르네상스 경제거점축</a:t>
              </a:r>
            </a:p>
          </p:txBody>
        </p:sp>
        <p:sp>
          <p:nvSpPr>
            <p:cNvPr id="34840" name="Text Box 52"/>
            <p:cNvSpPr txBox="1">
              <a:spLocks noChangeArrowheads="1"/>
            </p:cNvSpPr>
            <p:nvPr/>
          </p:nvSpPr>
          <p:spPr bwMode="auto">
            <a:xfrm>
              <a:off x="6884988" y="3024187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여의도</a:t>
              </a:r>
            </a:p>
          </p:txBody>
        </p:sp>
        <p:sp>
          <p:nvSpPr>
            <p:cNvPr id="34841" name="Text Box 53"/>
            <p:cNvSpPr txBox="1">
              <a:spLocks noChangeArrowheads="1"/>
            </p:cNvSpPr>
            <p:nvPr/>
          </p:nvSpPr>
          <p:spPr bwMode="auto">
            <a:xfrm>
              <a:off x="6464300" y="3819525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신도림</a:t>
              </a:r>
            </a:p>
          </p:txBody>
        </p:sp>
        <p:sp>
          <p:nvSpPr>
            <p:cNvPr id="34842" name="Text Box 54"/>
            <p:cNvSpPr txBox="1">
              <a:spLocks noChangeArrowheads="1"/>
            </p:cNvSpPr>
            <p:nvPr/>
          </p:nvSpPr>
          <p:spPr bwMode="auto">
            <a:xfrm>
              <a:off x="6677025" y="4271962"/>
              <a:ext cx="976313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가산</a:t>
              </a:r>
            </a:p>
          </p:txBody>
        </p:sp>
        <p:sp>
          <p:nvSpPr>
            <p:cNvPr id="34843" name="Text Box 55"/>
            <p:cNvSpPr txBox="1">
              <a:spLocks noChangeArrowheads="1"/>
            </p:cNvSpPr>
            <p:nvPr/>
          </p:nvSpPr>
          <p:spPr bwMode="auto">
            <a:xfrm>
              <a:off x="6673850" y="34290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latin typeface="-윤고딕350" pitchFamily="18" charset="-127"/>
                  <a:ea typeface="-윤고딕350" pitchFamily="18" charset="-127"/>
                </a:rPr>
                <a:t>영등포</a:t>
              </a:r>
            </a:p>
          </p:txBody>
        </p:sp>
        <p:pic>
          <p:nvPicPr>
            <p:cNvPr id="34844" name="Picture 56" descr="4축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8563" y="3208337"/>
              <a:ext cx="766762" cy="175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45" name="Text Box 57"/>
            <p:cNvSpPr txBox="1">
              <a:spLocks noChangeArrowheads="1"/>
            </p:cNvSpPr>
            <p:nvPr/>
          </p:nvSpPr>
          <p:spPr bwMode="auto">
            <a:xfrm>
              <a:off x="7231063" y="4756150"/>
              <a:ext cx="979487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solidFill>
                    <a:schemeClr val="bg1"/>
                  </a:solidFill>
                  <a:latin typeface="-윤고딕350" pitchFamily="18" charset="-127"/>
                  <a:ea typeface="-윤고딕350" pitchFamily="18" charset="-127"/>
                </a:rPr>
                <a:t>시흥</a:t>
              </a:r>
            </a:p>
          </p:txBody>
        </p:sp>
        <p:sp>
          <p:nvSpPr>
            <p:cNvPr id="34846" name="Text Box 58"/>
            <p:cNvSpPr txBox="1">
              <a:spLocks noChangeArrowheads="1"/>
            </p:cNvSpPr>
            <p:nvPr/>
          </p:nvSpPr>
          <p:spPr bwMode="auto">
            <a:xfrm>
              <a:off x="7489825" y="4191000"/>
              <a:ext cx="1677988" cy="217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en-US" altLang="ko-KR" sz="900">
                  <a:latin typeface="-윤고딕350" pitchFamily="18" charset="-127"/>
                  <a:ea typeface="-윤고딕350" pitchFamily="18" charset="-127"/>
                </a:rPr>
                <a:t>R&amp;D</a:t>
              </a:r>
              <a:r>
                <a:rPr lang="ko-KR" altLang="en-US" sz="900">
                  <a:latin typeface="-윤고딕350" pitchFamily="18" charset="-127"/>
                  <a:ea typeface="-윤고딕350" pitchFamily="18" charset="-127"/>
                </a:rPr>
                <a:t>산학연협동축</a:t>
              </a:r>
            </a:p>
          </p:txBody>
        </p:sp>
        <p:sp>
          <p:nvSpPr>
            <p:cNvPr id="34847" name="Text Box 60"/>
            <p:cNvSpPr txBox="1">
              <a:spLocks noChangeArrowheads="1"/>
            </p:cNvSpPr>
            <p:nvPr/>
          </p:nvSpPr>
          <p:spPr bwMode="auto">
            <a:xfrm>
              <a:off x="7202488" y="5013325"/>
              <a:ext cx="1677987" cy="217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900">
                  <a:latin typeface="-윤고딕350" pitchFamily="18" charset="-127"/>
                  <a:ea typeface="-윤고딕350" pitchFamily="18" charset="-127"/>
                </a:rPr>
                <a:t>신경제거점축</a:t>
              </a:r>
            </a:p>
          </p:txBody>
        </p:sp>
        <p:sp>
          <p:nvSpPr>
            <p:cNvPr id="34848" name="Text Box 62"/>
            <p:cNvSpPr txBox="1">
              <a:spLocks noChangeArrowheads="1"/>
            </p:cNvSpPr>
            <p:nvPr/>
          </p:nvSpPr>
          <p:spPr bwMode="auto">
            <a:xfrm>
              <a:off x="7418388" y="3213100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 dirty="0">
                  <a:solidFill>
                    <a:schemeClr val="bg1"/>
                  </a:solidFill>
                  <a:latin typeface="-윤고딕350" pitchFamily="18" charset="-127"/>
                  <a:ea typeface="-윤고딕350" pitchFamily="18" charset="-127"/>
                </a:rPr>
                <a:t>중앙대</a:t>
              </a:r>
            </a:p>
          </p:txBody>
        </p:sp>
        <p:sp>
          <p:nvSpPr>
            <p:cNvPr id="34849" name="Text Box 63"/>
            <p:cNvSpPr txBox="1">
              <a:spLocks noChangeArrowheads="1"/>
            </p:cNvSpPr>
            <p:nvPr/>
          </p:nvSpPr>
          <p:spPr bwMode="auto">
            <a:xfrm>
              <a:off x="7593013" y="3484562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solidFill>
                    <a:schemeClr val="bg1"/>
                  </a:solidFill>
                  <a:latin typeface="-윤고딕350" pitchFamily="18" charset="-127"/>
                  <a:ea typeface="-윤고딕350" pitchFamily="18" charset="-127"/>
                </a:rPr>
                <a:t>숭실대</a:t>
              </a:r>
            </a:p>
          </p:txBody>
        </p:sp>
        <p:sp>
          <p:nvSpPr>
            <p:cNvPr id="34850" name="Text Box 64"/>
            <p:cNvSpPr txBox="1">
              <a:spLocks noChangeArrowheads="1"/>
            </p:cNvSpPr>
            <p:nvPr/>
          </p:nvSpPr>
          <p:spPr bwMode="auto">
            <a:xfrm>
              <a:off x="7705725" y="3940175"/>
              <a:ext cx="977900" cy="19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9640" tIns="19820" rIns="39640" bIns="19820">
              <a:spAutoFit/>
            </a:bodyPr>
            <a:lstStyle/>
            <a:p>
              <a:pPr algn="ctr" defTabSz="414338">
                <a:lnSpc>
                  <a:spcPct val="160000"/>
                </a:lnSpc>
                <a:spcBef>
                  <a:spcPct val="50000"/>
                </a:spcBef>
                <a:buClr>
                  <a:srgbClr val="003399"/>
                </a:buClr>
                <a:buFont typeface="Wingdings" pitchFamily="2" charset="2"/>
                <a:buNone/>
              </a:pPr>
              <a:r>
                <a:rPr lang="ko-KR" altLang="en-US" sz="800">
                  <a:solidFill>
                    <a:schemeClr val="bg1"/>
                  </a:solidFill>
                  <a:latin typeface="-윤고딕350" pitchFamily="18" charset="-127"/>
                  <a:ea typeface="-윤고딕350" pitchFamily="18" charset="-127"/>
                </a:rPr>
                <a:t>서울대</a:t>
              </a:r>
            </a:p>
          </p:txBody>
        </p:sp>
        <p:sp>
          <p:nvSpPr>
            <p:cNvPr id="34851" name="Oval 66"/>
            <p:cNvSpPr>
              <a:spLocks noChangeArrowheads="1"/>
            </p:cNvSpPr>
            <p:nvPr/>
          </p:nvSpPr>
          <p:spPr bwMode="auto">
            <a:xfrm>
              <a:off x="8140700" y="3898900"/>
              <a:ext cx="69850" cy="698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60000"/>
                </a:lnSpc>
                <a:buClr>
                  <a:srgbClr val="003399"/>
                </a:buClr>
                <a:buFont typeface="Wingdings" pitchFamily="2" charset="2"/>
                <a:buNone/>
              </a:pPr>
              <a:endParaRPr lang="ko-KR" altLang="en-US"/>
            </a:p>
          </p:txBody>
        </p:sp>
        <p:sp>
          <p:nvSpPr>
            <p:cNvPr id="34852" name="Oval 67"/>
            <p:cNvSpPr>
              <a:spLocks noChangeArrowheads="1"/>
            </p:cNvSpPr>
            <p:nvPr/>
          </p:nvSpPr>
          <p:spPr bwMode="auto">
            <a:xfrm>
              <a:off x="7996238" y="3429000"/>
              <a:ext cx="69850" cy="698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60000"/>
                </a:lnSpc>
                <a:buClr>
                  <a:srgbClr val="003399"/>
                </a:buClr>
                <a:buFont typeface="Wingdings" pitchFamily="2" charset="2"/>
                <a:buNone/>
              </a:pPr>
              <a:endParaRPr lang="ko-KR" altLang="en-US"/>
            </a:p>
          </p:txBody>
        </p:sp>
        <p:sp>
          <p:nvSpPr>
            <p:cNvPr id="34853" name="Oval 68"/>
            <p:cNvSpPr>
              <a:spLocks noChangeArrowheads="1"/>
            </p:cNvSpPr>
            <p:nvPr/>
          </p:nvSpPr>
          <p:spPr bwMode="auto">
            <a:xfrm>
              <a:off x="7850188" y="3141662"/>
              <a:ext cx="69850" cy="698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60000"/>
                </a:lnSpc>
                <a:buClr>
                  <a:srgbClr val="003399"/>
                </a:buClr>
                <a:buFont typeface="Wingdings" pitchFamily="2" charset="2"/>
                <a:buNone/>
              </a:pPr>
              <a:endParaRPr lang="ko-KR" altLang="en-US"/>
            </a:p>
          </p:txBody>
        </p:sp>
      </p:grpSp>
      <p:sp>
        <p:nvSpPr>
          <p:cNvPr id="44" name="AutoShape 24"/>
          <p:cNvSpPr>
            <a:spLocks noChangeArrowheads="1"/>
          </p:cNvSpPr>
          <p:nvPr/>
        </p:nvSpPr>
        <p:spPr bwMode="auto">
          <a:xfrm>
            <a:off x="1645545" y="4464523"/>
            <a:ext cx="8369981" cy="2467315"/>
          </a:xfrm>
          <a:prstGeom prst="roundRect">
            <a:avLst>
              <a:gd name="adj" fmla="val 7606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Making strategic positions</a:t>
            </a: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for regional development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Changing semi-industrial zone and make a new economic center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Expanding and improving infrastructure(road, park, public facilities)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1800" dirty="0" smtClean="0">
                <a:latin typeface="Tahoma" pitchFamily="34" charset="0"/>
                <a:cs typeface="Tahoma" pitchFamily="34" charset="0"/>
              </a:rPr>
              <a:t> Upgrading regional image by educational, cultural, design factors 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1800" dirty="0" smtClean="0">
                <a:latin typeface="Tahoma" pitchFamily="34" charset="0"/>
                <a:cs typeface="Tahoma" pitchFamily="34" charset="0"/>
              </a:rPr>
              <a:t> </a:t>
            </a:r>
            <a:endParaRPr lang="en-US" altLang="ko-KR" sz="1800" dirty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9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525" y="4808790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525" y="5234020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525" y="6061350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525" y="5640427"/>
            <a:ext cx="2778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-18144" y="212726"/>
            <a:ext cx="89646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 Spatial Structure for Development</a:t>
            </a:r>
            <a:endParaRPr lang="ko-KR" altLang="en-US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4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13" y="4944210"/>
            <a:ext cx="166687" cy="215900"/>
          </a:xfrm>
          <a:noFill/>
        </p:spPr>
        <p:txBody>
          <a:bodyPr/>
          <a:lstStyle/>
          <a:p>
            <a:fld id="{8C90A6D9-779F-40FA-B973-9473CD29D5C7}" type="slidenum">
              <a:rPr lang="en-US" altLang="ko-KR" smtClean="0"/>
              <a:pPr/>
              <a:t>59</a:t>
            </a:fld>
            <a:endParaRPr lang="en-US" altLang="ko-KR" smtClean="0"/>
          </a:p>
        </p:txBody>
      </p:sp>
      <p:sp>
        <p:nvSpPr>
          <p:cNvPr id="42" name="TextBox 41"/>
          <p:cNvSpPr txBox="1"/>
          <p:nvPr/>
        </p:nvSpPr>
        <p:spPr>
          <a:xfrm>
            <a:off x="6683981" y="-25400"/>
            <a:ext cx="2207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Southwest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09051" y="6556375"/>
            <a:ext cx="166687" cy="215900"/>
          </a:xfrm>
          <a:noFill/>
        </p:spPr>
        <p:txBody>
          <a:bodyPr/>
          <a:lstStyle/>
          <a:p>
            <a:fld id="{701E3197-E57E-4BC0-827D-7841FFD1D17F}" type="slidenum">
              <a:rPr lang="en-US" altLang="ko-KR" smtClean="0"/>
              <a:pPr/>
              <a:t>6</a:t>
            </a:fld>
            <a:endParaRPr lang="en-US" altLang="ko-KR" dirty="0" smtClean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3500" y="203200"/>
            <a:ext cx="4800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Facts About Seoul</a:t>
            </a: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2000256" y="6711950"/>
            <a:ext cx="4995863" cy="0"/>
          </a:xfrm>
          <a:prstGeom prst="line">
            <a:avLst/>
          </a:prstGeom>
          <a:noFill/>
          <a:ln w="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1990726" y="6181725"/>
            <a:ext cx="5145088" cy="0"/>
          </a:xfrm>
          <a:prstGeom prst="line">
            <a:avLst/>
          </a:prstGeom>
          <a:noFill/>
          <a:ln w="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8032750" y="25495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19.1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6935792" y="25495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40.9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5849938" y="25495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156,224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4764092" y="25495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334,833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3668713" y="2549525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817,812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04" name="Rectangle 13"/>
          <p:cNvSpPr>
            <a:spLocks noChangeArrowheads="1"/>
          </p:cNvSpPr>
          <p:nvPr/>
        </p:nvSpPr>
        <p:spPr bwMode="auto">
          <a:xfrm>
            <a:off x="8032750" y="21478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20.3</a:t>
            </a:r>
            <a:endParaRPr lang="en-US" altLang="ko-KR" sz="1200" b="1" dirty="0">
              <a:latin typeface="Arial" pitchFamily="34" charset="0"/>
            </a:endParaRPr>
          </a:p>
        </p:txBody>
      </p:sp>
      <p:sp>
        <p:nvSpPr>
          <p:cNvPr id="8205" name="Rectangle 14"/>
          <p:cNvSpPr>
            <a:spLocks noChangeArrowheads="1"/>
          </p:cNvSpPr>
          <p:nvPr/>
        </p:nvSpPr>
        <p:spPr bwMode="auto">
          <a:xfrm>
            <a:off x="6935792" y="21478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49.3</a:t>
            </a:r>
            <a:endParaRPr lang="en-US" altLang="ko-KR" sz="1200" b="1" dirty="0">
              <a:latin typeface="Arial" pitchFamily="34" charset="0"/>
            </a:endParaRPr>
          </a:p>
        </p:txBody>
      </p:sp>
      <p:sp>
        <p:nvSpPr>
          <p:cNvPr id="8206" name="Rectangle 15"/>
          <p:cNvSpPr>
            <a:spLocks noChangeArrowheads="1"/>
          </p:cNvSpPr>
          <p:nvPr/>
        </p:nvSpPr>
        <p:spPr bwMode="auto">
          <a:xfrm>
            <a:off x="5849938" y="21478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10,300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8207" name="Rectangle 16"/>
          <p:cNvSpPr>
            <a:spLocks noChangeArrowheads="1"/>
          </p:cNvSpPr>
          <p:nvPr/>
        </p:nvSpPr>
        <p:spPr bwMode="auto">
          <a:xfrm>
            <a:off x="4764092" y="21478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24,900</a:t>
            </a:r>
            <a:endParaRPr lang="en-US" altLang="ko-KR" sz="1200" b="1" dirty="0">
              <a:latin typeface="Arial" pitchFamily="34" charset="0"/>
            </a:endParaRPr>
          </a:p>
        </p:txBody>
      </p:sp>
      <p:sp>
        <p:nvSpPr>
          <p:cNvPr id="8208" name="Rectangle 17"/>
          <p:cNvSpPr>
            <a:spLocks noChangeArrowheads="1"/>
          </p:cNvSpPr>
          <p:nvPr/>
        </p:nvSpPr>
        <p:spPr bwMode="auto">
          <a:xfrm>
            <a:off x="3656013" y="2147888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50,500</a:t>
            </a:r>
            <a:endParaRPr lang="en-US" altLang="ko-KR" sz="1200" b="1" dirty="0">
              <a:latin typeface="Arial" pitchFamily="34" charset="0"/>
            </a:endParaRPr>
          </a:p>
        </p:txBody>
      </p:sp>
      <p:sp>
        <p:nvSpPr>
          <p:cNvPr id="8209" name="Rectangle 18"/>
          <p:cNvSpPr>
            <a:spLocks noChangeArrowheads="1"/>
          </p:cNvSpPr>
          <p:nvPr/>
        </p:nvSpPr>
        <p:spPr bwMode="auto">
          <a:xfrm>
            <a:off x="8032750" y="1738313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0.6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10" name="Rectangle 19"/>
          <p:cNvSpPr>
            <a:spLocks noChangeArrowheads="1"/>
          </p:cNvSpPr>
          <p:nvPr/>
        </p:nvSpPr>
        <p:spPr bwMode="auto">
          <a:xfrm>
            <a:off x="6935792" y="1738313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11.8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11" name="Rectangle 20"/>
          <p:cNvSpPr>
            <a:spLocks noChangeArrowheads="1"/>
          </p:cNvSpPr>
          <p:nvPr/>
        </p:nvSpPr>
        <p:spPr bwMode="auto">
          <a:xfrm>
            <a:off x="5849938" y="1738313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605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12" name="Rectangle 21"/>
          <p:cNvSpPr>
            <a:spLocks noChangeArrowheads="1"/>
          </p:cNvSpPr>
          <p:nvPr/>
        </p:nvSpPr>
        <p:spPr bwMode="auto">
          <a:xfrm>
            <a:off x="4764092" y="1738313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11,730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13" name="Rectangle 22"/>
          <p:cNvSpPr>
            <a:spLocks noChangeArrowheads="1"/>
          </p:cNvSpPr>
          <p:nvPr/>
        </p:nvSpPr>
        <p:spPr bwMode="auto">
          <a:xfrm>
            <a:off x="3668713" y="1738313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99,646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14" name="Rectangle 23"/>
          <p:cNvSpPr>
            <a:spLocks noChangeArrowheads="1"/>
          </p:cNvSpPr>
          <p:nvPr/>
        </p:nvSpPr>
        <p:spPr bwMode="auto">
          <a:xfrm>
            <a:off x="8034344" y="1336687"/>
            <a:ext cx="103822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C/A</a:t>
            </a:r>
          </a:p>
        </p:txBody>
      </p:sp>
      <p:sp>
        <p:nvSpPr>
          <p:cNvPr id="8215" name="Rectangle 24"/>
          <p:cNvSpPr>
            <a:spLocks noChangeArrowheads="1"/>
          </p:cNvSpPr>
          <p:nvPr/>
        </p:nvSpPr>
        <p:spPr bwMode="auto">
          <a:xfrm>
            <a:off x="6937376" y="1336687"/>
            <a:ext cx="103822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B/A</a:t>
            </a:r>
          </a:p>
        </p:txBody>
      </p:sp>
      <p:sp>
        <p:nvSpPr>
          <p:cNvPr id="8216" name="Rectangle 25"/>
          <p:cNvSpPr>
            <a:spLocks noChangeArrowheads="1"/>
          </p:cNvSpPr>
          <p:nvPr/>
        </p:nvSpPr>
        <p:spPr bwMode="auto">
          <a:xfrm>
            <a:off x="5849938" y="1336687"/>
            <a:ext cx="103822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(C)</a:t>
            </a:r>
          </a:p>
        </p:txBody>
      </p:sp>
      <p:sp>
        <p:nvSpPr>
          <p:cNvPr id="8217" name="Rectangle 26"/>
          <p:cNvSpPr>
            <a:spLocks noChangeArrowheads="1"/>
          </p:cNvSpPr>
          <p:nvPr/>
        </p:nvSpPr>
        <p:spPr bwMode="auto">
          <a:xfrm>
            <a:off x="4764092" y="1336687"/>
            <a:ext cx="103822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(B)</a:t>
            </a:r>
          </a:p>
        </p:txBody>
      </p:sp>
      <p:sp>
        <p:nvSpPr>
          <p:cNvPr id="8218" name="Rectangle 27"/>
          <p:cNvSpPr>
            <a:spLocks noChangeArrowheads="1"/>
          </p:cNvSpPr>
          <p:nvPr/>
        </p:nvSpPr>
        <p:spPr bwMode="auto">
          <a:xfrm>
            <a:off x="3676652" y="1336687"/>
            <a:ext cx="103822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(A)</a:t>
            </a:r>
          </a:p>
        </p:txBody>
      </p:sp>
      <p:sp>
        <p:nvSpPr>
          <p:cNvPr id="8219" name="Rectangle 28"/>
          <p:cNvSpPr>
            <a:spLocks noChangeArrowheads="1"/>
          </p:cNvSpPr>
          <p:nvPr/>
        </p:nvSpPr>
        <p:spPr bwMode="auto">
          <a:xfrm>
            <a:off x="6937377" y="930275"/>
            <a:ext cx="21367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Concentration Rate(%)</a:t>
            </a:r>
          </a:p>
        </p:txBody>
      </p:sp>
      <p:sp>
        <p:nvSpPr>
          <p:cNvPr id="8220" name="Rectangle 29"/>
          <p:cNvSpPr>
            <a:spLocks noChangeArrowheads="1"/>
          </p:cNvSpPr>
          <p:nvPr/>
        </p:nvSpPr>
        <p:spPr bwMode="auto">
          <a:xfrm>
            <a:off x="5853119" y="930275"/>
            <a:ext cx="10318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Seoul</a:t>
            </a:r>
          </a:p>
        </p:txBody>
      </p:sp>
      <p:sp>
        <p:nvSpPr>
          <p:cNvPr id="8221" name="Rectangle 30"/>
          <p:cNvSpPr>
            <a:spLocks noChangeArrowheads="1"/>
          </p:cNvSpPr>
          <p:nvPr/>
        </p:nvSpPr>
        <p:spPr bwMode="auto">
          <a:xfrm>
            <a:off x="4764092" y="930275"/>
            <a:ext cx="103822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Capital Region</a:t>
            </a:r>
          </a:p>
        </p:txBody>
      </p:sp>
      <p:sp>
        <p:nvSpPr>
          <p:cNvPr id="8222" name="Rectangle 31"/>
          <p:cNvSpPr>
            <a:spLocks noChangeArrowheads="1"/>
          </p:cNvSpPr>
          <p:nvPr/>
        </p:nvSpPr>
        <p:spPr bwMode="auto">
          <a:xfrm>
            <a:off x="3668713" y="930275"/>
            <a:ext cx="1039812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South Korea</a:t>
            </a:r>
          </a:p>
        </p:txBody>
      </p:sp>
      <p:sp>
        <p:nvSpPr>
          <p:cNvPr id="8223" name="Line 32"/>
          <p:cNvSpPr>
            <a:spLocks noChangeShapeType="1"/>
          </p:cNvSpPr>
          <p:nvPr/>
        </p:nvSpPr>
        <p:spPr bwMode="auto">
          <a:xfrm>
            <a:off x="3689350" y="941390"/>
            <a:ext cx="0" cy="5273675"/>
          </a:xfrm>
          <a:prstGeom prst="line">
            <a:avLst/>
          </a:prstGeom>
          <a:noFill/>
          <a:ln w="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224" name="Rectangle 33"/>
          <p:cNvSpPr>
            <a:spLocks noChangeArrowheads="1"/>
          </p:cNvSpPr>
          <p:nvPr/>
        </p:nvSpPr>
        <p:spPr bwMode="auto">
          <a:xfrm>
            <a:off x="169869" y="5780088"/>
            <a:ext cx="200342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Medical Service(‘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25" name="Rectangle 34"/>
          <p:cNvSpPr>
            <a:spLocks noChangeArrowheads="1"/>
          </p:cNvSpPr>
          <p:nvPr/>
        </p:nvSpPr>
        <p:spPr bwMode="auto">
          <a:xfrm>
            <a:off x="169863" y="4972050"/>
            <a:ext cx="2005012" cy="776288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Academic Service(‘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26" name="Rectangle 35"/>
          <p:cNvSpPr>
            <a:spLocks noChangeArrowheads="1"/>
          </p:cNvSpPr>
          <p:nvPr/>
        </p:nvSpPr>
        <p:spPr bwMode="auto">
          <a:xfrm>
            <a:off x="169863" y="4156075"/>
            <a:ext cx="2005012" cy="776288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Employees(‘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27" name="Rectangle 36"/>
          <p:cNvSpPr>
            <a:spLocks noChangeArrowheads="1"/>
          </p:cNvSpPr>
          <p:nvPr/>
        </p:nvSpPr>
        <p:spPr bwMode="auto">
          <a:xfrm>
            <a:off x="169863" y="3344868"/>
            <a:ext cx="2005012" cy="776287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Companies(‘05)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28" name="Rectangle 37"/>
          <p:cNvSpPr>
            <a:spLocks noChangeArrowheads="1"/>
          </p:cNvSpPr>
          <p:nvPr/>
        </p:nvSpPr>
        <p:spPr bwMode="auto">
          <a:xfrm>
            <a:off x="169863" y="2943225"/>
            <a:ext cx="2006600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Unemployment Rate(‘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29" name="Rectangle 38"/>
          <p:cNvSpPr>
            <a:spLocks noChangeArrowheads="1"/>
          </p:cNvSpPr>
          <p:nvPr/>
        </p:nvSpPr>
        <p:spPr bwMode="auto">
          <a:xfrm>
            <a:off x="2224088" y="2541588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(billion won)</a:t>
            </a:r>
          </a:p>
        </p:txBody>
      </p:sp>
      <p:sp>
        <p:nvSpPr>
          <p:cNvPr id="8230" name="Rectangle 39"/>
          <p:cNvSpPr>
            <a:spLocks noChangeArrowheads="1"/>
          </p:cNvSpPr>
          <p:nvPr/>
        </p:nvSpPr>
        <p:spPr bwMode="auto">
          <a:xfrm>
            <a:off x="169865" y="2543175"/>
            <a:ext cx="20097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GRDP(‘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31" name="Rectangle 40"/>
          <p:cNvSpPr>
            <a:spLocks noChangeArrowheads="1"/>
          </p:cNvSpPr>
          <p:nvPr/>
        </p:nvSpPr>
        <p:spPr bwMode="auto">
          <a:xfrm>
            <a:off x="2225675" y="2141538"/>
            <a:ext cx="1387475" cy="360362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(1000 pers.)</a:t>
            </a:r>
          </a:p>
        </p:txBody>
      </p:sp>
      <p:sp>
        <p:nvSpPr>
          <p:cNvPr id="8232" name="Rectangle 41"/>
          <p:cNvSpPr>
            <a:spLocks noChangeArrowheads="1"/>
          </p:cNvSpPr>
          <p:nvPr/>
        </p:nvSpPr>
        <p:spPr bwMode="auto">
          <a:xfrm>
            <a:off x="169863" y="2141538"/>
            <a:ext cx="2006600" cy="360362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Population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(‘10)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33" name="Rectangle 42"/>
          <p:cNvSpPr>
            <a:spLocks noChangeArrowheads="1"/>
          </p:cNvSpPr>
          <p:nvPr/>
        </p:nvSpPr>
        <p:spPr bwMode="auto">
          <a:xfrm>
            <a:off x="2225675" y="1738313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(㎢)</a:t>
            </a:r>
          </a:p>
        </p:txBody>
      </p:sp>
      <p:sp>
        <p:nvSpPr>
          <p:cNvPr id="8234" name="Rectangle 43"/>
          <p:cNvSpPr>
            <a:spLocks noChangeArrowheads="1"/>
          </p:cNvSpPr>
          <p:nvPr/>
        </p:nvSpPr>
        <p:spPr bwMode="auto">
          <a:xfrm>
            <a:off x="169863" y="1738313"/>
            <a:ext cx="2006600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Area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(‘10)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35" name="Rectangle 44"/>
          <p:cNvSpPr>
            <a:spLocks noChangeArrowheads="1"/>
          </p:cNvSpPr>
          <p:nvPr/>
        </p:nvSpPr>
        <p:spPr bwMode="auto">
          <a:xfrm>
            <a:off x="171450" y="930275"/>
            <a:ext cx="3441700" cy="77470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ko-KR" altLang="en-US" sz="120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36" name="Line 45"/>
          <p:cNvSpPr>
            <a:spLocks noChangeShapeType="1"/>
          </p:cNvSpPr>
          <p:nvPr/>
        </p:nvSpPr>
        <p:spPr bwMode="auto">
          <a:xfrm>
            <a:off x="1112838" y="941390"/>
            <a:ext cx="0" cy="5273675"/>
          </a:xfrm>
          <a:prstGeom prst="line">
            <a:avLst/>
          </a:prstGeom>
          <a:noFill/>
          <a:ln w="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237" name="Line 46"/>
          <p:cNvSpPr>
            <a:spLocks noChangeShapeType="1"/>
          </p:cNvSpPr>
          <p:nvPr/>
        </p:nvSpPr>
        <p:spPr bwMode="auto">
          <a:xfrm>
            <a:off x="2692401" y="2852750"/>
            <a:ext cx="4411663" cy="403225"/>
          </a:xfrm>
          <a:prstGeom prst="line">
            <a:avLst/>
          </a:prstGeom>
          <a:noFill/>
          <a:ln w="0" cap="rnd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238" name="Rectangle 47"/>
          <p:cNvSpPr>
            <a:spLocks noChangeArrowheads="1"/>
          </p:cNvSpPr>
          <p:nvPr/>
        </p:nvSpPr>
        <p:spPr bwMode="auto">
          <a:xfrm>
            <a:off x="169869" y="6181725"/>
            <a:ext cx="200342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Finance(‘</a:t>
            </a:r>
            <a:r>
              <a:rPr lang="en-US" altLang="ko-KR" sz="1200" dirty="0" smtClean="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05)</a:t>
            </a:r>
            <a:endParaRPr lang="en-US" altLang="ko-KR" sz="12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8239" name="Rectangle 48"/>
          <p:cNvSpPr>
            <a:spLocks noChangeArrowheads="1"/>
          </p:cNvSpPr>
          <p:nvPr/>
        </p:nvSpPr>
        <p:spPr bwMode="auto">
          <a:xfrm>
            <a:off x="8032750" y="29432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-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0" name="Rectangle 49"/>
          <p:cNvSpPr>
            <a:spLocks noChangeArrowheads="1"/>
          </p:cNvSpPr>
          <p:nvPr/>
        </p:nvSpPr>
        <p:spPr bwMode="auto">
          <a:xfrm>
            <a:off x="6935792" y="29432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-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1" name="Rectangle 50"/>
          <p:cNvSpPr>
            <a:spLocks noChangeArrowheads="1"/>
          </p:cNvSpPr>
          <p:nvPr/>
        </p:nvSpPr>
        <p:spPr bwMode="auto">
          <a:xfrm>
            <a:off x="5849938" y="29432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4.8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2" name="Rectangle 51"/>
          <p:cNvSpPr>
            <a:spLocks noChangeArrowheads="1"/>
          </p:cNvSpPr>
          <p:nvPr/>
        </p:nvSpPr>
        <p:spPr bwMode="auto">
          <a:xfrm>
            <a:off x="4764092" y="29432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4.4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3" name="Rectangle 52"/>
          <p:cNvSpPr>
            <a:spLocks noChangeArrowheads="1"/>
          </p:cNvSpPr>
          <p:nvPr/>
        </p:nvSpPr>
        <p:spPr bwMode="auto">
          <a:xfrm>
            <a:off x="3668713" y="2943225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3.7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4" name="Rectangle 53"/>
          <p:cNvSpPr>
            <a:spLocks noChangeArrowheads="1"/>
          </p:cNvSpPr>
          <p:nvPr/>
        </p:nvSpPr>
        <p:spPr bwMode="auto">
          <a:xfrm>
            <a:off x="2224088" y="2943225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(%)</a:t>
            </a:r>
          </a:p>
        </p:txBody>
      </p:sp>
      <p:sp>
        <p:nvSpPr>
          <p:cNvPr id="8245" name="Rectangle 54"/>
          <p:cNvSpPr>
            <a:spLocks noChangeArrowheads="1"/>
          </p:cNvSpPr>
          <p:nvPr/>
        </p:nvSpPr>
        <p:spPr bwMode="auto">
          <a:xfrm>
            <a:off x="8032750" y="33528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16.9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6" name="Rectangle 55"/>
          <p:cNvSpPr>
            <a:spLocks noChangeArrowheads="1"/>
          </p:cNvSpPr>
          <p:nvPr/>
        </p:nvSpPr>
        <p:spPr bwMode="auto">
          <a:xfrm>
            <a:off x="6935792" y="33528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57.2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7" name="Rectangle 56"/>
          <p:cNvSpPr>
            <a:spLocks noChangeArrowheads="1"/>
          </p:cNvSpPr>
          <p:nvPr/>
        </p:nvSpPr>
        <p:spPr bwMode="auto">
          <a:xfrm>
            <a:off x="5849938" y="33528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19,787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8" name="Rectangle 57"/>
          <p:cNvSpPr>
            <a:spLocks noChangeArrowheads="1"/>
          </p:cNvSpPr>
          <p:nvPr/>
        </p:nvSpPr>
        <p:spPr bwMode="auto">
          <a:xfrm>
            <a:off x="4764092" y="33528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67,079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49" name="Rectangle 58"/>
          <p:cNvSpPr>
            <a:spLocks noChangeArrowheads="1"/>
          </p:cNvSpPr>
          <p:nvPr/>
        </p:nvSpPr>
        <p:spPr bwMode="auto">
          <a:xfrm>
            <a:off x="3668713" y="3352800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117,205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0" name="Rectangle 59"/>
          <p:cNvSpPr>
            <a:spLocks noChangeArrowheads="1"/>
          </p:cNvSpPr>
          <p:nvPr/>
        </p:nvSpPr>
        <p:spPr bwMode="auto">
          <a:xfrm>
            <a:off x="2224088" y="3344863"/>
            <a:ext cx="1387475" cy="360362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Manufacture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(num.)</a:t>
            </a:r>
          </a:p>
        </p:txBody>
      </p:sp>
      <p:sp>
        <p:nvSpPr>
          <p:cNvPr id="8251" name="Rectangle 60"/>
          <p:cNvSpPr>
            <a:spLocks noChangeArrowheads="1"/>
          </p:cNvSpPr>
          <p:nvPr/>
        </p:nvSpPr>
        <p:spPr bwMode="auto">
          <a:xfrm>
            <a:off x="8032750" y="37465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23.0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2" name="Rectangle 61"/>
          <p:cNvSpPr>
            <a:spLocks noChangeArrowheads="1"/>
          </p:cNvSpPr>
          <p:nvPr/>
        </p:nvSpPr>
        <p:spPr bwMode="auto">
          <a:xfrm>
            <a:off x="6935792" y="37465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45.2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3" name="Rectangle 62"/>
          <p:cNvSpPr>
            <a:spLocks noChangeArrowheads="1"/>
          </p:cNvSpPr>
          <p:nvPr/>
        </p:nvSpPr>
        <p:spPr bwMode="auto">
          <a:xfrm>
            <a:off x="5849938" y="37465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525,850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4" name="Rectangle 63"/>
          <p:cNvSpPr>
            <a:spLocks noChangeArrowheads="1"/>
          </p:cNvSpPr>
          <p:nvPr/>
        </p:nvSpPr>
        <p:spPr bwMode="auto">
          <a:xfrm>
            <a:off x="4764092" y="3746500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1,033,052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5" name="Rectangle 64"/>
          <p:cNvSpPr>
            <a:spLocks noChangeArrowheads="1"/>
          </p:cNvSpPr>
          <p:nvPr/>
        </p:nvSpPr>
        <p:spPr bwMode="auto">
          <a:xfrm>
            <a:off x="3668713" y="3746500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2,287,389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6" name="Rectangle 65"/>
          <p:cNvSpPr>
            <a:spLocks noChangeArrowheads="1"/>
          </p:cNvSpPr>
          <p:nvPr/>
        </p:nvSpPr>
        <p:spPr bwMode="auto">
          <a:xfrm>
            <a:off x="2224088" y="3746500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Service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(num.)</a:t>
            </a:r>
          </a:p>
        </p:txBody>
      </p:sp>
      <p:sp>
        <p:nvSpPr>
          <p:cNvPr id="8257" name="Rectangle 66"/>
          <p:cNvSpPr>
            <a:spLocks noChangeArrowheads="1"/>
          </p:cNvSpPr>
          <p:nvPr/>
        </p:nvSpPr>
        <p:spPr bwMode="auto">
          <a:xfrm>
            <a:off x="8032750" y="41656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16.9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8" name="Rectangle 67"/>
          <p:cNvSpPr>
            <a:spLocks noChangeArrowheads="1"/>
          </p:cNvSpPr>
          <p:nvPr/>
        </p:nvSpPr>
        <p:spPr bwMode="auto">
          <a:xfrm>
            <a:off x="6935792" y="41656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57.2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59" name="Rectangle 68"/>
          <p:cNvSpPr>
            <a:spLocks noChangeArrowheads="1"/>
          </p:cNvSpPr>
          <p:nvPr/>
        </p:nvSpPr>
        <p:spPr bwMode="auto">
          <a:xfrm>
            <a:off x="5849938" y="41656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19,787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0" name="Rectangle 69"/>
          <p:cNvSpPr>
            <a:spLocks noChangeArrowheads="1"/>
          </p:cNvSpPr>
          <p:nvPr/>
        </p:nvSpPr>
        <p:spPr bwMode="auto">
          <a:xfrm>
            <a:off x="4764092" y="41656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67,079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1" name="Rectangle 70"/>
          <p:cNvSpPr>
            <a:spLocks noChangeArrowheads="1"/>
          </p:cNvSpPr>
          <p:nvPr/>
        </p:nvSpPr>
        <p:spPr bwMode="auto">
          <a:xfrm>
            <a:off x="3668713" y="4165612"/>
            <a:ext cx="1039812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117,205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2" name="Rectangle 71"/>
          <p:cNvSpPr>
            <a:spLocks noChangeArrowheads="1"/>
          </p:cNvSpPr>
          <p:nvPr/>
        </p:nvSpPr>
        <p:spPr bwMode="auto">
          <a:xfrm>
            <a:off x="2224088" y="4156075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Manufacture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(1000 pers.)</a:t>
            </a:r>
          </a:p>
        </p:txBody>
      </p:sp>
      <p:sp>
        <p:nvSpPr>
          <p:cNvPr id="8263" name="Rectangle 72"/>
          <p:cNvSpPr>
            <a:spLocks noChangeArrowheads="1"/>
          </p:cNvSpPr>
          <p:nvPr/>
        </p:nvSpPr>
        <p:spPr bwMode="auto">
          <a:xfrm>
            <a:off x="8032750" y="45593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23.0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4" name="Rectangle 73"/>
          <p:cNvSpPr>
            <a:spLocks noChangeArrowheads="1"/>
          </p:cNvSpPr>
          <p:nvPr/>
        </p:nvSpPr>
        <p:spPr bwMode="auto">
          <a:xfrm>
            <a:off x="6935792" y="45593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45.2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5" name="Rectangle 74"/>
          <p:cNvSpPr>
            <a:spLocks noChangeArrowheads="1"/>
          </p:cNvSpPr>
          <p:nvPr/>
        </p:nvSpPr>
        <p:spPr bwMode="auto">
          <a:xfrm>
            <a:off x="5849938" y="45593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525,850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6" name="Rectangle 75"/>
          <p:cNvSpPr>
            <a:spLocks noChangeArrowheads="1"/>
          </p:cNvSpPr>
          <p:nvPr/>
        </p:nvSpPr>
        <p:spPr bwMode="auto">
          <a:xfrm>
            <a:off x="4764092" y="4559312"/>
            <a:ext cx="1038225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1,033,052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7" name="Rectangle 76"/>
          <p:cNvSpPr>
            <a:spLocks noChangeArrowheads="1"/>
          </p:cNvSpPr>
          <p:nvPr/>
        </p:nvSpPr>
        <p:spPr bwMode="auto">
          <a:xfrm>
            <a:off x="3668713" y="4559312"/>
            <a:ext cx="1039812" cy="36036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2,287,389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68" name="Rectangle 77"/>
          <p:cNvSpPr>
            <a:spLocks noChangeArrowheads="1"/>
          </p:cNvSpPr>
          <p:nvPr/>
        </p:nvSpPr>
        <p:spPr bwMode="auto">
          <a:xfrm>
            <a:off x="2224088" y="4559312"/>
            <a:ext cx="138747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Service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(1000 pers.)</a:t>
            </a:r>
          </a:p>
        </p:txBody>
      </p:sp>
      <p:sp>
        <p:nvSpPr>
          <p:cNvPr id="8269" name="Rectangle 78"/>
          <p:cNvSpPr>
            <a:spLocks noChangeArrowheads="1"/>
          </p:cNvSpPr>
          <p:nvPr/>
        </p:nvSpPr>
        <p:spPr bwMode="auto">
          <a:xfrm>
            <a:off x="8032750" y="49799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16.9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0" name="Rectangle 79"/>
          <p:cNvSpPr>
            <a:spLocks noChangeArrowheads="1"/>
          </p:cNvSpPr>
          <p:nvPr/>
        </p:nvSpPr>
        <p:spPr bwMode="auto">
          <a:xfrm>
            <a:off x="6935792" y="49799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57.2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1" name="Rectangle 80"/>
          <p:cNvSpPr>
            <a:spLocks noChangeArrowheads="1"/>
          </p:cNvSpPr>
          <p:nvPr/>
        </p:nvSpPr>
        <p:spPr bwMode="auto">
          <a:xfrm>
            <a:off x="5849938" y="49799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19,787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2" name="Rectangle 81"/>
          <p:cNvSpPr>
            <a:spLocks noChangeArrowheads="1"/>
          </p:cNvSpPr>
          <p:nvPr/>
        </p:nvSpPr>
        <p:spPr bwMode="auto">
          <a:xfrm>
            <a:off x="4764092" y="49799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67,079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3" name="Rectangle 82"/>
          <p:cNvSpPr>
            <a:spLocks noChangeArrowheads="1"/>
          </p:cNvSpPr>
          <p:nvPr/>
        </p:nvSpPr>
        <p:spPr bwMode="auto">
          <a:xfrm>
            <a:off x="3668713" y="4979988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117,205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4" name="Rectangle 83"/>
          <p:cNvSpPr>
            <a:spLocks noChangeArrowheads="1"/>
          </p:cNvSpPr>
          <p:nvPr/>
        </p:nvSpPr>
        <p:spPr bwMode="auto">
          <a:xfrm>
            <a:off x="2224088" y="4972062"/>
            <a:ext cx="1387475" cy="360363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University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(num.)</a:t>
            </a:r>
          </a:p>
        </p:txBody>
      </p:sp>
      <p:sp>
        <p:nvSpPr>
          <p:cNvPr id="8275" name="Rectangle 84"/>
          <p:cNvSpPr>
            <a:spLocks noChangeArrowheads="1"/>
          </p:cNvSpPr>
          <p:nvPr/>
        </p:nvSpPr>
        <p:spPr bwMode="auto">
          <a:xfrm>
            <a:off x="8032750" y="53736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23.0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6" name="Rectangle 85"/>
          <p:cNvSpPr>
            <a:spLocks noChangeArrowheads="1"/>
          </p:cNvSpPr>
          <p:nvPr/>
        </p:nvSpPr>
        <p:spPr bwMode="auto">
          <a:xfrm>
            <a:off x="6935792" y="53736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45.2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7" name="Rectangle 86"/>
          <p:cNvSpPr>
            <a:spLocks noChangeArrowheads="1"/>
          </p:cNvSpPr>
          <p:nvPr/>
        </p:nvSpPr>
        <p:spPr bwMode="auto">
          <a:xfrm>
            <a:off x="5849938" y="53736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525,850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8" name="Rectangle 87"/>
          <p:cNvSpPr>
            <a:spLocks noChangeArrowheads="1"/>
          </p:cNvSpPr>
          <p:nvPr/>
        </p:nvSpPr>
        <p:spPr bwMode="auto">
          <a:xfrm>
            <a:off x="4764092" y="53736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1,033,052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79" name="Rectangle 88"/>
          <p:cNvSpPr>
            <a:spLocks noChangeArrowheads="1"/>
          </p:cNvSpPr>
          <p:nvPr/>
        </p:nvSpPr>
        <p:spPr bwMode="auto">
          <a:xfrm>
            <a:off x="3668713" y="5373688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2,287,389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0" name="Rectangle 89"/>
          <p:cNvSpPr>
            <a:spLocks noChangeArrowheads="1"/>
          </p:cNvSpPr>
          <p:nvPr/>
        </p:nvSpPr>
        <p:spPr bwMode="auto">
          <a:xfrm>
            <a:off x="2224088" y="5373688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Student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(1000 pers.)</a:t>
            </a:r>
          </a:p>
        </p:txBody>
      </p:sp>
      <p:sp>
        <p:nvSpPr>
          <p:cNvPr id="8281" name="Rectangle 90"/>
          <p:cNvSpPr>
            <a:spLocks noChangeArrowheads="1"/>
          </p:cNvSpPr>
          <p:nvPr/>
        </p:nvSpPr>
        <p:spPr bwMode="auto">
          <a:xfrm>
            <a:off x="8032750" y="57800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23.0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2" name="Rectangle 91"/>
          <p:cNvSpPr>
            <a:spLocks noChangeArrowheads="1"/>
          </p:cNvSpPr>
          <p:nvPr/>
        </p:nvSpPr>
        <p:spPr bwMode="auto">
          <a:xfrm>
            <a:off x="6935792" y="57800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45.2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3" name="Rectangle 92"/>
          <p:cNvSpPr>
            <a:spLocks noChangeArrowheads="1"/>
          </p:cNvSpPr>
          <p:nvPr/>
        </p:nvSpPr>
        <p:spPr bwMode="auto">
          <a:xfrm>
            <a:off x="5849938" y="57800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525,850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4" name="Rectangle 93"/>
          <p:cNvSpPr>
            <a:spLocks noChangeArrowheads="1"/>
          </p:cNvSpPr>
          <p:nvPr/>
        </p:nvSpPr>
        <p:spPr bwMode="auto">
          <a:xfrm>
            <a:off x="4764092" y="5780088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1,033,052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5" name="Rectangle 94"/>
          <p:cNvSpPr>
            <a:spLocks noChangeArrowheads="1"/>
          </p:cNvSpPr>
          <p:nvPr/>
        </p:nvSpPr>
        <p:spPr bwMode="auto">
          <a:xfrm>
            <a:off x="3668713" y="5780088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2,287,389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6" name="Rectangle 95"/>
          <p:cNvSpPr>
            <a:spLocks noChangeArrowheads="1"/>
          </p:cNvSpPr>
          <p:nvPr/>
        </p:nvSpPr>
        <p:spPr bwMode="auto">
          <a:xfrm>
            <a:off x="2224088" y="5780088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Hospital (num.)</a:t>
            </a:r>
          </a:p>
        </p:txBody>
      </p:sp>
      <p:sp>
        <p:nvSpPr>
          <p:cNvPr id="8287" name="Rectangle 96"/>
          <p:cNvSpPr>
            <a:spLocks noChangeArrowheads="1"/>
          </p:cNvSpPr>
          <p:nvPr/>
        </p:nvSpPr>
        <p:spPr bwMode="auto">
          <a:xfrm>
            <a:off x="8032750" y="61817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23.0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8" name="Rectangle 97"/>
          <p:cNvSpPr>
            <a:spLocks noChangeArrowheads="1"/>
          </p:cNvSpPr>
          <p:nvPr/>
        </p:nvSpPr>
        <p:spPr bwMode="auto">
          <a:xfrm>
            <a:off x="6935792" y="61817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45.2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89" name="Rectangle 98"/>
          <p:cNvSpPr>
            <a:spLocks noChangeArrowheads="1"/>
          </p:cNvSpPr>
          <p:nvPr/>
        </p:nvSpPr>
        <p:spPr bwMode="auto">
          <a:xfrm>
            <a:off x="5849938" y="61817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525,850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90" name="Rectangle 99"/>
          <p:cNvSpPr>
            <a:spLocks noChangeArrowheads="1"/>
          </p:cNvSpPr>
          <p:nvPr/>
        </p:nvSpPr>
        <p:spPr bwMode="auto">
          <a:xfrm>
            <a:off x="4764092" y="6181725"/>
            <a:ext cx="1038225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1,033,052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91" name="Rectangle 100"/>
          <p:cNvSpPr>
            <a:spLocks noChangeArrowheads="1"/>
          </p:cNvSpPr>
          <p:nvPr/>
        </p:nvSpPr>
        <p:spPr bwMode="auto">
          <a:xfrm>
            <a:off x="3668713" y="6181725"/>
            <a:ext cx="1039812" cy="36195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1200" b="1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2,287,389</a:t>
            </a:r>
            <a:endParaRPr lang="en-US" altLang="ko-KR" sz="1200" b="1">
              <a:latin typeface="Arial" pitchFamily="34" charset="0"/>
            </a:endParaRPr>
          </a:p>
        </p:txBody>
      </p:sp>
      <p:sp>
        <p:nvSpPr>
          <p:cNvPr id="8292" name="Rectangle 101"/>
          <p:cNvSpPr>
            <a:spLocks noChangeArrowheads="1"/>
          </p:cNvSpPr>
          <p:nvPr/>
        </p:nvSpPr>
        <p:spPr bwMode="auto">
          <a:xfrm>
            <a:off x="2224088" y="6181725"/>
            <a:ext cx="1387475" cy="361950"/>
          </a:xfrm>
          <a:prstGeom prst="rect">
            <a:avLst/>
          </a:prstGeom>
          <a:solidFill>
            <a:srgbClr val="00003E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z="1200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Loan (billion won)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16727" y="2185999"/>
            <a:ext cx="9565527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0397" y="2836260"/>
            <a:ext cx="892651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Northwest Activity Sphere Renaissance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2003428" y="1141188"/>
            <a:ext cx="5032373" cy="1338517"/>
            <a:chOff x="3093063" y="2137557"/>
            <a:chExt cx="4507274" cy="1039112"/>
          </a:xfrm>
        </p:grpSpPr>
        <p:sp>
          <p:nvSpPr>
            <p:cNvPr id="33" name="직사각형 32"/>
            <p:cNvSpPr/>
            <p:nvPr/>
          </p:nvSpPr>
          <p:spPr>
            <a:xfrm>
              <a:off x="3445378" y="2208995"/>
              <a:ext cx="3405860" cy="967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2000" b="1" spc="50" dirty="0" err="1" smtClean="0">
                  <a:ln w="12700" cmpd="sng">
                    <a:solidFill>
                      <a:srgbClr val="00330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-윤고딕350" pitchFamily="18" charset="-127"/>
                  <a:ea typeface="-윤고딕350" pitchFamily="18" charset="-127"/>
                </a:rPr>
                <a:t>서북권</a:t>
              </a:r>
              <a:r>
                <a:rPr lang="ko-KR" altLang="en-US" sz="2000" b="1" spc="50" dirty="0" smtClean="0">
                  <a:ln w="12700" cmpd="sng">
                    <a:solidFill>
                      <a:srgbClr val="00330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-윤고딕350" pitchFamily="18" charset="-127"/>
                  <a:ea typeface="-윤고딕350" pitchFamily="18" charset="-127"/>
                </a:rPr>
                <a:t> 북부지역의</a:t>
              </a:r>
              <a:endParaRPr lang="en-US" altLang="ko-KR" sz="2000" b="1" spc="50" dirty="0" smtClean="0">
                <a:ln w="12700" cmpd="sng">
                  <a:solidFill>
                    <a:srgbClr val="0033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z="3000" b="1" spc="50" dirty="0" smtClean="0">
                  <a:ln w="12700" cmpd="sng">
                    <a:solidFill>
                      <a:srgbClr val="003300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-윤고딕350" pitchFamily="18" charset="-127"/>
                  <a:ea typeface="-윤고딕350" pitchFamily="18" charset="-127"/>
                </a:rPr>
                <a:t>“</a:t>
              </a:r>
              <a:r>
                <a:rPr lang="ko-KR" altLang="en-US" sz="3000" b="1" spc="50" dirty="0" smtClean="0">
                  <a:ln w="12700" cmpd="sng">
                    <a:solidFill>
                      <a:srgbClr val="003300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-윤고딕350" pitchFamily="18" charset="-127"/>
                  <a:ea typeface="-윤고딕350" pitchFamily="18" charset="-127"/>
                </a:rPr>
                <a:t>新생활경제중심지</a:t>
              </a:r>
              <a:r>
                <a:rPr lang="en-US" altLang="ko-KR" sz="3000" b="1" spc="50" dirty="0" smtClean="0">
                  <a:ln w="12700" cmpd="sng">
                    <a:solidFill>
                      <a:srgbClr val="003300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-윤고딕350" pitchFamily="18" charset="-127"/>
                  <a:ea typeface="-윤고딕350" pitchFamily="18" charset="-127"/>
                </a:rPr>
                <a:t>”</a:t>
              </a:r>
              <a:endParaRPr lang="ko-KR" altLang="en-US" sz="3000" b="1" spc="50" dirty="0">
                <a:ln w="12700" cmpd="sng">
                  <a:solidFill>
                    <a:srgbClr val="003300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4" name="모서리가 둥근 직사각형 33"/>
            <p:cNvSpPr/>
            <p:nvPr/>
          </p:nvSpPr>
          <p:spPr bwMode="auto">
            <a:xfrm>
              <a:off x="3203560" y="2137557"/>
              <a:ext cx="61" cy="215039"/>
            </a:xfrm>
            <a:prstGeom prst="roundRect">
              <a:avLst>
                <a:gd name="adj" fmla="val 8729"/>
              </a:avLst>
            </a:prstGeom>
            <a:gradFill flip="none" rotWithShape="1">
              <a:gsLst>
                <a:gs pos="0">
                  <a:srgbClr val="75B376"/>
                </a:gs>
                <a:gs pos="100000">
                  <a:srgbClr val="4D93C3">
                    <a:alpha val="89804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-파랑새M" pitchFamily="18" charset="-127"/>
                <a:ea typeface="-파랑새M" pitchFamily="18" charset="-127"/>
              </a:endParaRPr>
            </a:p>
          </p:txBody>
        </p:sp>
        <p:sp>
          <p:nvSpPr>
            <p:cNvPr id="37" name="모서리가 둥근 직사각형 36"/>
            <p:cNvSpPr/>
            <p:nvPr/>
          </p:nvSpPr>
          <p:spPr bwMode="auto">
            <a:xfrm>
              <a:off x="3093063" y="2208995"/>
              <a:ext cx="4507274" cy="928694"/>
            </a:xfrm>
            <a:prstGeom prst="roundRect">
              <a:avLst>
                <a:gd name="adj" fmla="val 8729"/>
              </a:avLst>
            </a:prstGeom>
            <a:solidFill>
              <a:srgbClr val="FFFFFF">
                <a:alpha val="89804"/>
              </a:srgbClr>
            </a:solidFill>
            <a:ln w="9525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10429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-파랑새M" pitchFamily="18" charset="-127"/>
                <a:ea typeface="-파랑새M" pitchFamily="18" charset="-127"/>
              </a:endParaRPr>
            </a:p>
          </p:txBody>
        </p:sp>
      </p:grpSp>
      <p:sp>
        <p:nvSpPr>
          <p:cNvPr id="38" name="오른쪽 화살표 37"/>
          <p:cNvSpPr/>
          <p:nvPr/>
        </p:nvSpPr>
        <p:spPr bwMode="auto">
          <a:xfrm rot="16200000">
            <a:off x="4532270" y="3415890"/>
            <a:ext cx="86" cy="435054"/>
          </a:xfrm>
          <a:prstGeom prst="rightArrow">
            <a:avLst>
              <a:gd name="adj1" fmla="val 63213"/>
              <a:gd name="adj2" fmla="val 40090"/>
            </a:avLst>
          </a:prstGeom>
          <a:gradFill flip="none" rotWithShape="1">
            <a:gsLst>
              <a:gs pos="0">
                <a:srgbClr val="339966">
                  <a:alpha val="0"/>
                </a:srgbClr>
              </a:gs>
              <a:gs pos="50000">
                <a:srgbClr val="00B050">
                  <a:alpha val="30000"/>
                </a:srgbClr>
              </a:gs>
              <a:gs pos="100000">
                <a:srgbClr val="339966">
                  <a:alpha val="9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778000" y="1491344"/>
            <a:ext cx="5540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000" b="1" spc="50" dirty="0" smtClean="0">
                <a:ln w="12700" cmpd="sng">
                  <a:solidFill>
                    <a:srgbClr val="003300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“New Economic Centers”</a:t>
            </a:r>
            <a:endParaRPr lang="ko-KR" altLang="en-US" sz="3000" b="1" spc="50" dirty="0">
              <a:ln w="12700" cmpd="sng">
                <a:solidFill>
                  <a:srgbClr val="003300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타원 40"/>
          <p:cNvSpPr/>
          <p:nvPr/>
        </p:nvSpPr>
        <p:spPr bwMode="auto">
          <a:xfrm>
            <a:off x="-51414" y="3393379"/>
            <a:ext cx="90" cy="389513"/>
          </a:xfrm>
          <a:prstGeom prst="ellipse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63000"/>
                </a:srgbClr>
              </a:gs>
              <a:gs pos="68000">
                <a:srgbClr val="FFFFFF">
                  <a:shade val="67500"/>
                  <a:satMod val="115000"/>
                  <a:alpha val="67000"/>
                </a:srgb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43" name="타원 42"/>
          <p:cNvSpPr/>
          <p:nvPr/>
        </p:nvSpPr>
        <p:spPr bwMode="auto">
          <a:xfrm>
            <a:off x="73608" y="3458718"/>
            <a:ext cx="2523143" cy="236193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45" name="타원 44"/>
          <p:cNvSpPr/>
          <p:nvPr/>
        </p:nvSpPr>
        <p:spPr bwMode="auto">
          <a:xfrm>
            <a:off x="3144053" y="4008458"/>
            <a:ext cx="90" cy="389513"/>
          </a:xfrm>
          <a:prstGeom prst="ellipse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63000"/>
                </a:srgbClr>
              </a:gs>
              <a:gs pos="68000">
                <a:srgbClr val="FFFFFF">
                  <a:shade val="67500"/>
                  <a:satMod val="115000"/>
                  <a:alpha val="67000"/>
                </a:srgb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48" name="타원 47"/>
          <p:cNvSpPr/>
          <p:nvPr/>
        </p:nvSpPr>
        <p:spPr bwMode="auto">
          <a:xfrm>
            <a:off x="3269075" y="4086497"/>
            <a:ext cx="2523143" cy="236193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50" name="타원 49"/>
          <p:cNvSpPr/>
          <p:nvPr/>
        </p:nvSpPr>
        <p:spPr bwMode="auto">
          <a:xfrm>
            <a:off x="6376721" y="3393379"/>
            <a:ext cx="90" cy="389513"/>
          </a:xfrm>
          <a:prstGeom prst="ellipse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  <a:alpha val="63000"/>
                </a:srgbClr>
              </a:gs>
              <a:gs pos="68000">
                <a:srgbClr val="FFFFFF">
                  <a:shade val="67500"/>
                  <a:satMod val="115000"/>
                  <a:alpha val="67000"/>
                </a:srgb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55" name="타원 54"/>
          <p:cNvSpPr/>
          <p:nvPr/>
        </p:nvSpPr>
        <p:spPr bwMode="auto">
          <a:xfrm>
            <a:off x="6501743" y="3458718"/>
            <a:ext cx="2523143" cy="236193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59" name="오른쪽 화살표 58"/>
          <p:cNvSpPr/>
          <p:nvPr/>
        </p:nvSpPr>
        <p:spPr bwMode="auto">
          <a:xfrm rot="18139322">
            <a:off x="2646570" y="3060292"/>
            <a:ext cx="86" cy="435054"/>
          </a:xfrm>
          <a:prstGeom prst="rightArrow">
            <a:avLst>
              <a:gd name="adj1" fmla="val 63213"/>
              <a:gd name="adj2" fmla="val 40090"/>
            </a:avLst>
          </a:prstGeom>
          <a:gradFill flip="none" rotWithShape="1">
            <a:gsLst>
              <a:gs pos="0">
                <a:srgbClr val="E99E09">
                  <a:alpha val="0"/>
                </a:srgbClr>
              </a:gs>
              <a:gs pos="50000">
                <a:srgbClr val="F6A90E">
                  <a:alpha val="30000"/>
                </a:srgbClr>
              </a:gs>
              <a:gs pos="100000">
                <a:srgbClr val="E99E09">
                  <a:alpha val="9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60" name="오른쪽 화살표 59"/>
          <p:cNvSpPr/>
          <p:nvPr/>
        </p:nvSpPr>
        <p:spPr bwMode="auto">
          <a:xfrm rot="13964911">
            <a:off x="6506454" y="3009492"/>
            <a:ext cx="86" cy="435054"/>
          </a:xfrm>
          <a:prstGeom prst="rightArrow">
            <a:avLst>
              <a:gd name="adj1" fmla="val 63213"/>
              <a:gd name="adj2" fmla="val 40090"/>
            </a:avLst>
          </a:prstGeom>
          <a:gradFill flip="none" rotWithShape="1">
            <a:gsLst>
              <a:gs pos="0">
                <a:srgbClr val="009BD2">
                  <a:alpha val="0"/>
                </a:srgbClr>
              </a:gs>
              <a:gs pos="50000">
                <a:srgbClr val="009BD2">
                  <a:alpha val="30000"/>
                </a:srgbClr>
              </a:gs>
              <a:gs pos="100000">
                <a:srgbClr val="009BD2">
                  <a:alpha val="9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pic>
        <p:nvPicPr>
          <p:cNvPr id="61" name="그림 60" descr="메인투시.jpg"/>
          <p:cNvPicPr>
            <a:picLocks noChangeAspect="1"/>
          </p:cNvPicPr>
          <p:nvPr/>
        </p:nvPicPr>
        <p:blipFill>
          <a:blip r:embed="rId3" cstate="print"/>
          <a:srcRect l="4623" t="-4280" r="19325" b="6564"/>
          <a:stretch>
            <a:fillRect/>
          </a:stretch>
        </p:blipFill>
        <p:spPr>
          <a:xfrm>
            <a:off x="-42496" y="3810003"/>
            <a:ext cx="2798399" cy="209867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2" name="타원 61"/>
          <p:cNvSpPr/>
          <p:nvPr/>
        </p:nvSpPr>
        <p:spPr bwMode="auto">
          <a:xfrm>
            <a:off x="73608" y="3454673"/>
            <a:ext cx="2523143" cy="2361930"/>
          </a:xfrm>
          <a:prstGeom prst="ellipse">
            <a:avLst/>
          </a:prstGeom>
          <a:gradFill flip="none" rotWithShape="1">
            <a:gsLst>
              <a:gs pos="0">
                <a:srgbClr val="F6A90E">
                  <a:alpha val="0"/>
                </a:srgbClr>
              </a:gs>
              <a:gs pos="79000">
                <a:srgbClr val="E99E09">
                  <a:alpha val="18000"/>
                </a:srgbClr>
              </a:gs>
              <a:gs pos="89000">
                <a:srgbClr val="F6A90E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3250048"/>
            <a:ext cx="30233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ko-KR" sz="1600" dirty="0" smtClean="0">
              <a:solidFill>
                <a:srgbClr val="E99E0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-윤고딕350" pitchFamily="18" charset="-127"/>
              <a:ea typeface="-윤고딕350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rgbClr val="E99E0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Strategic Development</a:t>
            </a:r>
          </a:p>
        </p:txBody>
      </p:sp>
      <p:pic>
        <p:nvPicPr>
          <p:cNvPr id="65" name="Picture 4" descr="http://imgnews.naver.com/image/098/2009/11/13/RPR20091113006700353_01_i.jpg"/>
          <p:cNvPicPr>
            <a:picLocks noChangeAspect="1" noChangeArrowheads="1"/>
          </p:cNvPicPr>
          <p:nvPr/>
        </p:nvPicPr>
        <p:blipFill>
          <a:blip r:embed="rId4" cstate="print"/>
          <a:srcRect l="26333"/>
          <a:stretch>
            <a:fillRect/>
          </a:stretch>
        </p:blipFill>
        <p:spPr bwMode="auto">
          <a:xfrm>
            <a:off x="3146425" y="4598097"/>
            <a:ext cx="2746375" cy="189636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6" name="Picture 6" descr="http://postfiles1.naver.net/20091025_112/yatte_1256452501590jqqtn_jpg/7_yatte.jpg?type=w3"/>
          <p:cNvPicPr>
            <a:picLocks noChangeAspect="1" noChangeArrowheads="1"/>
          </p:cNvPicPr>
          <p:nvPr/>
        </p:nvPicPr>
        <p:blipFill>
          <a:blip r:embed="rId5" cstate="print"/>
          <a:srcRect t="34319" r="32848"/>
          <a:stretch>
            <a:fillRect/>
          </a:stretch>
        </p:blipFill>
        <p:spPr bwMode="auto">
          <a:xfrm>
            <a:off x="6388100" y="3964084"/>
            <a:ext cx="2755900" cy="190649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7" name="타원 66"/>
          <p:cNvSpPr/>
          <p:nvPr/>
        </p:nvSpPr>
        <p:spPr bwMode="auto">
          <a:xfrm>
            <a:off x="3269075" y="4082452"/>
            <a:ext cx="2523143" cy="2361930"/>
          </a:xfrm>
          <a:prstGeom prst="ellipse">
            <a:avLst/>
          </a:prstGeom>
          <a:gradFill flip="none" rotWithShape="1">
            <a:gsLst>
              <a:gs pos="0">
                <a:srgbClr val="339966">
                  <a:alpha val="0"/>
                </a:srgbClr>
              </a:gs>
              <a:gs pos="79000">
                <a:srgbClr val="00B050">
                  <a:alpha val="23000"/>
                </a:srgbClr>
              </a:gs>
              <a:gs pos="89000">
                <a:srgbClr val="339966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68" name="타원 67"/>
          <p:cNvSpPr/>
          <p:nvPr/>
        </p:nvSpPr>
        <p:spPr bwMode="auto">
          <a:xfrm>
            <a:off x="6501743" y="3454673"/>
            <a:ext cx="2523143" cy="2361930"/>
          </a:xfrm>
          <a:prstGeom prst="ellipse">
            <a:avLst/>
          </a:prstGeom>
          <a:gradFill flip="none" rotWithShape="1">
            <a:gsLst>
              <a:gs pos="0">
                <a:srgbClr val="009BD2">
                  <a:alpha val="0"/>
                </a:srgbClr>
              </a:gs>
              <a:gs pos="79000">
                <a:srgbClr val="009BD2">
                  <a:alpha val="24000"/>
                </a:srgbClr>
              </a:gs>
              <a:gs pos="89000">
                <a:srgbClr val="F6A90E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10429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파랑새M" pitchFamily="18" charset="-127"/>
              <a:ea typeface="-파랑새M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97199" y="3886200"/>
            <a:ext cx="3299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3399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Activation of Regional </a:t>
            </a:r>
          </a:p>
          <a:p>
            <a:pPr algn="ctr"/>
            <a:r>
              <a:rPr lang="en-US" altLang="ko-KR" sz="2000" dirty="0" smtClean="0">
                <a:solidFill>
                  <a:srgbClr val="3399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Economic Centers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11900" y="3467100"/>
            <a:ext cx="29226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solidFill>
                  <a:srgbClr val="009BD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Recovery of urban 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solidFill>
                  <a:srgbClr val="009BD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-윤고딕350" pitchFamily="18" charset="-127"/>
                <a:ea typeface="-윤고딕350" pitchFamily="18" charset="-127"/>
              </a:rPr>
              <a:t>Environment</a:t>
            </a:r>
            <a:endParaRPr lang="ko-KR" altLang="en-US" sz="1600" dirty="0" smtClean="0">
              <a:solidFill>
                <a:srgbClr val="009BD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0328" y="18142"/>
            <a:ext cx="219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Northwest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1444" y="206375"/>
            <a:ext cx="4505319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2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Direction and </a:t>
            </a:r>
            <a:r>
              <a:rPr lang="en-US" altLang="ko-KR" sz="2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  <a:sym typeface="Wingdings" pitchFamily="2" charset="2"/>
              </a:rPr>
              <a:t>Main Goals</a:t>
            </a:r>
            <a:endParaRPr lang="ko-KR" altLang="en-US" sz="2000" b="1" dirty="0" smtClean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  <a:p>
            <a:pPr algn="l"/>
            <a:endParaRPr lang="en-US" altLang="ko-KR" sz="2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29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62941" y="993518"/>
            <a:ext cx="950400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>
              <a:lnSpc>
                <a:spcPct val="130000"/>
              </a:lnSpc>
              <a:tabLst>
                <a:tab pos="3233738" algn="l"/>
                <a:tab pos="3676650" algn="l"/>
              </a:tabLst>
            </a:pPr>
            <a:r>
              <a:rPr lang="en-US" altLang="ko-KR" sz="2400" b="1" kern="1200" spc="50" dirty="0" smtClean="0">
                <a:ln w="11430"/>
                <a:solidFill>
                  <a:srgbClr val="FFC000"/>
                </a:solidFill>
                <a:latin typeface="-윤고딕350" pitchFamily="18" charset="-127"/>
                <a:ea typeface="-윤고딕350" pitchFamily="18" charset="-127"/>
                <a:cs typeface="+mn-cs"/>
              </a:rPr>
              <a:t>Realization of </a:t>
            </a:r>
            <a:r>
              <a:rPr lang="en-US" altLang="ko-KR" sz="2400" b="1" kern="1200" spc="50" dirty="0" err="1" smtClean="0">
                <a:ln w="11430"/>
                <a:solidFill>
                  <a:srgbClr val="FFC000"/>
                </a:solidFill>
                <a:latin typeface="-윤고딕350" pitchFamily="18" charset="-127"/>
                <a:ea typeface="-윤고딕350" pitchFamily="18" charset="-127"/>
                <a:cs typeface="+mn-cs"/>
              </a:rPr>
              <a:t>Culturenomics</a:t>
            </a:r>
            <a:r>
              <a:rPr lang="en-US" altLang="ko-KR" sz="2400" b="1" spc="50" dirty="0" smtClean="0">
                <a:ln w="11430"/>
                <a:solidFill>
                  <a:srgbClr val="FFC000"/>
                </a:solidFill>
                <a:latin typeface="-윤고딕350" pitchFamily="18" charset="-127"/>
                <a:ea typeface="-윤고딕350" pitchFamily="18" charset="-127"/>
              </a:rPr>
              <a:t> &amp;</a:t>
            </a:r>
            <a:r>
              <a:rPr lang="en-US" altLang="ko-KR" sz="2400" b="1" kern="1200" spc="50" dirty="0" smtClean="0">
                <a:ln w="11430"/>
                <a:solidFill>
                  <a:srgbClr val="FFC000"/>
                </a:solidFill>
                <a:latin typeface="-윤고딕350" pitchFamily="18" charset="-127"/>
                <a:ea typeface="-윤고딕350" pitchFamily="18" charset="-127"/>
                <a:cs typeface="+mn-cs"/>
              </a:rPr>
              <a:t> Welfare in Urban Centers</a:t>
            </a:r>
            <a:endParaRPr lang="ko-KR" altLang="en-US" sz="2400" b="1" kern="1200" spc="50" dirty="0">
              <a:ln w="11430"/>
              <a:solidFill>
                <a:srgbClr val="FFC000"/>
              </a:solidFill>
              <a:latin typeface="-윤고딕350" pitchFamily="18" charset="-127"/>
              <a:ea typeface="-윤고딕350" pitchFamily="18" charset="-127"/>
              <a:cs typeface="+mn-cs"/>
            </a:endParaRPr>
          </a:p>
        </p:txBody>
      </p:sp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71444" y="206375"/>
            <a:ext cx="866933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Main Strategies</a:t>
            </a:r>
            <a:endParaRPr lang="en-US" altLang="ko-KR" sz="2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0328" y="18142"/>
            <a:ext cx="219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Northwest activity sphere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Renaissance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455C8B-E9CA-4511-91DC-F0BA7BF8BF15}" type="slidenum">
              <a:rPr lang="en-US" altLang="ko-KR" smtClean="0"/>
              <a:pPr/>
              <a:t>63</a:t>
            </a:fld>
            <a:endParaRPr lang="en-US" altLang="ko-KR" smtClean="0"/>
          </a:p>
        </p:txBody>
      </p:sp>
      <p:pic>
        <p:nvPicPr>
          <p:cNvPr id="38915" name="Picture 7" descr="DSCN17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0" y="-50800"/>
            <a:ext cx="9329738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18936" y="2836260"/>
            <a:ext cx="91377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Restoration Project of </a:t>
            </a:r>
            <a:r>
              <a:rPr lang="en-US" altLang="ko-KR" sz="4000" b="1" dirty="0" err="1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Cheonggyecheon</a:t>
            </a:r>
            <a:r>
              <a:rPr lang="en-US" altLang="ko-KR" sz="40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FCD45F-8ED2-4979-B4D9-13C7CD78D8D5}" type="slidenum">
              <a:rPr lang="en-US" altLang="ko-KR" smtClean="0"/>
              <a:pPr/>
              <a:t>64</a:t>
            </a:fld>
            <a:endParaRPr lang="en-US" altLang="ko-KR" smtClean="0"/>
          </a:p>
        </p:txBody>
      </p:sp>
      <p:pic>
        <p:nvPicPr>
          <p:cNvPr id="39939" name="Picture 67" descr="도판베이스"/>
          <p:cNvPicPr>
            <a:picLocks noChangeAspect="1" noChangeArrowheads="1"/>
          </p:cNvPicPr>
          <p:nvPr/>
        </p:nvPicPr>
        <p:blipFill>
          <a:blip r:embed="rId3" cstate="print"/>
          <a:srcRect l="1888" t="40974" r="6052" b="29857"/>
          <a:stretch>
            <a:fillRect/>
          </a:stretch>
        </p:blipFill>
        <p:spPr bwMode="auto">
          <a:xfrm>
            <a:off x="176219" y="4967288"/>
            <a:ext cx="8982075" cy="1890712"/>
          </a:xfrm>
          <a:prstGeom prst="rect">
            <a:avLst/>
          </a:prstGeom>
          <a:solidFill>
            <a:srgbClr val="0000FF">
              <a:alpha val="30196"/>
            </a:srgbClr>
          </a:solidFill>
          <a:ln w="63500" algn="ctr">
            <a:noFill/>
            <a:miter lim="800000"/>
            <a:headEnd/>
            <a:tailEnd/>
          </a:ln>
        </p:spPr>
      </p:pic>
      <p:sp>
        <p:nvSpPr>
          <p:cNvPr id="39940" name="Oval 138"/>
          <p:cNvSpPr>
            <a:spLocks noChangeArrowheads="1"/>
          </p:cNvSpPr>
          <p:nvPr/>
        </p:nvSpPr>
        <p:spPr bwMode="auto">
          <a:xfrm>
            <a:off x="3300413" y="5018088"/>
            <a:ext cx="582612" cy="595312"/>
          </a:xfrm>
          <a:prstGeom prst="ellipse">
            <a:avLst/>
          </a:prstGeom>
          <a:solidFill>
            <a:srgbClr val="0000FF">
              <a:alpha val="30196"/>
            </a:srgbClr>
          </a:solidFill>
          <a:ln w="635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941" name="Oval 139"/>
          <p:cNvSpPr>
            <a:spLocks noChangeArrowheads="1"/>
          </p:cNvSpPr>
          <p:nvPr/>
        </p:nvSpPr>
        <p:spPr bwMode="auto">
          <a:xfrm>
            <a:off x="6356350" y="5784862"/>
            <a:ext cx="582613" cy="595313"/>
          </a:xfrm>
          <a:prstGeom prst="ellipse">
            <a:avLst/>
          </a:prstGeom>
          <a:solidFill>
            <a:srgbClr val="0000FF">
              <a:alpha val="30196"/>
            </a:srgbClr>
          </a:solidFill>
          <a:ln w="635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50800" y="203200"/>
            <a:ext cx="8153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Cheonggyecheon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Restoration</a:t>
            </a:r>
          </a:p>
        </p:txBody>
      </p:sp>
      <p:sp>
        <p:nvSpPr>
          <p:cNvPr id="39943" name="Rectangle 2"/>
          <p:cNvSpPr>
            <a:spLocks noChangeArrowheads="1"/>
          </p:cNvSpPr>
          <p:nvPr/>
        </p:nvSpPr>
        <p:spPr bwMode="auto">
          <a:xfrm>
            <a:off x="1200150" y="3794132"/>
            <a:ext cx="82296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  Restoration of Green space along the center of the city </a:t>
            </a:r>
          </a:p>
        </p:txBody>
      </p:sp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1416050" y="4333887"/>
            <a:ext cx="8229600" cy="40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indent="-177800" algn="l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ea typeface="산돌고딕B" pitchFamily="50" charset="-127"/>
              </a:rPr>
              <a:t>Total length of Cheonggyecheon</a:t>
            </a:r>
            <a:r>
              <a:rPr lang="ko-KR" altLang="en-US" sz="1600">
                <a:latin typeface="Arial" pitchFamily="34" charset="0"/>
                <a:ea typeface="산돌고딕B" pitchFamily="50" charset="-127"/>
              </a:rPr>
              <a:t> </a:t>
            </a:r>
            <a:r>
              <a:rPr lang="en-US" altLang="ko-KR" sz="1600">
                <a:latin typeface="Arial" pitchFamily="34" charset="0"/>
                <a:ea typeface="산돌고딕B" pitchFamily="50" charset="-127"/>
              </a:rPr>
              <a:t>: 10.8 </a:t>
            </a:r>
            <a:r>
              <a:rPr lang="ko-KR" altLang="en-US" sz="1600">
                <a:latin typeface="Arial" pitchFamily="34" charset="0"/>
                <a:ea typeface="산돌고딕B" pitchFamily="50" charset="-127"/>
              </a:rPr>
              <a:t>㎞</a:t>
            </a:r>
            <a:r>
              <a:rPr lang="en-US" altLang="ko-KR" sz="1600">
                <a:latin typeface="Arial" pitchFamily="34" charset="0"/>
                <a:ea typeface="산돌고딕B" pitchFamily="50" charset="-127"/>
              </a:rPr>
              <a:t> (Restoration Section : 5.8</a:t>
            </a:r>
            <a:r>
              <a:rPr lang="ko-KR" altLang="en-US" sz="1600">
                <a:latin typeface="Arial" pitchFamily="34" charset="0"/>
                <a:ea typeface="산돌고딕B" pitchFamily="50" charset="-127"/>
              </a:rPr>
              <a:t>㎞</a:t>
            </a:r>
            <a:r>
              <a:rPr lang="en-US" altLang="ko-KR" sz="1600">
                <a:latin typeface="Arial" pitchFamily="34" charset="0"/>
                <a:ea typeface="산돌고딕B" pitchFamily="50" charset="-127"/>
              </a:rPr>
              <a:t>)</a:t>
            </a:r>
          </a:p>
          <a:p>
            <a:pPr marL="177800" indent="-177800" algn="l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>
                <a:latin typeface="Arial" pitchFamily="34" charset="0"/>
                <a:ea typeface="산돌고딕B" pitchFamily="50" charset="-127"/>
              </a:rPr>
              <a:t>Total amount of green area</a:t>
            </a:r>
            <a:r>
              <a:rPr lang="ko-KR" altLang="en-US" sz="1600">
                <a:latin typeface="Arial" pitchFamily="34" charset="0"/>
                <a:ea typeface="산돌고딕B" pitchFamily="50" charset="-127"/>
              </a:rPr>
              <a:t> </a:t>
            </a:r>
            <a:r>
              <a:rPr lang="en-US" altLang="ko-KR" sz="1600">
                <a:latin typeface="Arial" pitchFamily="34" charset="0"/>
                <a:ea typeface="산돌고딕B" pitchFamily="50" charset="-127"/>
              </a:rPr>
              <a:t>: 276,650 m</a:t>
            </a:r>
            <a:r>
              <a:rPr lang="en-US" altLang="ko-KR" sz="1600" baseline="30000">
                <a:latin typeface="Arial" pitchFamily="34" charset="0"/>
                <a:ea typeface="산돌고딕B" pitchFamily="50" charset="-127"/>
              </a:rPr>
              <a:t>2</a:t>
            </a:r>
            <a:endParaRPr lang="ko-KR" altLang="en-US" sz="1600" baseline="30000">
              <a:latin typeface="Arial" pitchFamily="34" charset="0"/>
              <a:ea typeface="산돌고딕B" pitchFamily="50" charset="-127"/>
            </a:endParaRPr>
          </a:p>
        </p:txBody>
      </p:sp>
      <p:sp>
        <p:nvSpPr>
          <p:cNvPr id="39945" name="Oval 68"/>
          <p:cNvSpPr>
            <a:spLocks noChangeArrowheads="1"/>
          </p:cNvSpPr>
          <p:nvPr/>
        </p:nvSpPr>
        <p:spPr bwMode="auto">
          <a:xfrm>
            <a:off x="3282954" y="6273812"/>
            <a:ext cx="582613" cy="595313"/>
          </a:xfrm>
          <a:prstGeom prst="ellipse">
            <a:avLst/>
          </a:prstGeom>
          <a:solidFill>
            <a:srgbClr val="0000FF">
              <a:alpha val="30196"/>
            </a:srgbClr>
          </a:solidFill>
          <a:ln w="6350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946" name="Text Box 77"/>
          <p:cNvSpPr txBox="1">
            <a:spLocks noChangeArrowheads="1"/>
          </p:cNvSpPr>
          <p:nvPr/>
        </p:nvSpPr>
        <p:spPr bwMode="auto">
          <a:xfrm>
            <a:off x="3213100" y="5183200"/>
            <a:ext cx="755650" cy="2444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Insadong</a:t>
            </a:r>
          </a:p>
        </p:txBody>
      </p:sp>
      <p:sp>
        <p:nvSpPr>
          <p:cNvPr id="39947" name="Text Box 78"/>
          <p:cNvSpPr txBox="1">
            <a:spLocks noChangeArrowheads="1"/>
          </p:cNvSpPr>
          <p:nvPr/>
        </p:nvSpPr>
        <p:spPr bwMode="auto">
          <a:xfrm>
            <a:off x="3132138" y="6384937"/>
            <a:ext cx="925512" cy="3968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Myeong-</a:t>
            </a:r>
          </a:p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dong</a:t>
            </a:r>
          </a:p>
        </p:txBody>
      </p:sp>
      <p:sp>
        <p:nvSpPr>
          <p:cNvPr id="39948" name="Text Box 79"/>
          <p:cNvSpPr txBox="1">
            <a:spLocks noChangeArrowheads="1"/>
          </p:cNvSpPr>
          <p:nvPr/>
        </p:nvSpPr>
        <p:spPr bwMode="auto">
          <a:xfrm>
            <a:off x="4205288" y="5186375"/>
            <a:ext cx="1127125" cy="2444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Royal shrine</a:t>
            </a:r>
          </a:p>
        </p:txBody>
      </p:sp>
      <p:sp>
        <p:nvSpPr>
          <p:cNvPr id="39949" name="Text Box 81"/>
          <p:cNvSpPr txBox="1">
            <a:spLocks noChangeArrowheads="1"/>
          </p:cNvSpPr>
          <p:nvPr/>
        </p:nvSpPr>
        <p:spPr bwMode="auto">
          <a:xfrm>
            <a:off x="6105525" y="5829312"/>
            <a:ext cx="1116013" cy="5492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Dondae-</a:t>
            </a:r>
          </a:p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mun</a:t>
            </a:r>
          </a:p>
          <a:p>
            <a:pPr algn="ctr">
              <a:spcBef>
                <a:spcPct val="0"/>
              </a:spcBef>
            </a:pPr>
            <a:r>
              <a:rPr lang="en-US" altLang="ko-KR" b="1">
                <a:latin typeface="Arial" pitchFamily="34" charset="0"/>
                <a:ea typeface="산돌명조 M" pitchFamily="18" charset="-127"/>
              </a:rPr>
              <a:t>market</a:t>
            </a:r>
          </a:p>
        </p:txBody>
      </p:sp>
      <p:sp>
        <p:nvSpPr>
          <p:cNvPr id="39950" name="Text Box 85"/>
          <p:cNvSpPr txBox="1">
            <a:spLocks noChangeArrowheads="1"/>
          </p:cNvSpPr>
          <p:nvPr/>
        </p:nvSpPr>
        <p:spPr bwMode="auto">
          <a:xfrm>
            <a:off x="3386144" y="6003937"/>
            <a:ext cx="1620837" cy="2444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latin typeface="Arial" pitchFamily="34" charset="0"/>
                <a:ea typeface="산돌명조 M" pitchFamily="18" charset="-127"/>
              </a:rPr>
              <a:t>Cheonggyecheon</a:t>
            </a:r>
          </a:p>
        </p:txBody>
      </p:sp>
      <p:sp>
        <p:nvSpPr>
          <p:cNvPr id="39951" name="Oval 89"/>
          <p:cNvSpPr>
            <a:spLocks noChangeArrowheads="1"/>
          </p:cNvSpPr>
          <p:nvPr/>
        </p:nvSpPr>
        <p:spPr bwMode="auto">
          <a:xfrm>
            <a:off x="6710369" y="5516575"/>
            <a:ext cx="142875" cy="142875"/>
          </a:xfrm>
          <a:prstGeom prst="ellipse">
            <a:avLst/>
          </a:prstGeom>
          <a:solidFill>
            <a:srgbClr val="3366FF"/>
          </a:solidFill>
          <a:ln w="63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952" name="Text Box 90"/>
          <p:cNvSpPr txBox="1">
            <a:spLocks noChangeArrowheads="1"/>
          </p:cNvSpPr>
          <p:nvPr/>
        </p:nvSpPr>
        <p:spPr bwMode="auto">
          <a:xfrm>
            <a:off x="6800850" y="5403862"/>
            <a:ext cx="1098550" cy="3968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latin typeface="Arial" pitchFamily="34" charset="0"/>
                <a:ea typeface="산돌명조 M" pitchFamily="18" charset="-127"/>
              </a:rPr>
              <a:t>Honginjimun (East gate)</a:t>
            </a:r>
          </a:p>
        </p:txBody>
      </p:sp>
      <p:sp>
        <p:nvSpPr>
          <p:cNvPr id="39953" name="Oval 92"/>
          <p:cNvSpPr>
            <a:spLocks noChangeArrowheads="1"/>
          </p:cNvSpPr>
          <p:nvPr/>
        </p:nvSpPr>
        <p:spPr bwMode="auto">
          <a:xfrm>
            <a:off x="6902456" y="6118237"/>
            <a:ext cx="142875" cy="142875"/>
          </a:xfrm>
          <a:prstGeom prst="ellipse">
            <a:avLst/>
          </a:prstGeom>
          <a:solidFill>
            <a:srgbClr val="3366FF"/>
          </a:solidFill>
          <a:ln w="63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954" name="Text Box 93"/>
          <p:cNvSpPr txBox="1">
            <a:spLocks noChangeArrowheads="1"/>
          </p:cNvSpPr>
          <p:nvPr/>
        </p:nvSpPr>
        <p:spPr bwMode="auto">
          <a:xfrm>
            <a:off x="6973888" y="6072200"/>
            <a:ext cx="1504950" cy="244475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b="1">
                <a:latin typeface="Arial" pitchFamily="34" charset="0"/>
                <a:ea typeface="산돌명조 M" pitchFamily="18" charset="-127"/>
              </a:rPr>
              <a:t>World Design Plaza</a:t>
            </a: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914400" y="3957638"/>
            <a:ext cx="265113" cy="157162"/>
            <a:chOff x="700088" y="1338263"/>
            <a:chExt cx="265112" cy="157162"/>
          </a:xfrm>
        </p:grpSpPr>
        <p:sp>
          <p:nvSpPr>
            <p:cNvPr id="39968" name="AutoShape 26"/>
            <p:cNvSpPr>
              <a:spLocks noChangeArrowheads="1"/>
            </p:cNvSpPr>
            <p:nvPr/>
          </p:nvSpPr>
          <p:spPr bwMode="auto">
            <a:xfrm>
              <a:off x="876300" y="1338263"/>
              <a:ext cx="88900" cy="157162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  <a:ea typeface="휴먼엑스포" pitchFamily="18" charset="-127"/>
              </a:endParaRPr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700091" y="1338263"/>
              <a:ext cx="177801" cy="157162"/>
              <a:chOff x="336" y="678"/>
              <a:chExt cx="121" cy="99"/>
            </a:xfrm>
          </p:grpSpPr>
          <p:sp>
            <p:nvSpPr>
              <p:cNvPr id="39970" name="AutoShape 28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  <p:sp>
            <p:nvSpPr>
              <p:cNvPr id="39971" name="AutoShape 29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</p:grpSp>
      </p:grpSp>
      <p:sp>
        <p:nvSpPr>
          <p:cNvPr id="39956" name="AutoShape 6"/>
          <p:cNvSpPr>
            <a:spLocks noChangeArrowheads="1"/>
          </p:cNvSpPr>
          <p:nvPr/>
        </p:nvSpPr>
        <p:spPr bwMode="auto">
          <a:xfrm>
            <a:off x="1468444" y="1297000"/>
            <a:ext cx="5487987" cy="2505075"/>
          </a:xfrm>
          <a:prstGeom prst="roundRect">
            <a:avLst>
              <a:gd name="adj" fmla="val 7213"/>
            </a:avLst>
          </a:prstGeom>
          <a:noFill/>
          <a:ln w="19050" algn="ctr">
            <a:noFill/>
            <a:prstDash val="sysDot"/>
            <a:round/>
            <a:headEnd/>
            <a:tailEnd/>
          </a:ln>
        </p:spPr>
        <p:txBody>
          <a:bodyPr tIns="0" bIns="10800" anchor="ctr">
            <a:spAutoFit/>
          </a:bodyPr>
          <a:lstStyle/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Create an Environment-friendly City 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</a:t>
            </a:r>
            <a:r>
              <a:rPr lang="en-US" altLang="ko-KR" sz="1400" i="1">
                <a:latin typeface="Arial" pitchFamily="34" charset="0"/>
              </a:rPr>
              <a:t>Deterioration of City Environment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Recovery of Seoul’s Historic and Cultural Space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</a:t>
            </a:r>
            <a:r>
              <a:rPr lang="en-US" altLang="ko-KR" sz="1400" i="1">
                <a:latin typeface="Arial" pitchFamily="34" charset="0"/>
              </a:rPr>
              <a:t>Loss of Historic and Cultural Heritage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Fundamental Solution in cope with Safety Problem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</a:t>
            </a:r>
            <a:r>
              <a:rPr lang="en-US" altLang="ko-KR" sz="1400" i="1">
                <a:latin typeface="Arial" pitchFamily="34" charset="0"/>
              </a:rPr>
              <a:t> Instability of Expressway and its Foundation Structures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b="1">
                <a:solidFill>
                  <a:srgbClr val="003399"/>
                </a:solidFill>
                <a:latin typeface="Arial" pitchFamily="34" charset="0"/>
              </a:rPr>
              <a:t>Balanced Regional Development</a:t>
            </a:r>
          </a:p>
          <a:p>
            <a:pPr marL="177800" indent="-177800" algn="l">
              <a:lnSpc>
                <a:spcPct val="130000"/>
              </a:lnSpc>
              <a:spcBef>
                <a:spcPct val="0"/>
              </a:spcBef>
            </a:pPr>
            <a:r>
              <a:rPr lang="en-US" altLang="ko-KR" sz="1200" i="1">
                <a:latin typeface="Arial" pitchFamily="34" charset="0"/>
              </a:rPr>
              <a:t>    </a:t>
            </a:r>
            <a:r>
              <a:rPr lang="en-US" altLang="ko-KR" sz="1400" i="1">
                <a:latin typeface="Arial" pitchFamily="34" charset="0"/>
              </a:rPr>
              <a:t>Decline of Inner City Area</a:t>
            </a:r>
          </a:p>
        </p:txBody>
      </p:sp>
      <p:sp>
        <p:nvSpPr>
          <p:cNvPr id="39957" name="Rectangle 2"/>
          <p:cNvSpPr>
            <a:spLocks noChangeArrowheads="1"/>
          </p:cNvSpPr>
          <p:nvPr/>
        </p:nvSpPr>
        <p:spPr bwMode="auto">
          <a:xfrm>
            <a:off x="1200150" y="812812"/>
            <a:ext cx="8229600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  Goals of Cheonggyecheon Restoration</a:t>
            </a:r>
          </a:p>
        </p:txBody>
      </p:sp>
      <p:grpSp>
        <p:nvGrpSpPr>
          <p:cNvPr id="4" name="그룹 28"/>
          <p:cNvGrpSpPr>
            <a:grpSpLocks/>
          </p:cNvGrpSpPr>
          <p:nvPr/>
        </p:nvGrpSpPr>
        <p:grpSpPr bwMode="auto">
          <a:xfrm>
            <a:off x="914400" y="976313"/>
            <a:ext cx="265113" cy="157162"/>
            <a:chOff x="700088" y="1338263"/>
            <a:chExt cx="265112" cy="157162"/>
          </a:xfrm>
        </p:grpSpPr>
        <p:sp>
          <p:nvSpPr>
            <p:cNvPr id="39964" name="AutoShape 26"/>
            <p:cNvSpPr>
              <a:spLocks noChangeArrowheads="1"/>
            </p:cNvSpPr>
            <p:nvPr/>
          </p:nvSpPr>
          <p:spPr bwMode="auto">
            <a:xfrm>
              <a:off x="876300" y="1338263"/>
              <a:ext cx="88900" cy="157162"/>
            </a:xfrm>
            <a:prstGeom prst="chevron">
              <a:avLst>
                <a:gd name="adj" fmla="val 54838"/>
              </a:avLst>
            </a:prstGeom>
            <a:solidFill>
              <a:srgbClr val="C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latinLnBrk="0">
                <a:lnSpc>
                  <a:spcPct val="90000"/>
                </a:lnSpc>
                <a:spcBef>
                  <a:spcPct val="20000"/>
                </a:spcBef>
              </a:pPr>
              <a:endParaRPr kumimoji="0" lang="ko-KR" altLang="ko-KR" sz="1800" b="1" i="1">
                <a:solidFill>
                  <a:schemeClr val="bg2"/>
                </a:solidFill>
                <a:latin typeface="Arial Black" pitchFamily="34" charset="0"/>
                <a:ea typeface="휴먼엑스포" pitchFamily="18" charset="-127"/>
              </a:endParaRPr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700091" y="1338263"/>
              <a:ext cx="177801" cy="157162"/>
              <a:chOff x="336" y="678"/>
              <a:chExt cx="121" cy="99"/>
            </a:xfrm>
          </p:grpSpPr>
          <p:sp>
            <p:nvSpPr>
              <p:cNvPr id="39966" name="AutoShape 28"/>
              <p:cNvSpPr>
                <a:spLocks noChangeArrowheads="1"/>
              </p:cNvSpPr>
              <p:nvPr/>
            </p:nvSpPr>
            <p:spPr bwMode="auto">
              <a:xfrm>
                <a:off x="39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  <p:sp>
            <p:nvSpPr>
              <p:cNvPr id="39967" name="AutoShape 29"/>
              <p:cNvSpPr>
                <a:spLocks noChangeArrowheads="1"/>
              </p:cNvSpPr>
              <p:nvPr/>
            </p:nvSpPr>
            <p:spPr bwMode="auto">
              <a:xfrm>
                <a:off x="336" y="678"/>
                <a:ext cx="61" cy="99"/>
              </a:xfrm>
              <a:prstGeom prst="chevron">
                <a:avLst>
                  <a:gd name="adj" fmla="val 54838"/>
                </a:avLst>
              </a:prstGeom>
              <a:solidFill>
                <a:srgbClr val="CC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latinLnBrk="0">
                  <a:lnSpc>
                    <a:spcPct val="90000"/>
                  </a:lnSpc>
                  <a:spcBef>
                    <a:spcPct val="20000"/>
                  </a:spcBef>
                </a:pPr>
                <a:endParaRPr kumimoji="0" lang="ko-KR" altLang="ko-KR" sz="1800" b="1" i="1">
                  <a:solidFill>
                    <a:schemeClr val="bg2"/>
                  </a:solidFill>
                  <a:latin typeface="Arial Black" pitchFamily="34" charset="0"/>
                  <a:ea typeface="휴먼엑스포" pitchFamily="18" charset="-127"/>
                </a:endParaRPr>
              </a:p>
            </p:txBody>
          </p:sp>
        </p:grpSp>
      </p:grpSp>
      <p:sp>
        <p:nvSpPr>
          <p:cNvPr id="39959" name="AutoShape 6"/>
          <p:cNvSpPr>
            <a:spLocks noChangeArrowheads="1"/>
          </p:cNvSpPr>
          <p:nvPr/>
        </p:nvSpPr>
        <p:spPr bwMode="auto">
          <a:xfrm>
            <a:off x="1179513" y="1317625"/>
            <a:ext cx="7694612" cy="2490788"/>
          </a:xfrm>
          <a:prstGeom prst="roundRect">
            <a:avLst>
              <a:gd name="adj" fmla="val 7213"/>
            </a:avLst>
          </a:prstGeom>
          <a:noFill/>
          <a:ln w="19050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tIns="0" bIns="10800" anchor="ctr"/>
          <a:lstStyle/>
          <a:p>
            <a:pPr marL="428625" indent="-342900" algn="l">
              <a:lnSpc>
                <a:spcPct val="130000"/>
              </a:lnSpc>
              <a:spcBef>
                <a:spcPct val="0"/>
              </a:spcBef>
            </a:pPr>
            <a:endParaRPr lang="en-US" altLang="ko-KR" sz="1200" i="1">
              <a:latin typeface="Arial Black" pitchFamily="34" charset="0"/>
            </a:endParaRPr>
          </a:p>
        </p:txBody>
      </p:sp>
      <p:sp>
        <p:nvSpPr>
          <p:cNvPr id="39960" name="Line 131"/>
          <p:cNvSpPr>
            <a:spLocks noChangeShapeType="1"/>
          </p:cNvSpPr>
          <p:nvPr/>
        </p:nvSpPr>
        <p:spPr bwMode="auto">
          <a:xfrm>
            <a:off x="2755906" y="5791200"/>
            <a:ext cx="6375400" cy="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 type="triangle" w="sm" len="lg"/>
            <a:tailEnd type="triangle" w="sm" len="lg"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9961" name="Line 132"/>
          <p:cNvSpPr>
            <a:spLocks noChangeShapeType="1"/>
          </p:cNvSpPr>
          <p:nvPr/>
        </p:nvSpPr>
        <p:spPr bwMode="auto">
          <a:xfrm>
            <a:off x="2755900" y="5689600"/>
            <a:ext cx="0" cy="21590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9962" name="Line 133"/>
          <p:cNvSpPr>
            <a:spLocks noChangeShapeType="1"/>
          </p:cNvSpPr>
          <p:nvPr/>
        </p:nvSpPr>
        <p:spPr bwMode="auto">
          <a:xfrm>
            <a:off x="9124950" y="5689600"/>
            <a:ext cx="0" cy="21590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9963" name="Rectangle 135"/>
          <p:cNvSpPr>
            <a:spLocks noChangeArrowheads="1"/>
          </p:cNvSpPr>
          <p:nvPr/>
        </p:nvSpPr>
        <p:spPr bwMode="auto">
          <a:xfrm>
            <a:off x="4552956" y="5549900"/>
            <a:ext cx="2144713" cy="274638"/>
          </a:xfrm>
          <a:prstGeom prst="rect">
            <a:avLst/>
          </a:prstGeom>
          <a:noFill/>
          <a:ln w="6350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1200" b="1">
                <a:solidFill>
                  <a:srgbClr val="A50021"/>
                </a:solidFill>
                <a:latin typeface="Arial" pitchFamily="34" charset="0"/>
                <a:ea typeface="산돌명조 M" pitchFamily="18" charset="-127"/>
              </a:rPr>
              <a:t>Restoration Section : 5.8</a:t>
            </a:r>
            <a:r>
              <a:rPr lang="ko-KR" altLang="en-US" sz="1200" b="1">
                <a:solidFill>
                  <a:srgbClr val="A50021"/>
                </a:solidFill>
                <a:latin typeface="Arial" pitchFamily="34" charset="0"/>
                <a:ea typeface="산돌명조 M" pitchFamily="18" charset="-127"/>
              </a:rPr>
              <a:t>㎞</a:t>
            </a:r>
            <a:endParaRPr lang="en-US" altLang="ko-KR" sz="1200" b="1">
              <a:solidFill>
                <a:srgbClr val="A50021"/>
              </a:solidFill>
              <a:latin typeface="Arial" pitchFamily="34" charset="0"/>
              <a:ea typeface="산돌명조 M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5360" y="-25400"/>
            <a:ext cx="2008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Restoration Project of </a:t>
            </a:r>
          </a:p>
          <a:p>
            <a:pPr>
              <a:spcBef>
                <a:spcPts val="0"/>
              </a:spcBef>
            </a:pP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Cheonggyecheon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8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B65EF5-DA1E-48C7-A1FB-24712AC26164}" type="slidenum">
              <a:rPr lang="en-US" altLang="ko-KR" smtClean="0"/>
              <a:pPr/>
              <a:t>65</a:t>
            </a:fld>
            <a:endParaRPr lang="en-US" altLang="ko-KR" smtClean="0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107950" y="206375"/>
            <a:ext cx="43354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Governance System</a:t>
            </a:r>
          </a:p>
        </p:txBody>
      </p:sp>
      <p:sp>
        <p:nvSpPr>
          <p:cNvPr id="577539" name="Oval 3"/>
          <p:cNvSpPr>
            <a:spLocks noChangeArrowheads="1"/>
          </p:cNvSpPr>
          <p:nvPr/>
        </p:nvSpPr>
        <p:spPr bwMode="auto">
          <a:xfrm>
            <a:off x="3484563" y="3970350"/>
            <a:ext cx="2209800" cy="2332037"/>
          </a:xfrm>
          <a:prstGeom prst="ellipse">
            <a:avLst/>
          </a:prstGeom>
          <a:solidFill>
            <a:srgbClr val="DDDDDD">
              <a:alpha val="50000"/>
            </a:srgbClr>
          </a:solidFill>
          <a:ln w="9525">
            <a:solidFill>
              <a:srgbClr val="33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3616325" y="4725988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ko-KR" sz="40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-윤고딕130" pitchFamily="18" charset="-127"/>
              </a:rPr>
              <a:t>C.R.P.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290518" y="4060825"/>
            <a:ext cx="2336800" cy="71913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Office of C.R.B.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5400000">
            <a:off x="2538413" y="4883150"/>
            <a:ext cx="965200" cy="596900"/>
            <a:chOff x="2592" y="2880"/>
            <a:chExt cx="576" cy="376"/>
          </a:xfrm>
        </p:grpSpPr>
        <p:sp>
          <p:nvSpPr>
            <p:cNvPr id="577543" name="AutoShape 7"/>
            <p:cNvSpPr>
              <a:spLocks noChangeArrowheads="1"/>
            </p:cNvSpPr>
            <p:nvPr/>
          </p:nvSpPr>
          <p:spPr bwMode="auto">
            <a:xfrm>
              <a:off x="2592" y="3112"/>
              <a:ext cx="576" cy="144"/>
            </a:xfrm>
            <a:prstGeom prst="flowChartMerge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2691" y="3032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5" name="Rectangle 9"/>
            <p:cNvSpPr>
              <a:spLocks noChangeArrowheads="1"/>
            </p:cNvSpPr>
            <p:nvPr/>
          </p:nvSpPr>
          <p:spPr bwMode="auto">
            <a:xfrm>
              <a:off x="2691" y="2960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6" name="Rectangle 10"/>
            <p:cNvSpPr>
              <a:spLocks noChangeArrowheads="1"/>
            </p:cNvSpPr>
            <p:nvPr/>
          </p:nvSpPr>
          <p:spPr bwMode="auto">
            <a:xfrm>
              <a:off x="2691" y="2880"/>
              <a:ext cx="387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160838" y="3273425"/>
            <a:ext cx="914400" cy="630238"/>
            <a:chOff x="2592" y="2880"/>
            <a:chExt cx="576" cy="376"/>
          </a:xfrm>
        </p:grpSpPr>
        <p:sp>
          <p:nvSpPr>
            <p:cNvPr id="577548" name="AutoShape 12"/>
            <p:cNvSpPr>
              <a:spLocks noChangeArrowheads="1"/>
            </p:cNvSpPr>
            <p:nvPr/>
          </p:nvSpPr>
          <p:spPr bwMode="auto">
            <a:xfrm>
              <a:off x="2592" y="3112"/>
              <a:ext cx="576" cy="144"/>
            </a:xfrm>
            <a:prstGeom prst="flowChartMerge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49" name="Rectangle 13"/>
            <p:cNvSpPr>
              <a:spLocks noChangeArrowheads="1"/>
            </p:cNvSpPr>
            <p:nvPr/>
          </p:nvSpPr>
          <p:spPr bwMode="auto">
            <a:xfrm>
              <a:off x="2688" y="3032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50" name="Rectangle 14"/>
            <p:cNvSpPr>
              <a:spLocks noChangeArrowheads="1"/>
            </p:cNvSpPr>
            <p:nvPr/>
          </p:nvSpPr>
          <p:spPr bwMode="auto">
            <a:xfrm>
              <a:off x="2688" y="2960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51" name="Rectangle 15"/>
            <p:cNvSpPr>
              <a:spLocks noChangeArrowheads="1"/>
            </p:cNvSpPr>
            <p:nvPr/>
          </p:nvSpPr>
          <p:spPr bwMode="auto">
            <a:xfrm>
              <a:off x="2688" y="2880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969" name="Rectangle 16"/>
          <p:cNvSpPr>
            <a:spLocks noChangeArrowheads="1"/>
          </p:cNvSpPr>
          <p:nvPr/>
        </p:nvSpPr>
        <p:spPr bwMode="auto">
          <a:xfrm>
            <a:off x="3052769" y="900125"/>
            <a:ext cx="3082925" cy="7191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Citizen Committee</a:t>
            </a:r>
          </a:p>
        </p:txBody>
      </p:sp>
      <p:sp>
        <p:nvSpPr>
          <p:cNvPr id="40970" name="Rectangle 17"/>
          <p:cNvSpPr>
            <a:spLocks noChangeArrowheads="1"/>
          </p:cNvSpPr>
          <p:nvPr/>
        </p:nvSpPr>
        <p:spPr bwMode="auto">
          <a:xfrm>
            <a:off x="3035300" y="1766888"/>
            <a:ext cx="3124200" cy="1458912"/>
          </a:xfrm>
          <a:prstGeom prst="rect">
            <a:avLst/>
          </a:prstGeom>
          <a:solidFill>
            <a:srgbClr val="C0C0C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Manking Principles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Hearing Public Opinions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Mediating with Public/Private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</a:pPr>
            <a:endParaRPr lang="en-US" altLang="ko-KR" sz="1800"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0971" name="Text Box 18"/>
          <p:cNvSpPr txBox="1">
            <a:spLocks noChangeArrowheads="1"/>
          </p:cNvSpPr>
          <p:nvPr/>
        </p:nvSpPr>
        <p:spPr bwMode="auto">
          <a:xfrm>
            <a:off x="6477000" y="4862513"/>
            <a:ext cx="2336800" cy="1439862"/>
          </a:xfrm>
          <a:prstGeom prst="rect">
            <a:avLst/>
          </a:prstGeom>
          <a:solidFill>
            <a:srgbClr val="C0C0C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Feasibility Study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Master Plan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CBD Renewal Plan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Monitoring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 rot="5400000">
            <a:off x="5603087" y="4876007"/>
            <a:ext cx="966787" cy="596900"/>
            <a:chOff x="2592" y="2880"/>
            <a:chExt cx="576" cy="376"/>
          </a:xfrm>
        </p:grpSpPr>
        <p:sp>
          <p:nvSpPr>
            <p:cNvPr id="577556" name="AutoShape 20"/>
            <p:cNvSpPr>
              <a:spLocks noChangeArrowheads="1"/>
            </p:cNvSpPr>
            <p:nvPr/>
          </p:nvSpPr>
          <p:spPr bwMode="auto">
            <a:xfrm>
              <a:off x="2592" y="3112"/>
              <a:ext cx="576" cy="144"/>
            </a:xfrm>
            <a:prstGeom prst="flowChartMerge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57" name="Rectangle 21"/>
            <p:cNvSpPr>
              <a:spLocks noChangeArrowheads="1"/>
            </p:cNvSpPr>
            <p:nvPr/>
          </p:nvSpPr>
          <p:spPr bwMode="auto">
            <a:xfrm>
              <a:off x="2688" y="3032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58" name="Rectangle 22"/>
            <p:cNvSpPr>
              <a:spLocks noChangeArrowheads="1"/>
            </p:cNvSpPr>
            <p:nvPr/>
          </p:nvSpPr>
          <p:spPr bwMode="auto">
            <a:xfrm>
              <a:off x="2688" y="2960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7559" name="Rectangle 23"/>
            <p:cNvSpPr>
              <a:spLocks noChangeArrowheads="1"/>
            </p:cNvSpPr>
            <p:nvPr/>
          </p:nvSpPr>
          <p:spPr bwMode="auto">
            <a:xfrm>
              <a:off x="2688" y="2880"/>
              <a:ext cx="384" cy="48"/>
            </a:xfrm>
            <a:prstGeom prst="rect">
              <a:avLst/>
            </a:prstGeom>
            <a:solidFill>
              <a:srgbClr val="33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973" name="Text Box 24"/>
          <p:cNvSpPr txBox="1">
            <a:spLocks noChangeArrowheads="1"/>
          </p:cNvSpPr>
          <p:nvPr/>
        </p:nvSpPr>
        <p:spPr bwMode="auto">
          <a:xfrm>
            <a:off x="6464302" y="4043375"/>
            <a:ext cx="2336800" cy="71913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rPr>
              <a:t>SDI </a:t>
            </a:r>
          </a:p>
        </p:txBody>
      </p:sp>
      <p:sp>
        <p:nvSpPr>
          <p:cNvPr id="40974" name="Rectangle 25"/>
          <p:cNvSpPr>
            <a:spLocks noChangeArrowheads="1"/>
          </p:cNvSpPr>
          <p:nvPr/>
        </p:nvSpPr>
        <p:spPr bwMode="auto">
          <a:xfrm>
            <a:off x="301630" y="4886337"/>
            <a:ext cx="2336800" cy="1439863"/>
          </a:xfrm>
          <a:prstGeom prst="rect">
            <a:avLst/>
          </a:prstGeom>
          <a:solidFill>
            <a:srgbClr val="C0C0C0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Project Planning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Project Execution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Cooperation with</a:t>
            </a:r>
          </a:p>
          <a:p>
            <a:pPr marL="177800" indent="-177800" algn="l">
              <a:lnSpc>
                <a:spcPct val="110000"/>
              </a:lnSpc>
              <a:spcBef>
                <a:spcPct val="0"/>
              </a:spcBef>
            </a:pPr>
            <a:r>
              <a:rPr lang="en-US" altLang="ko-KR" sz="1800">
                <a:latin typeface="Arial" pitchFamily="34" charset="0"/>
                <a:ea typeface="휴먼엑스포" pitchFamily="18" charset="-127"/>
              </a:rPr>
              <a:t>   Interest Groups</a:t>
            </a:r>
          </a:p>
        </p:txBody>
      </p:sp>
      <p:sp>
        <p:nvSpPr>
          <p:cNvPr id="40975" name="Text Box 41"/>
          <p:cNvSpPr txBox="1">
            <a:spLocks noChangeArrowheads="1"/>
          </p:cNvSpPr>
          <p:nvPr/>
        </p:nvSpPr>
        <p:spPr bwMode="auto">
          <a:xfrm>
            <a:off x="242888" y="64897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400">
                <a:latin typeface="Tahoma" pitchFamily="34" charset="0"/>
                <a:ea typeface="굴림" pitchFamily="50" charset="-127"/>
              </a:rPr>
              <a:t>* C.R.P : Cheonggyecheon Restoration Project</a:t>
            </a:r>
          </a:p>
        </p:txBody>
      </p:sp>
      <p:sp>
        <p:nvSpPr>
          <p:cNvPr id="40976" name="Rectangle 17"/>
          <p:cNvSpPr>
            <a:spLocks noChangeArrowheads="1"/>
          </p:cNvSpPr>
          <p:nvPr/>
        </p:nvSpPr>
        <p:spPr bwMode="auto">
          <a:xfrm>
            <a:off x="6340481" y="906475"/>
            <a:ext cx="2549525" cy="1050925"/>
          </a:xfrm>
          <a:prstGeom prst="rect">
            <a:avLst/>
          </a:prstGeom>
          <a:noFill/>
          <a:ln w="19050" cap="rnd" algn="ctr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400" b="1">
                <a:latin typeface="Tahoma" pitchFamily="34" charset="0"/>
                <a:cs typeface="Microsoft Sans Serif" pitchFamily="34" charset="0"/>
              </a:rPr>
              <a:t>General Public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400" b="1">
                <a:latin typeface="Tahoma" pitchFamily="34" charset="0"/>
                <a:cs typeface="Microsoft Sans Serif" pitchFamily="34" charset="0"/>
              </a:rPr>
              <a:t>Related Specialists</a:t>
            </a:r>
          </a:p>
          <a:p>
            <a:pPr marL="188913" indent="-188913" algn="l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ko-KR" sz="1400" b="1">
                <a:latin typeface="Tahoma" pitchFamily="34" charset="0"/>
                <a:cs typeface="Microsoft Sans Serif" pitchFamily="34" charset="0"/>
              </a:rPr>
              <a:t>Interest Groups</a:t>
            </a:r>
          </a:p>
        </p:txBody>
      </p:sp>
      <p:sp>
        <p:nvSpPr>
          <p:cNvPr id="40977" name="Line 28"/>
          <p:cNvSpPr>
            <a:spLocks noChangeShapeType="1"/>
          </p:cNvSpPr>
          <p:nvPr/>
        </p:nvSpPr>
        <p:spPr bwMode="auto">
          <a:xfrm>
            <a:off x="6134100" y="1270000"/>
            <a:ext cx="2159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6935360" y="-25400"/>
            <a:ext cx="2008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Restoration Project of </a:t>
            </a:r>
          </a:p>
          <a:p>
            <a:pPr>
              <a:spcBef>
                <a:spcPts val="0"/>
              </a:spcBef>
            </a:pP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Cheonggyecheon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122BDE-5ED7-424B-B1F8-66FB768A75DD}" type="slidenum">
              <a:rPr lang="en-US" altLang="ko-KR" smtClean="0"/>
              <a:pPr/>
              <a:t>66</a:t>
            </a:fld>
            <a:endParaRPr lang="en-US" altLang="ko-KR" smtClean="0"/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 cstate="print"/>
          <a:srcRect t="1009" r="1666" b="1639"/>
          <a:stretch>
            <a:fillRect/>
          </a:stretch>
        </p:blipFill>
        <p:spPr bwMode="auto">
          <a:xfrm>
            <a:off x="0" y="727078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88900" y="203200"/>
            <a:ext cx="8153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Cheonggyecheon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Restoration</a:t>
            </a: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5100" y="709613"/>
            <a:ext cx="9372600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35360" y="-25400"/>
            <a:ext cx="2008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Restoration Project of </a:t>
            </a:r>
          </a:p>
          <a:p>
            <a:pPr>
              <a:spcBef>
                <a:spcPts val="0"/>
              </a:spcBef>
            </a:pP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Cheonggyecheon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D0CD1-2D95-4047-A39E-1193ED376AF0}" type="slidenum">
              <a:rPr lang="en-US" altLang="ko-KR" smtClean="0"/>
              <a:pPr/>
              <a:t>67</a:t>
            </a:fld>
            <a:endParaRPr lang="en-US" altLang="ko-KR" smtClean="0"/>
          </a:p>
        </p:txBody>
      </p:sp>
      <p:pic>
        <p:nvPicPr>
          <p:cNvPr id="55299" name="Picture 2" descr="001-1북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3838"/>
            <a:ext cx="9144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16727" y="2185999"/>
            <a:ext cx="9416375" cy="1952625"/>
          </a:xfrm>
          <a:prstGeom prst="rect">
            <a:avLst/>
          </a:prstGeom>
          <a:solidFill>
            <a:srgbClr val="6600CC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6063" y="2340960"/>
            <a:ext cx="8656638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Conservation Project in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Hanok</a:t>
            </a:r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Village</a:t>
            </a:r>
          </a:p>
          <a:p>
            <a:pPr algn="l"/>
            <a:r>
              <a:rPr lang="en-US" altLang="ko-KR" sz="4000" b="1" dirty="0" smtClean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        - Korean Traditional House - </a:t>
            </a:r>
            <a:endParaRPr lang="en-US" altLang="ko-KR" sz="4000" b="1" dirty="0">
              <a:solidFill>
                <a:schemeClr val="bg1"/>
              </a:solidFill>
              <a:latin typeface="Garamond" pitchFamily="18" charset="0"/>
              <a:ea typeface="굴림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4E1268-1883-4EA0-A9B2-1B818A0F5071}" type="slidenum">
              <a:rPr lang="en-US" altLang="ko-KR" smtClean="0"/>
              <a:pPr/>
              <a:t>68</a:t>
            </a:fld>
            <a:endParaRPr lang="en-US" altLang="ko-KR" smtClean="0"/>
          </a:p>
        </p:txBody>
      </p:sp>
      <p:pic>
        <p:nvPicPr>
          <p:cNvPr id="56323" name="Picture 2" descr="ssw"/>
          <p:cNvPicPr>
            <a:picLocks noChangeAspect="1" noChangeArrowheads="1"/>
          </p:cNvPicPr>
          <p:nvPr/>
        </p:nvPicPr>
        <p:blipFill>
          <a:blip r:embed="rId3" cstate="print"/>
          <a:srcRect l="22475" t="26964" r="16336" b="6465"/>
          <a:stretch>
            <a:fillRect/>
          </a:stretch>
        </p:blipFill>
        <p:spPr bwMode="auto">
          <a:xfrm>
            <a:off x="176219" y="735013"/>
            <a:ext cx="8967787" cy="612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Freeform 3"/>
          <p:cNvSpPr>
            <a:spLocks/>
          </p:cNvSpPr>
          <p:nvPr/>
        </p:nvSpPr>
        <p:spPr bwMode="auto">
          <a:xfrm>
            <a:off x="3225802" y="6008688"/>
            <a:ext cx="5918200" cy="430212"/>
          </a:xfrm>
          <a:custGeom>
            <a:avLst/>
            <a:gdLst>
              <a:gd name="T0" fmla="*/ 0 w 3728"/>
              <a:gd name="T1" fmla="*/ 2147483647 h 271"/>
              <a:gd name="T2" fmla="*/ 2147483647 w 3728"/>
              <a:gd name="T3" fmla="*/ 2147483647 h 271"/>
              <a:gd name="T4" fmla="*/ 2147483647 w 3728"/>
              <a:gd name="T5" fmla="*/ 2147483647 h 271"/>
              <a:gd name="T6" fmla="*/ 2147483647 w 3728"/>
              <a:gd name="T7" fmla="*/ 2147483647 h 271"/>
              <a:gd name="T8" fmla="*/ 2147483647 w 3728"/>
              <a:gd name="T9" fmla="*/ 2147483647 h 271"/>
              <a:gd name="T10" fmla="*/ 2147483647 w 3728"/>
              <a:gd name="T11" fmla="*/ 2147483647 h 271"/>
              <a:gd name="T12" fmla="*/ 2147483647 w 3728"/>
              <a:gd name="T13" fmla="*/ 2147483647 h 271"/>
              <a:gd name="T14" fmla="*/ 2147483647 w 3728"/>
              <a:gd name="T15" fmla="*/ 2147483647 h 271"/>
              <a:gd name="T16" fmla="*/ 2147483647 w 3728"/>
              <a:gd name="T17" fmla="*/ 0 h 2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28"/>
              <a:gd name="T28" fmla="*/ 0 h 271"/>
              <a:gd name="T29" fmla="*/ 3728 w 3728"/>
              <a:gd name="T30" fmla="*/ 271 h 2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28" h="271">
                <a:moveTo>
                  <a:pt x="0" y="110"/>
                </a:moveTo>
                <a:cubicBezTo>
                  <a:pt x="91" y="105"/>
                  <a:pt x="204" y="105"/>
                  <a:pt x="320" y="110"/>
                </a:cubicBezTo>
                <a:cubicBezTo>
                  <a:pt x="436" y="115"/>
                  <a:pt x="564" y="122"/>
                  <a:pt x="693" y="142"/>
                </a:cubicBezTo>
                <a:cubicBezTo>
                  <a:pt x="823" y="162"/>
                  <a:pt x="971" y="206"/>
                  <a:pt x="1099" y="227"/>
                </a:cubicBezTo>
                <a:cubicBezTo>
                  <a:pt x="1227" y="248"/>
                  <a:pt x="1271" y="268"/>
                  <a:pt x="1461" y="270"/>
                </a:cubicBezTo>
                <a:cubicBezTo>
                  <a:pt x="1652" y="271"/>
                  <a:pt x="1999" y="260"/>
                  <a:pt x="2240" y="238"/>
                </a:cubicBezTo>
                <a:cubicBezTo>
                  <a:pt x="2481" y="215"/>
                  <a:pt x="2745" y="163"/>
                  <a:pt x="2912" y="131"/>
                </a:cubicBezTo>
                <a:cubicBezTo>
                  <a:pt x="3079" y="99"/>
                  <a:pt x="3107" y="68"/>
                  <a:pt x="3243" y="46"/>
                </a:cubicBezTo>
                <a:cubicBezTo>
                  <a:pt x="3379" y="24"/>
                  <a:pt x="3627" y="10"/>
                  <a:pt x="3728" y="0"/>
                </a:cubicBezTo>
              </a:path>
            </a:pathLst>
          </a:custGeom>
          <a:noFill/>
          <a:ln w="101600">
            <a:solidFill>
              <a:srgbClr val="6666FF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4954588" y="4992700"/>
            <a:ext cx="939800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Insadong</a:t>
            </a:r>
          </a:p>
        </p:txBody>
      </p:sp>
      <p:sp>
        <p:nvSpPr>
          <p:cNvPr id="56326" name="Rectangle 5"/>
          <p:cNvSpPr>
            <a:spLocks noChangeArrowheads="1"/>
          </p:cNvSpPr>
          <p:nvPr/>
        </p:nvSpPr>
        <p:spPr bwMode="auto">
          <a:xfrm>
            <a:off x="4056069" y="2363789"/>
            <a:ext cx="1699504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800" b="1">
                <a:solidFill>
                  <a:schemeClr val="bg1"/>
                </a:solidFill>
                <a:latin typeface="Tahoma" pitchFamily="34" charset="0"/>
                <a:ea typeface="HY중고딕" pitchFamily="18" charset="-127"/>
              </a:rPr>
              <a:t>North Village</a:t>
            </a: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6424613" y="4497400"/>
            <a:ext cx="1230312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Royal Shrine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5584825" y="2833700"/>
            <a:ext cx="2052638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Changdeokgung (palace)</a:t>
            </a:r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2386017" y="1030300"/>
            <a:ext cx="1081087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Bukak Mt.</a:t>
            </a:r>
          </a:p>
        </p:txBody>
      </p:sp>
      <p:sp>
        <p:nvSpPr>
          <p:cNvPr id="56330" name="Rectangle 9"/>
          <p:cNvSpPr>
            <a:spLocks noChangeArrowheads="1"/>
          </p:cNvSpPr>
          <p:nvPr/>
        </p:nvSpPr>
        <p:spPr bwMode="auto">
          <a:xfrm>
            <a:off x="1666875" y="2563825"/>
            <a:ext cx="2095500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Gyeongbokgung (palace)</a:t>
            </a:r>
          </a:p>
        </p:txBody>
      </p:sp>
      <p:sp>
        <p:nvSpPr>
          <p:cNvPr id="56331" name="Rectangle 10"/>
          <p:cNvSpPr>
            <a:spLocks noChangeArrowheads="1"/>
          </p:cNvSpPr>
          <p:nvPr/>
        </p:nvSpPr>
        <p:spPr bwMode="auto">
          <a:xfrm>
            <a:off x="412756" y="4511687"/>
            <a:ext cx="987425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Royal Alter </a:t>
            </a:r>
          </a:p>
        </p:txBody>
      </p:sp>
      <p:sp>
        <p:nvSpPr>
          <p:cNvPr id="56332" name="Rectangle 11"/>
          <p:cNvSpPr>
            <a:spLocks noChangeArrowheads="1"/>
          </p:cNvSpPr>
          <p:nvPr/>
        </p:nvSpPr>
        <p:spPr bwMode="auto">
          <a:xfrm>
            <a:off x="5251453" y="6046800"/>
            <a:ext cx="744538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Jongro</a:t>
            </a:r>
          </a:p>
        </p:txBody>
      </p:sp>
      <p:sp>
        <p:nvSpPr>
          <p:cNvPr id="56333" name="Rectangle 12"/>
          <p:cNvSpPr>
            <a:spLocks noChangeArrowheads="1"/>
          </p:cNvSpPr>
          <p:nvPr/>
        </p:nvSpPr>
        <p:spPr bwMode="auto">
          <a:xfrm>
            <a:off x="2470150" y="5840425"/>
            <a:ext cx="1727200" cy="2571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b="1">
                <a:latin typeface="Arial" pitchFamily="34" charset="0"/>
                <a:ea typeface="HY중고딕" pitchFamily="18" charset="-127"/>
              </a:rPr>
              <a:t>Cheonggyecheon</a:t>
            </a:r>
          </a:p>
        </p:txBody>
      </p:sp>
      <p:sp>
        <p:nvSpPr>
          <p:cNvPr id="56334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North Village (</a:t>
            </a:r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Bukchon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5036" y="-25400"/>
            <a:ext cx="19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Conservation Project 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Hanok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Village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10DB20-A40F-4F86-9D89-3467DF9C8934}" type="slidenum">
              <a:rPr lang="en-US" altLang="ko-KR" smtClean="0"/>
              <a:pPr/>
              <a:t>69</a:t>
            </a:fld>
            <a:endParaRPr lang="en-US" altLang="ko-KR" smtClean="0"/>
          </a:p>
        </p:txBody>
      </p:sp>
      <p:pic>
        <p:nvPicPr>
          <p:cNvPr id="57347" name="Picture 2" descr="2000년2월"/>
          <p:cNvPicPr>
            <a:picLocks noChangeAspect="1" noChangeArrowheads="1"/>
          </p:cNvPicPr>
          <p:nvPr/>
        </p:nvPicPr>
        <p:blipFill>
          <a:blip r:embed="rId3" cstate="print"/>
          <a:srcRect l="10707" t="16664" r="5743" b="9724"/>
          <a:stretch>
            <a:fillRect/>
          </a:stretch>
        </p:blipFill>
        <p:spPr bwMode="auto">
          <a:xfrm>
            <a:off x="5853113" y="3541713"/>
            <a:ext cx="2525712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1990년"/>
          <p:cNvPicPr>
            <a:picLocks noChangeAspect="1" noChangeArrowheads="1"/>
          </p:cNvPicPr>
          <p:nvPr/>
        </p:nvPicPr>
        <p:blipFill>
          <a:blip r:embed="rId4" cstate="print"/>
          <a:srcRect l="9729" t="15561" r="6360" b="12265"/>
          <a:stretch>
            <a:fillRect/>
          </a:stretch>
        </p:blipFill>
        <p:spPr bwMode="auto">
          <a:xfrm>
            <a:off x="646119" y="3546475"/>
            <a:ext cx="25812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4"/>
          <p:cNvSpPr>
            <a:spLocks noChangeArrowheads="1"/>
          </p:cNvSpPr>
          <p:nvPr/>
        </p:nvSpPr>
        <p:spPr bwMode="auto">
          <a:xfrm>
            <a:off x="439741" y="3287725"/>
            <a:ext cx="3041650" cy="3508375"/>
          </a:xfrm>
          <a:prstGeom prst="roundRect">
            <a:avLst>
              <a:gd name="adj" fmla="val 4148"/>
            </a:avLst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314331" y="3295651"/>
            <a:ext cx="10763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800">
                <a:solidFill>
                  <a:srgbClr val="3366FF"/>
                </a:solidFill>
                <a:latin typeface="Tahoma" pitchFamily="34" charset="0"/>
                <a:ea typeface="굴림" pitchFamily="50" charset="-127"/>
              </a:rPr>
              <a:t>1990</a:t>
            </a:r>
          </a:p>
        </p:txBody>
      </p:sp>
      <p:sp>
        <p:nvSpPr>
          <p:cNvPr id="57351" name="Rectangle 6"/>
          <p:cNvSpPr>
            <a:spLocks noChangeArrowheads="1"/>
          </p:cNvSpPr>
          <p:nvPr/>
        </p:nvSpPr>
        <p:spPr bwMode="auto">
          <a:xfrm>
            <a:off x="5534031" y="3298829"/>
            <a:ext cx="10763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800">
                <a:solidFill>
                  <a:srgbClr val="FF9900"/>
                </a:solidFill>
                <a:latin typeface="Tahoma" pitchFamily="34" charset="0"/>
                <a:ea typeface="굴림" pitchFamily="50" charset="-127"/>
              </a:rPr>
              <a:t>2000</a:t>
            </a:r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Destruction of </a:t>
            </a:r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Hanoks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pic>
        <p:nvPicPr>
          <p:cNvPr id="57353" name="Picture 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213" y="1025537"/>
            <a:ext cx="2778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Text Box 8"/>
          <p:cNvSpPr txBox="1">
            <a:spLocks noChangeArrowheads="1"/>
          </p:cNvSpPr>
          <p:nvPr/>
        </p:nvSpPr>
        <p:spPr bwMode="auto">
          <a:xfrm>
            <a:off x="828681" y="914401"/>
            <a:ext cx="38811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Hanoks replaced by Apartments</a:t>
            </a:r>
          </a:p>
        </p:txBody>
      </p:sp>
      <p:sp>
        <p:nvSpPr>
          <p:cNvPr id="420874" name="AutoShape 10" descr="그림1"/>
          <p:cNvSpPr>
            <a:spLocks noChangeArrowheads="1"/>
          </p:cNvSpPr>
          <p:nvPr/>
        </p:nvSpPr>
        <p:spPr bwMode="auto">
          <a:xfrm>
            <a:off x="447675" y="1430338"/>
            <a:ext cx="3041650" cy="1765300"/>
          </a:xfrm>
          <a:prstGeom prst="roundRect">
            <a:avLst>
              <a:gd name="adj" fmla="val 8875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28575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56" name="AutoShape 50"/>
          <p:cNvSpPr>
            <a:spLocks noChangeArrowheads="1"/>
          </p:cNvSpPr>
          <p:nvPr/>
        </p:nvSpPr>
        <p:spPr bwMode="auto">
          <a:xfrm>
            <a:off x="3846514" y="4249738"/>
            <a:ext cx="1422400" cy="15097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25400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altLang="ko-KR" sz="1600">
              <a:latin typeface="Arial Narrow" pitchFamily="34" charset="0"/>
            </a:endParaRPr>
          </a:p>
        </p:txBody>
      </p:sp>
      <p:sp>
        <p:nvSpPr>
          <p:cNvPr id="57357" name="Rectangle 12"/>
          <p:cNvSpPr>
            <a:spLocks noChangeArrowheads="1"/>
          </p:cNvSpPr>
          <p:nvPr/>
        </p:nvSpPr>
        <p:spPr bwMode="auto">
          <a:xfrm>
            <a:off x="3919542" y="4714887"/>
            <a:ext cx="1152347" cy="5096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4182" tIns="8509" rIns="14182" bIns="8509">
            <a:spAutoFit/>
          </a:bodyPr>
          <a:lstStyle/>
          <a:p>
            <a:pPr algn="ctr"/>
            <a:r>
              <a:rPr lang="en-US" altLang="ko-KR" sz="1600" b="1">
                <a:latin typeface="Tahoma" pitchFamily="34" charset="0"/>
                <a:ea typeface="굴림" pitchFamily="50" charset="-127"/>
              </a:rPr>
              <a:t>Loosened</a:t>
            </a:r>
            <a:br>
              <a:rPr lang="en-US" altLang="ko-KR" sz="1600" b="1">
                <a:latin typeface="Tahoma" pitchFamily="34" charset="0"/>
                <a:ea typeface="굴림" pitchFamily="50" charset="-127"/>
              </a:rPr>
            </a:br>
            <a:r>
              <a:rPr lang="en-US" altLang="ko-KR" sz="1600" b="1">
                <a:latin typeface="Tahoma" pitchFamily="34" charset="0"/>
                <a:ea typeface="굴림" pitchFamily="50" charset="-127"/>
              </a:rPr>
              <a:t>Regulation</a:t>
            </a:r>
            <a:endParaRPr lang="ko-KR" altLang="en-US" sz="1600" b="1"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57358" name="AutoShape 13"/>
          <p:cNvSpPr>
            <a:spLocks noChangeArrowheads="1"/>
          </p:cNvSpPr>
          <p:nvPr/>
        </p:nvSpPr>
        <p:spPr bwMode="auto">
          <a:xfrm>
            <a:off x="5610229" y="3287725"/>
            <a:ext cx="3041650" cy="3508375"/>
          </a:xfrm>
          <a:prstGeom prst="roundRect">
            <a:avLst>
              <a:gd name="adj" fmla="val 4148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20878" name="AutoShape 14" descr="그림1"/>
          <p:cNvSpPr>
            <a:spLocks noChangeArrowheads="1"/>
          </p:cNvSpPr>
          <p:nvPr/>
        </p:nvSpPr>
        <p:spPr bwMode="auto">
          <a:xfrm>
            <a:off x="5610229" y="1430338"/>
            <a:ext cx="3041650" cy="1765300"/>
          </a:xfrm>
          <a:prstGeom prst="roundRect">
            <a:avLst>
              <a:gd name="adj" fmla="val 8875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28575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5036" y="-25400"/>
            <a:ext cx="19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Conservation Project 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Hanok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Village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0" name="직사각형 46"/>
          <p:cNvSpPr>
            <a:spLocks noChangeArrowheads="1"/>
          </p:cNvSpPr>
          <p:nvPr/>
        </p:nvSpPr>
        <p:spPr bwMode="auto">
          <a:xfrm>
            <a:off x="1577174" y="6264464"/>
            <a:ext cx="7341805" cy="38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00" tIns="39150" rIns="15413" bIns="39150">
            <a:spAutoFit/>
          </a:bodyPr>
          <a:lstStyle/>
          <a:p>
            <a:pPr algn="r"/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출처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:  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지도로 보는 서울 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2000, 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서울시정개발연구원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,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 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2001 l 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지도로 본 서울 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2007, 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서울시정개발연구원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,</a:t>
            </a:r>
            <a:r>
              <a:rPr kumimoji="0" lang="ko-KR" altLang="en-US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 </a:t>
            </a:r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2008</a:t>
            </a:r>
          </a:p>
          <a:p>
            <a:pPr algn="r"/>
            <a:r>
              <a:rPr kumimoji="0" lang="en-US" altLang="ko-KR" sz="800" dirty="0">
                <a:solidFill>
                  <a:srgbClr val="FFFFFF"/>
                </a:solidFill>
                <a:latin typeface="-윤고딕120" pitchFamily="18" charset="-127"/>
                <a:ea typeface="-윤고딕120" pitchFamily="18" charset="-127"/>
              </a:rPr>
              <a:t>Source: Thematic Maps of Seoul 2000, Seoul Development Institute, 2001 l Thematic Maps of Seoul 2007, Seoul Development Institute, 2008</a:t>
            </a:r>
            <a:endParaRPr kumimoji="0" lang="ko-KR" altLang="en-US" sz="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2" name="Picture 2" descr="D:\서울의 도시계획_브로셔 만들기\관련 DATA\도시구조의변화(서울지도2007)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394" y="675560"/>
            <a:ext cx="7228013" cy="19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순서도: 처리 24"/>
          <p:cNvSpPr/>
          <p:nvPr/>
        </p:nvSpPr>
        <p:spPr>
          <a:xfrm>
            <a:off x="1690394" y="2711488"/>
            <a:ext cx="7228013" cy="1994200"/>
          </a:xfrm>
          <a:prstGeom prst="flowChartProcess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00" tIns="39150" rIns="78300" bIns="39150" anchor="ctr"/>
          <a:lstStyle/>
          <a:p>
            <a:pPr algn="ctr" defTabSz="9143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100" dirty="0">
              <a:solidFill>
                <a:prstClr val="black"/>
              </a:solidFill>
            </a:endParaRPr>
          </a:p>
        </p:txBody>
      </p:sp>
      <p:sp>
        <p:nvSpPr>
          <p:cNvPr id="26" name="순서도: 처리 25"/>
          <p:cNvSpPr/>
          <p:nvPr/>
        </p:nvSpPr>
        <p:spPr>
          <a:xfrm>
            <a:off x="1690394" y="4775265"/>
            <a:ext cx="7228013" cy="2082747"/>
          </a:xfrm>
          <a:prstGeom prst="flowChartProcess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300" tIns="39150" rIns="78300" bIns="39150" anchor="ctr"/>
          <a:lstStyle/>
          <a:p>
            <a:pPr algn="ctr" defTabSz="9143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0" dirty="0">
              <a:solidFill>
                <a:prstClr val="black"/>
              </a:solidFill>
            </a:endParaRPr>
          </a:p>
        </p:txBody>
      </p:sp>
      <p:pic>
        <p:nvPicPr>
          <p:cNvPr id="25609" name="Picture 1045" descr="D:\0_그림\1128\도로망36.wmf"/>
          <p:cNvPicPr>
            <a:picLocks noChangeAspect="1" noChangeArrowheads="1"/>
          </p:cNvPicPr>
          <p:nvPr/>
        </p:nvPicPr>
        <p:blipFill>
          <a:blip r:embed="rId4" cstate="print"/>
          <a:srcRect l="2361" t="1909" r="14835" b="954"/>
          <a:stretch>
            <a:fillRect/>
          </a:stretch>
        </p:blipFill>
        <p:spPr bwMode="auto">
          <a:xfrm>
            <a:off x="1780021" y="3019123"/>
            <a:ext cx="1753002" cy="1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046" descr="D:\0_그림\1128\도로망66.wmf"/>
          <p:cNvPicPr>
            <a:picLocks noChangeAspect="1" noChangeArrowheads="1"/>
          </p:cNvPicPr>
          <p:nvPr/>
        </p:nvPicPr>
        <p:blipFill>
          <a:blip r:embed="rId5" cstate="print"/>
          <a:srcRect l="2361" t="1431" r="14497" b="1431"/>
          <a:stretch>
            <a:fillRect/>
          </a:stretch>
        </p:blipFill>
        <p:spPr bwMode="auto">
          <a:xfrm>
            <a:off x="3528622" y="3019123"/>
            <a:ext cx="1760349" cy="1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047" descr="D:\0_그림\1128\도로망72.wmf"/>
          <p:cNvPicPr>
            <a:picLocks noChangeAspect="1" noChangeArrowheads="1"/>
          </p:cNvPicPr>
          <p:nvPr/>
        </p:nvPicPr>
        <p:blipFill>
          <a:blip r:embed="rId6" cstate="print"/>
          <a:srcRect l="2023" t="1431" r="14491" b="954"/>
          <a:stretch>
            <a:fillRect/>
          </a:stretch>
        </p:blipFill>
        <p:spPr bwMode="auto">
          <a:xfrm>
            <a:off x="5275747" y="3016031"/>
            <a:ext cx="1767697" cy="15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 Box 1049"/>
          <p:cNvSpPr txBox="1">
            <a:spLocks noChangeArrowheads="1"/>
          </p:cNvSpPr>
          <p:nvPr/>
        </p:nvSpPr>
        <p:spPr bwMode="auto">
          <a:xfrm>
            <a:off x="2522078" y="2799604"/>
            <a:ext cx="533395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1936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3" name="Text Box 1050"/>
          <p:cNvSpPr txBox="1">
            <a:spLocks noChangeArrowheads="1"/>
          </p:cNvSpPr>
          <p:nvPr/>
        </p:nvSpPr>
        <p:spPr bwMode="auto">
          <a:xfrm>
            <a:off x="6028083" y="2811971"/>
            <a:ext cx="533395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1972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4" name="Text Box 1051"/>
          <p:cNvSpPr txBox="1">
            <a:spLocks noChangeArrowheads="1"/>
          </p:cNvSpPr>
          <p:nvPr/>
        </p:nvSpPr>
        <p:spPr bwMode="auto">
          <a:xfrm>
            <a:off x="4275079" y="2811971"/>
            <a:ext cx="533395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1966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5" name="Text Box 1052"/>
          <p:cNvSpPr txBox="1">
            <a:spLocks noChangeArrowheads="1"/>
          </p:cNvSpPr>
          <p:nvPr/>
        </p:nvSpPr>
        <p:spPr bwMode="auto">
          <a:xfrm>
            <a:off x="7781085" y="2811972"/>
            <a:ext cx="533395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2000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6" name="Text Box 15"/>
          <p:cNvSpPr txBox="1">
            <a:spLocks noChangeAspect="1" noChangeArrowheads="1"/>
          </p:cNvSpPr>
          <p:nvPr/>
        </p:nvSpPr>
        <p:spPr bwMode="auto">
          <a:xfrm>
            <a:off x="5953138" y="4791604"/>
            <a:ext cx="609587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1988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7" name="Text Box 16"/>
          <p:cNvSpPr txBox="1">
            <a:spLocks noChangeAspect="1" noChangeArrowheads="1"/>
          </p:cNvSpPr>
          <p:nvPr/>
        </p:nvSpPr>
        <p:spPr bwMode="auto">
          <a:xfrm>
            <a:off x="7653243" y="4791605"/>
            <a:ext cx="536334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2005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8" name="Text Box 18"/>
          <p:cNvSpPr txBox="1">
            <a:spLocks noChangeAspect="1" noChangeArrowheads="1"/>
          </p:cNvSpPr>
          <p:nvPr/>
        </p:nvSpPr>
        <p:spPr bwMode="auto">
          <a:xfrm>
            <a:off x="2495626" y="4791605"/>
            <a:ext cx="480496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1957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sp>
        <p:nvSpPr>
          <p:cNvPr id="25619" name="Text Box 19"/>
          <p:cNvSpPr txBox="1">
            <a:spLocks noChangeAspect="1" noChangeArrowheads="1"/>
          </p:cNvSpPr>
          <p:nvPr/>
        </p:nvSpPr>
        <p:spPr bwMode="auto">
          <a:xfrm>
            <a:off x="4195733" y="4791604"/>
            <a:ext cx="536333" cy="1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00" tIns="39150" rIns="78300" bIns="3915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굴림" pitchFamily="50" charset="-127"/>
              <a:buNone/>
            </a:pPr>
            <a:r>
              <a:rPr kumimoji="0" lang="en-US" altLang="ko-KR" sz="800" dirty="0">
                <a:latin typeface="-윤고딕120" pitchFamily="18" charset="-127"/>
                <a:ea typeface="-윤고딕120" pitchFamily="18" charset="-127"/>
              </a:rPr>
              <a:t>1972</a:t>
            </a:r>
            <a:r>
              <a:rPr kumimoji="0" lang="ko-KR" altLang="en-US" sz="800" dirty="0">
                <a:latin typeface="-윤고딕120" pitchFamily="18" charset="-127"/>
                <a:ea typeface="-윤고딕120" pitchFamily="18" charset="-127"/>
              </a:rPr>
              <a:t>년</a:t>
            </a:r>
          </a:p>
        </p:txBody>
      </p:sp>
      <p:grpSp>
        <p:nvGrpSpPr>
          <p:cNvPr id="2" name="그룹 63"/>
          <p:cNvGrpSpPr>
            <a:grpSpLocks/>
          </p:cNvGrpSpPr>
          <p:nvPr/>
        </p:nvGrpSpPr>
        <p:grpSpPr bwMode="auto">
          <a:xfrm>
            <a:off x="2256109" y="766763"/>
            <a:ext cx="6173962" cy="203133"/>
            <a:chOff x="3053244" y="773121"/>
            <a:chExt cx="6669690" cy="208115"/>
          </a:xfrm>
        </p:grpSpPr>
        <p:sp>
          <p:nvSpPr>
            <p:cNvPr id="25627" name="Text Box 6"/>
            <p:cNvSpPr txBox="1">
              <a:spLocks noChangeArrowheads="1"/>
            </p:cNvSpPr>
            <p:nvPr/>
          </p:nvSpPr>
          <p:spPr bwMode="auto">
            <a:xfrm>
              <a:off x="3053244" y="773121"/>
              <a:ext cx="1082333" cy="208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 typeface="굴림" pitchFamily="50" charset="-127"/>
                <a:buNone/>
              </a:pP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1394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-1913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  <a:endParaRPr kumimoji="0" lang="ko-KR" altLang="en-US" dirty="0">
                <a:solidFill>
                  <a:srgbClr val="000000"/>
                </a:solidFill>
                <a:latin typeface="-윤고딕120" pitchFamily="18" charset="-127"/>
                <a:ea typeface="-윤고딕120" pitchFamily="18" charset="-127"/>
              </a:endParaRPr>
            </a:p>
          </p:txBody>
        </p:sp>
        <p:sp>
          <p:nvSpPr>
            <p:cNvPr id="25628" name="Text Box 7"/>
            <p:cNvSpPr txBox="1">
              <a:spLocks noChangeArrowheads="1"/>
            </p:cNvSpPr>
            <p:nvPr/>
          </p:nvSpPr>
          <p:spPr bwMode="auto">
            <a:xfrm>
              <a:off x="7169163" y="773121"/>
              <a:ext cx="845667" cy="208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 typeface="굴림" pitchFamily="50" charset="-127"/>
                <a:buNone/>
              </a:pP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1973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  <a:endParaRPr kumimoji="0" lang="ko-KR" altLang="en-US" dirty="0">
                <a:solidFill>
                  <a:srgbClr val="000000"/>
                </a:solidFill>
                <a:latin typeface="-윤고딕120" pitchFamily="18" charset="-127"/>
                <a:ea typeface="-윤고딕120" pitchFamily="18" charset="-127"/>
              </a:endParaRPr>
            </a:p>
          </p:txBody>
        </p:sp>
        <p:sp>
          <p:nvSpPr>
            <p:cNvPr id="25629" name="Text Box 8"/>
            <p:cNvSpPr txBox="1">
              <a:spLocks noChangeArrowheads="1"/>
            </p:cNvSpPr>
            <p:nvPr/>
          </p:nvSpPr>
          <p:spPr bwMode="auto">
            <a:xfrm>
              <a:off x="5097460" y="773121"/>
              <a:ext cx="1024047" cy="208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 typeface="굴림" pitchFamily="50" charset="-127"/>
                <a:buNone/>
              </a:pP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1914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-1963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  <a:endParaRPr kumimoji="0" lang="ko-KR" altLang="en-US" dirty="0">
                <a:solidFill>
                  <a:srgbClr val="000000"/>
                </a:solidFill>
                <a:latin typeface="-윤고딕120" pitchFamily="18" charset="-127"/>
                <a:ea typeface="-윤고딕120" pitchFamily="18" charset="-127"/>
              </a:endParaRPr>
            </a:p>
          </p:txBody>
        </p:sp>
        <p:sp>
          <p:nvSpPr>
            <p:cNvPr id="25630" name="Text Box 9"/>
            <p:cNvSpPr txBox="1">
              <a:spLocks noChangeArrowheads="1"/>
            </p:cNvSpPr>
            <p:nvPr/>
          </p:nvSpPr>
          <p:spPr bwMode="auto">
            <a:xfrm>
              <a:off x="9052712" y="773121"/>
              <a:ext cx="670222" cy="208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kumimoji="0" lang="en-US" altLang="ko-KR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2005</a:t>
              </a:r>
              <a:r>
                <a:rPr kumimoji="0" lang="ko-KR" altLang="en-US" sz="800" dirty="0">
                  <a:solidFill>
                    <a:srgbClr val="000000"/>
                  </a:solidFill>
                  <a:latin typeface="-윤고딕120" pitchFamily="18" charset="-127"/>
                  <a:ea typeface="-윤고딕120" pitchFamily="18" charset="-127"/>
                </a:rPr>
                <a:t>년</a:t>
              </a:r>
            </a:p>
          </p:txBody>
        </p:sp>
      </p:grpSp>
      <p:pic>
        <p:nvPicPr>
          <p:cNvPr id="25622" name="Picture 16" descr="2000도로망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720" y="2972744"/>
            <a:ext cx="2157090" cy="159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3" descr="D:\서울의 도시계획_브로셔 만들기\관련 DATA\시가지의변화_위성사진(서울지도2007)\시가지의변화_2005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  <a:grayscl/>
          </a:blip>
          <a:srcRect/>
          <a:stretch>
            <a:fillRect/>
          </a:stretch>
        </p:blipFill>
        <p:spPr bwMode="auto">
          <a:xfrm>
            <a:off x="7116907" y="5023488"/>
            <a:ext cx="1629572" cy="156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Picture 4" descr="D:\서울의 도시계획_브로셔 만들기\관련 DATA\시가지의변화_위성사진(서울지도2007)\시가지의변화_1957.jpg"/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1815291" y="5035868"/>
            <a:ext cx="1782390" cy="15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5" name="Picture 5" descr="D:\서울의 도시계획_브로셔 만들기\관련 DATA\시가지의변화_위성사진(서울지도2007)\시가지의변화_1972.jpg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3644698" y="5035868"/>
            <a:ext cx="1782391" cy="15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6" name="Picture 6" descr="D:\서울의 도시계획_브로셔 만들기\관련 DATA\시가지의변화_위성사진(서울지도2007)\시가지의변화_1988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  <a:grayscl/>
          </a:blip>
          <a:srcRect/>
          <a:stretch>
            <a:fillRect/>
          </a:stretch>
        </p:blipFill>
        <p:spPr bwMode="auto">
          <a:xfrm>
            <a:off x="5472640" y="5035868"/>
            <a:ext cx="1598714" cy="15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"/>
          <p:cNvSpPr>
            <a:spLocks noGrp="1" noChangeArrowheads="1"/>
          </p:cNvSpPr>
          <p:nvPr>
            <p:ph type="title"/>
          </p:nvPr>
        </p:nvSpPr>
        <p:spPr>
          <a:xfrm>
            <a:off x="84138" y="206375"/>
            <a:ext cx="8229600" cy="579438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Transformation of Seoul</a:t>
            </a:r>
          </a:p>
        </p:txBody>
      </p:sp>
      <p:sp>
        <p:nvSpPr>
          <p:cNvPr id="25603" name="직사각형 10"/>
          <p:cNvSpPr>
            <a:spLocks noChangeArrowheads="1"/>
          </p:cNvSpPr>
          <p:nvPr/>
        </p:nvSpPr>
        <p:spPr bwMode="auto">
          <a:xfrm>
            <a:off x="341318" y="2067015"/>
            <a:ext cx="1443944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61654" bIns="0">
            <a:spAutoFit/>
          </a:bodyPr>
          <a:lstStyle/>
          <a:p>
            <a:r>
              <a:rPr kumimoji="0" lang="en-US" altLang="ko-KR" sz="1600" dirty="0" smtClean="0">
                <a:latin typeface="-윤고딕120" pitchFamily="18" charset="-127"/>
                <a:ea typeface="-윤고딕120" pitchFamily="18" charset="-127"/>
              </a:rPr>
              <a:t>Administrative district</a:t>
            </a:r>
            <a:endParaRPr kumimoji="0" lang="en-US" altLang="ko-KR" sz="1600" dirty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1800" dirty="0">
              <a:latin typeface="-윤고딕140" pitchFamily="18" charset="-127"/>
              <a:ea typeface="-윤고딕140" pitchFamily="18" charset="-127"/>
            </a:endParaRPr>
          </a:p>
          <a:p>
            <a:endParaRPr kumimoji="0" lang="en-US" altLang="ko-KR" sz="1800" dirty="0" smtClean="0">
              <a:latin typeface="-윤고딕140" pitchFamily="18" charset="-127"/>
              <a:ea typeface="-윤고딕140" pitchFamily="18" charset="-127"/>
            </a:endParaRPr>
          </a:p>
          <a:p>
            <a:endParaRPr kumimoji="0" lang="en-US" altLang="ko-KR" sz="1800" dirty="0" smtClean="0">
              <a:latin typeface="-윤고딕140" pitchFamily="18" charset="-127"/>
              <a:ea typeface="-윤고딕140" pitchFamily="18" charset="-127"/>
            </a:endParaRPr>
          </a:p>
          <a:p>
            <a:endParaRPr kumimoji="0" lang="en-US" altLang="ko-KR" sz="1800" dirty="0" smtClean="0">
              <a:latin typeface="-윤고딕140" pitchFamily="18" charset="-127"/>
              <a:ea typeface="-윤고딕140" pitchFamily="18" charset="-127"/>
            </a:endParaRPr>
          </a:p>
          <a:p>
            <a:r>
              <a:rPr kumimoji="0" lang="en-US" altLang="ko-KR" sz="1600" dirty="0" smtClean="0">
                <a:latin typeface="-윤고딕120" pitchFamily="18" charset="-127"/>
                <a:ea typeface="-윤고딕120" pitchFamily="18" charset="-127"/>
              </a:rPr>
              <a:t>Road system</a:t>
            </a:r>
            <a:endParaRPr kumimoji="0" lang="en-US" altLang="ko-KR" sz="1600" dirty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1600" dirty="0" smtClean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1600" dirty="0" smtClean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1600" dirty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1600" dirty="0" smtClean="0">
              <a:latin typeface="-윤고딕120" pitchFamily="18" charset="-127"/>
              <a:ea typeface="-윤고딕120" pitchFamily="18" charset="-127"/>
            </a:endParaRPr>
          </a:p>
          <a:p>
            <a:endParaRPr kumimoji="0" lang="en-US" altLang="ko-KR" sz="900" dirty="0">
              <a:latin typeface="-윤고딕120" pitchFamily="18" charset="-127"/>
              <a:ea typeface="-윤고딕120" pitchFamily="18" charset="-127"/>
            </a:endParaRPr>
          </a:p>
          <a:p>
            <a:r>
              <a:rPr kumimoji="0" lang="en-US" altLang="ko-KR" sz="1600" dirty="0" smtClean="0">
                <a:latin typeface="-윤고딕120" pitchFamily="18" charset="-127"/>
                <a:ea typeface="-윤고딕120" pitchFamily="18" charset="-127"/>
              </a:rPr>
              <a:t>Urban form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559124-1A68-4784-ABE6-FB505AA8F6BB}" type="slidenum">
              <a:rPr lang="en-US" altLang="ko-KR" smtClean="0"/>
              <a:pPr/>
              <a:t>70</a:t>
            </a:fld>
            <a:endParaRPr lang="en-US" altLang="ko-KR" smtClean="0"/>
          </a:p>
        </p:txBody>
      </p:sp>
      <p:pic>
        <p:nvPicPr>
          <p:cNvPr id="58371" name="Picture 2" descr="지붕"/>
          <p:cNvPicPr>
            <a:picLocks noChangeAspect="1" noChangeArrowheads="1"/>
          </p:cNvPicPr>
          <p:nvPr/>
        </p:nvPicPr>
        <p:blipFill>
          <a:blip r:embed="rId3" cstate="print">
            <a:lum bright="40000"/>
            <a:grayscl/>
          </a:blip>
          <a:srcRect l="7951" t="18477" r="5902" b="18672"/>
          <a:stretch>
            <a:fillRect/>
          </a:stretch>
        </p:blipFill>
        <p:spPr bwMode="auto">
          <a:xfrm>
            <a:off x="176217" y="5103825"/>
            <a:ext cx="90820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806456" y="1346200"/>
            <a:ext cx="52038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>
                <a:latin typeface="Arial" pitchFamily="34" charset="0"/>
                <a:ea typeface="산돌명조 M" pitchFamily="18" charset="-127"/>
              </a:rPr>
              <a:t>Late 1990s : IMF period</a:t>
            </a:r>
          </a:p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>
                <a:latin typeface="Arial" pitchFamily="34" charset="0"/>
                <a:ea typeface="산돌명조 M" pitchFamily="18" charset="-127"/>
              </a:rPr>
              <a:t>Residents’ request for conservation of North Village</a:t>
            </a:r>
          </a:p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>
                <a:latin typeface="Arial" pitchFamily="34" charset="0"/>
                <a:ea typeface="산돌명조 M" pitchFamily="18" charset="-127"/>
              </a:rPr>
              <a:t>SDI’s research for North Village Conservation (2000)</a:t>
            </a:r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6218238" y="1028702"/>
            <a:ext cx="2686050" cy="1985963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374" name="Oval 5"/>
          <p:cNvSpPr>
            <a:spLocks noChangeArrowheads="1"/>
          </p:cNvSpPr>
          <p:nvPr/>
        </p:nvSpPr>
        <p:spPr bwMode="auto">
          <a:xfrm>
            <a:off x="7110419" y="2039950"/>
            <a:ext cx="858837" cy="858837"/>
          </a:xfrm>
          <a:prstGeom prst="ellipse">
            <a:avLst/>
          </a:prstGeom>
          <a:gradFill rotWithShape="0">
            <a:gsLst>
              <a:gs pos="0">
                <a:srgbClr val="00004C"/>
              </a:gs>
              <a:gs pos="100000">
                <a:srgbClr val="000023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200" b="1">
                <a:solidFill>
                  <a:schemeClr val="bg1"/>
                </a:solidFill>
                <a:latin typeface="Tahoma" pitchFamily="34" charset="0"/>
                <a:ea typeface="산돌명조 M" pitchFamily="18" charset="-127"/>
              </a:rPr>
              <a:t>Residents</a:t>
            </a:r>
          </a:p>
        </p:txBody>
      </p:sp>
      <p:cxnSp>
        <p:nvCxnSpPr>
          <p:cNvPr id="58375" name="AutoShape 6"/>
          <p:cNvCxnSpPr>
            <a:cxnSpLocks noChangeShapeType="1"/>
            <a:stCxn id="58377" idx="6"/>
            <a:endCxn id="58378" idx="2"/>
          </p:cNvCxnSpPr>
          <p:nvPr/>
        </p:nvCxnSpPr>
        <p:spPr bwMode="auto">
          <a:xfrm>
            <a:off x="7172325" y="1541463"/>
            <a:ext cx="722313" cy="0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</p:cxnSp>
      <p:cxnSp>
        <p:nvCxnSpPr>
          <p:cNvPr id="58376" name="AutoShape 7"/>
          <p:cNvCxnSpPr>
            <a:cxnSpLocks noChangeShapeType="1"/>
            <a:stCxn id="58374" idx="1"/>
            <a:endCxn id="58377" idx="5"/>
          </p:cNvCxnSpPr>
          <p:nvPr/>
        </p:nvCxnSpPr>
        <p:spPr bwMode="auto">
          <a:xfrm flipH="1" flipV="1">
            <a:off x="7046918" y="1844678"/>
            <a:ext cx="188912" cy="320675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</p:cxnSp>
      <p:sp>
        <p:nvSpPr>
          <p:cNvPr id="58377" name="Oval 8"/>
          <p:cNvSpPr>
            <a:spLocks noChangeArrowheads="1"/>
          </p:cNvSpPr>
          <p:nvPr/>
        </p:nvSpPr>
        <p:spPr bwMode="auto">
          <a:xfrm>
            <a:off x="6313494" y="1112838"/>
            <a:ext cx="858837" cy="857250"/>
          </a:xfrm>
          <a:prstGeom prst="ellipse">
            <a:avLst/>
          </a:prstGeom>
          <a:gradFill rotWithShape="0">
            <a:gsLst>
              <a:gs pos="0">
                <a:srgbClr val="00004C"/>
              </a:gs>
              <a:gs pos="100000">
                <a:srgbClr val="000023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800">
                <a:solidFill>
                  <a:schemeClr val="bg1"/>
                </a:solidFill>
                <a:latin typeface="Tahoma" pitchFamily="34" charset="0"/>
                <a:ea typeface="산돌명조 M" pitchFamily="18" charset="-127"/>
              </a:rPr>
              <a:t>SDI</a:t>
            </a:r>
          </a:p>
        </p:txBody>
      </p:sp>
      <p:sp>
        <p:nvSpPr>
          <p:cNvPr id="58378" name="Oval 9"/>
          <p:cNvSpPr>
            <a:spLocks noChangeArrowheads="1"/>
          </p:cNvSpPr>
          <p:nvPr/>
        </p:nvSpPr>
        <p:spPr bwMode="auto">
          <a:xfrm>
            <a:off x="7894644" y="1112838"/>
            <a:ext cx="858837" cy="857250"/>
          </a:xfrm>
          <a:prstGeom prst="ellipse">
            <a:avLst/>
          </a:prstGeom>
          <a:gradFill rotWithShape="0">
            <a:gsLst>
              <a:gs pos="0">
                <a:srgbClr val="00004C"/>
              </a:gs>
              <a:gs pos="100000">
                <a:srgbClr val="000023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ko-KR" sz="1400" b="1">
                <a:solidFill>
                  <a:schemeClr val="bg1"/>
                </a:solidFill>
                <a:latin typeface="Tahoma" pitchFamily="34" charset="0"/>
                <a:ea typeface="산돌명조 M" pitchFamily="18" charset="-127"/>
              </a:rPr>
              <a:t>SMG</a:t>
            </a:r>
          </a:p>
          <a:p>
            <a:pPr algn="ctr">
              <a:spcBef>
                <a:spcPct val="0"/>
              </a:spcBef>
            </a:pPr>
            <a:r>
              <a:rPr lang="en-US" altLang="ko-KR" b="1">
                <a:solidFill>
                  <a:schemeClr val="bg1"/>
                </a:solidFill>
                <a:latin typeface="Tahoma" pitchFamily="34" charset="0"/>
                <a:ea typeface="산돌명조 M" pitchFamily="18" charset="-127"/>
              </a:rPr>
              <a:t>Task-Force</a:t>
            </a:r>
          </a:p>
        </p:txBody>
      </p:sp>
      <p:cxnSp>
        <p:nvCxnSpPr>
          <p:cNvPr id="58379" name="AutoShape 10"/>
          <p:cNvCxnSpPr>
            <a:cxnSpLocks noChangeShapeType="1"/>
            <a:stCxn id="58374" idx="7"/>
            <a:endCxn id="58378" idx="3"/>
          </p:cNvCxnSpPr>
          <p:nvPr/>
        </p:nvCxnSpPr>
        <p:spPr bwMode="auto">
          <a:xfrm flipV="1">
            <a:off x="7843838" y="1844678"/>
            <a:ext cx="176212" cy="320675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</p:cxnSp>
      <p:sp>
        <p:nvSpPr>
          <p:cNvPr id="58380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Hanok</a:t>
            </a:r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 Conservation Plans</a:t>
            </a:r>
          </a:p>
        </p:txBody>
      </p:sp>
      <p:pic>
        <p:nvPicPr>
          <p:cNvPr id="58381" name="Picture 12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1025537"/>
            <a:ext cx="2778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Text Box 8"/>
          <p:cNvSpPr txBox="1">
            <a:spLocks noChangeArrowheads="1"/>
          </p:cNvSpPr>
          <p:nvPr/>
        </p:nvSpPr>
        <p:spPr bwMode="auto">
          <a:xfrm>
            <a:off x="803278" y="914400"/>
            <a:ext cx="548579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SDI’s(Seoul Development Institute) Research</a:t>
            </a:r>
          </a:p>
        </p:txBody>
      </p:sp>
      <p:pic>
        <p:nvPicPr>
          <p:cNvPr id="58383" name="Picture 14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2" y="3414713"/>
            <a:ext cx="27781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4" name="Text Box 8"/>
          <p:cNvSpPr txBox="1">
            <a:spLocks noChangeArrowheads="1"/>
          </p:cNvSpPr>
          <p:nvPr/>
        </p:nvSpPr>
        <p:spPr bwMode="auto">
          <a:xfrm>
            <a:off x="809628" y="3303588"/>
            <a:ext cx="29225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b="1">
                <a:latin typeface="Tahoma" pitchFamily="34" charset="0"/>
                <a:ea typeface="굴림" pitchFamily="50" charset="-127"/>
              </a:rPr>
              <a:t>Comprehensive Policies</a:t>
            </a:r>
          </a:p>
        </p:txBody>
      </p:sp>
      <p:sp>
        <p:nvSpPr>
          <p:cNvPr id="58385" name="Text Box 16"/>
          <p:cNvSpPr txBox="1">
            <a:spLocks noChangeArrowheads="1"/>
          </p:cNvSpPr>
          <p:nvPr/>
        </p:nvSpPr>
        <p:spPr bwMode="auto">
          <a:xfrm>
            <a:off x="822325" y="3775075"/>
            <a:ext cx="8382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 dirty="0" err="1">
                <a:latin typeface="Arial" pitchFamily="34" charset="0"/>
                <a:ea typeface="산돌명조 M" pitchFamily="18" charset="-127"/>
              </a:rPr>
              <a:t>Hanok</a:t>
            </a: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 Registration System</a:t>
            </a:r>
          </a:p>
          <a:p>
            <a:pPr marL="188913" indent="-188913" algn="l">
              <a:lnSpc>
                <a:spcPct val="80000"/>
              </a:lnSpc>
            </a:pP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   - Owners voluntarily register </a:t>
            </a:r>
            <a:r>
              <a:rPr lang="en-US" altLang="ko-KR" sz="1600" dirty="0" err="1">
                <a:latin typeface="Arial" pitchFamily="34" charset="0"/>
                <a:ea typeface="산돌명조 M" pitchFamily="18" charset="-127"/>
              </a:rPr>
              <a:t>Hanoks</a:t>
            </a: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 to SMG</a:t>
            </a:r>
          </a:p>
          <a:p>
            <a:pPr marL="188913" indent="-188913" algn="l">
              <a:lnSpc>
                <a:spcPct val="80000"/>
              </a:lnSpc>
            </a:pP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   - SMG provides subsidy and Loan</a:t>
            </a:r>
          </a:p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SMG’s Purchase of </a:t>
            </a:r>
            <a:r>
              <a:rPr lang="en-US" altLang="ko-KR" sz="1600" dirty="0" err="1">
                <a:latin typeface="Arial" pitchFamily="34" charset="0"/>
                <a:ea typeface="산돌명조 M" pitchFamily="18" charset="-127"/>
              </a:rPr>
              <a:t>Hanoks</a:t>
            </a:r>
            <a:endParaRPr lang="en-US" altLang="ko-KR" sz="1600" dirty="0">
              <a:latin typeface="Arial" pitchFamily="34" charset="0"/>
              <a:ea typeface="산돌명조 M" pitchFamily="18" charset="-127"/>
            </a:endParaRPr>
          </a:p>
          <a:p>
            <a:pPr marL="188913" indent="-188913" algn="l">
              <a:lnSpc>
                <a:spcPct val="80000"/>
              </a:lnSpc>
              <a:buFontTx/>
              <a:buChar char="•"/>
            </a:pP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Improvement of Neighboring </a:t>
            </a:r>
            <a:r>
              <a:rPr lang="en-US" altLang="ko-KR" sz="1600" dirty="0" smtClean="0">
                <a:latin typeface="Arial" pitchFamily="34" charset="0"/>
                <a:ea typeface="산돌명조 M" pitchFamily="18" charset="-127"/>
              </a:rPr>
              <a:t>Environment </a:t>
            </a:r>
            <a:r>
              <a:rPr lang="en-US" altLang="ko-KR" sz="1600" dirty="0">
                <a:latin typeface="Arial" pitchFamily="34" charset="0"/>
                <a:ea typeface="산돌명조 M" pitchFamily="18" charset="-127"/>
              </a:rPr>
              <a:t>by SMG</a:t>
            </a:r>
          </a:p>
        </p:txBody>
      </p:sp>
      <p:sp>
        <p:nvSpPr>
          <p:cNvPr id="58386" name="Text Box 41"/>
          <p:cNvSpPr txBox="1">
            <a:spLocks noChangeArrowheads="1"/>
          </p:cNvSpPr>
          <p:nvPr/>
        </p:nvSpPr>
        <p:spPr bwMode="auto">
          <a:xfrm>
            <a:off x="923931" y="5362575"/>
            <a:ext cx="3362325" cy="3048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400">
                <a:latin typeface="Tahoma" pitchFamily="34" charset="0"/>
                <a:ea typeface="굴림" pitchFamily="50" charset="-127"/>
              </a:rPr>
              <a:t>※ Four-year’s Budget : 84 Million USD</a:t>
            </a:r>
          </a:p>
        </p:txBody>
      </p:sp>
      <p:sp>
        <p:nvSpPr>
          <p:cNvPr id="58387" name="Text Box 41"/>
          <p:cNvSpPr txBox="1">
            <a:spLocks noChangeArrowheads="1"/>
          </p:cNvSpPr>
          <p:nvPr/>
        </p:nvSpPr>
        <p:spPr bwMode="auto">
          <a:xfrm>
            <a:off x="242888" y="64897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1400">
                <a:latin typeface="Tahoma" pitchFamily="34" charset="0"/>
                <a:ea typeface="굴림" pitchFamily="50" charset="-127"/>
              </a:rPr>
              <a:t>* SMG : Seoul Metropolitan Government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5036" y="-25400"/>
            <a:ext cx="19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Conservation Project 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Hanok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Village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8934451" y="6556375"/>
            <a:ext cx="16668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39D3D-16B2-4C67-914A-1D3144581281}" type="slidenum">
              <a:rPr kumimoji="1" lang="en-US" altLang="ko-KR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8269B-F0BD-4787-B1B6-FC26C014B554}" type="slidenum">
              <a:rPr lang="en-US" altLang="ko-KR" smtClean="0"/>
              <a:pPr/>
              <a:t>71</a:t>
            </a:fld>
            <a:endParaRPr lang="en-US" altLang="ko-KR" smtClean="0"/>
          </a:p>
        </p:txBody>
      </p:sp>
      <p:pic>
        <p:nvPicPr>
          <p:cNvPr id="59395" name="Picture 2" descr="등록 개보수 현황"/>
          <p:cNvPicPr>
            <a:picLocks noChangeAspect="1" noChangeArrowheads="1"/>
          </p:cNvPicPr>
          <p:nvPr/>
        </p:nvPicPr>
        <p:blipFill>
          <a:blip r:embed="rId2" cstate="print"/>
          <a:srcRect l="13483" t="18439" r="7205" b="13980"/>
          <a:stretch>
            <a:fillRect/>
          </a:stretch>
        </p:blipFill>
        <p:spPr bwMode="auto">
          <a:xfrm>
            <a:off x="4627569" y="1000125"/>
            <a:ext cx="4516437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 descr="등록 개보수 현황"/>
          <p:cNvPicPr>
            <a:picLocks noChangeAspect="1" noChangeArrowheads="1"/>
          </p:cNvPicPr>
          <p:nvPr/>
        </p:nvPicPr>
        <p:blipFill>
          <a:blip r:embed="rId2" cstate="print"/>
          <a:srcRect l="13483" t="18439" r="7205" b="13980"/>
          <a:stretch>
            <a:fillRect/>
          </a:stretch>
        </p:blipFill>
        <p:spPr bwMode="auto">
          <a:xfrm>
            <a:off x="4627569" y="996950"/>
            <a:ext cx="4516437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4816481" y="6359525"/>
            <a:ext cx="277813" cy="139700"/>
          </a:xfrm>
          <a:prstGeom prst="rect">
            <a:avLst/>
          </a:prstGeom>
          <a:solidFill>
            <a:srgbClr val="FFCC00"/>
          </a:solidFill>
          <a:ln w="3175">
            <a:solidFill>
              <a:srgbClr val="5F5F5F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5200656" y="6356350"/>
            <a:ext cx="617157" cy="153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>
                <a:latin typeface="Arial" pitchFamily="34" charset="0"/>
                <a:ea typeface="굴림" pitchFamily="50" charset="-127"/>
              </a:rPr>
              <a:t>Registered</a:t>
            </a:r>
          </a:p>
        </p:txBody>
      </p:sp>
      <p:sp>
        <p:nvSpPr>
          <p:cNvPr id="59399" name="Rectangle 6"/>
          <p:cNvSpPr>
            <a:spLocks noChangeArrowheads="1"/>
          </p:cNvSpPr>
          <p:nvPr/>
        </p:nvSpPr>
        <p:spPr bwMode="auto">
          <a:xfrm>
            <a:off x="4816481" y="6556375"/>
            <a:ext cx="277813" cy="134938"/>
          </a:xfrm>
          <a:prstGeom prst="rect">
            <a:avLst/>
          </a:prstGeom>
          <a:solidFill>
            <a:srgbClr val="808000"/>
          </a:solidFill>
          <a:ln w="3175">
            <a:solidFill>
              <a:srgbClr val="5F5F5F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5126044" y="6543675"/>
            <a:ext cx="1458733" cy="153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ko-KR" altLang="en-US">
                <a:latin typeface="Arial" pitchFamily="34" charset="0"/>
                <a:ea typeface="굴림" pitchFamily="50" charset="-127"/>
              </a:rPr>
              <a:t>  </a:t>
            </a:r>
            <a:r>
              <a:rPr lang="en-US" altLang="ko-KR">
                <a:latin typeface="Arial" pitchFamily="34" charset="0"/>
                <a:ea typeface="굴림" pitchFamily="50" charset="-127"/>
              </a:rPr>
              <a:t>Registered &amp; Renovated</a:t>
            </a:r>
          </a:p>
        </p:txBody>
      </p:sp>
      <p:sp>
        <p:nvSpPr>
          <p:cNvPr id="59401" name="Rectangle 8"/>
          <p:cNvSpPr>
            <a:spLocks noChangeArrowheads="1"/>
          </p:cNvSpPr>
          <p:nvPr/>
        </p:nvSpPr>
        <p:spPr bwMode="auto">
          <a:xfrm>
            <a:off x="4813306" y="6156325"/>
            <a:ext cx="279400" cy="141288"/>
          </a:xfrm>
          <a:prstGeom prst="rect">
            <a:avLst/>
          </a:prstGeom>
          <a:solidFill>
            <a:srgbClr val="33CCCC"/>
          </a:solidFill>
          <a:ln w="3175">
            <a:solidFill>
              <a:srgbClr val="5F5F5F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402" name="Text Box 9"/>
          <p:cNvSpPr txBox="1">
            <a:spLocks noChangeArrowheads="1"/>
          </p:cNvSpPr>
          <p:nvPr/>
        </p:nvSpPr>
        <p:spPr bwMode="auto">
          <a:xfrm>
            <a:off x="5124458" y="6151563"/>
            <a:ext cx="503343" cy="153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ko-KR" altLang="en-US">
                <a:latin typeface="Arial" pitchFamily="34" charset="0"/>
                <a:ea typeface="굴림" pitchFamily="50" charset="-127"/>
              </a:rPr>
              <a:t>  </a:t>
            </a:r>
            <a:r>
              <a:rPr lang="en-US" altLang="ko-KR">
                <a:latin typeface="Arial" pitchFamily="34" charset="0"/>
                <a:ea typeface="굴림" pitchFamily="50" charset="-127"/>
              </a:rPr>
              <a:t>Hanoks</a:t>
            </a:r>
          </a:p>
        </p:txBody>
      </p:sp>
      <p:pic>
        <p:nvPicPr>
          <p:cNvPr id="59403" name="Picture 10"/>
          <p:cNvPicPr>
            <a:picLocks noChangeAspect="1" noChangeArrowheads="1"/>
          </p:cNvPicPr>
          <p:nvPr/>
        </p:nvPicPr>
        <p:blipFill>
          <a:blip r:embed="rId3" cstate="print"/>
          <a:srcRect l="3833" b="2696"/>
          <a:stretch>
            <a:fillRect/>
          </a:stretch>
        </p:blipFill>
        <p:spPr bwMode="auto">
          <a:xfrm>
            <a:off x="176219" y="735025"/>
            <a:ext cx="4421187" cy="3095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9404" name="Picture 11"/>
          <p:cNvPicPr>
            <a:picLocks noChangeAspect="1" noChangeArrowheads="1"/>
          </p:cNvPicPr>
          <p:nvPr/>
        </p:nvPicPr>
        <p:blipFill>
          <a:blip r:embed="rId4" cstate="print"/>
          <a:srcRect l="3833"/>
          <a:stretch>
            <a:fillRect/>
          </a:stretch>
        </p:blipFill>
        <p:spPr bwMode="auto">
          <a:xfrm>
            <a:off x="176219" y="3865563"/>
            <a:ext cx="4421187" cy="32496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9405" name="Text Box 7"/>
          <p:cNvSpPr txBox="1">
            <a:spLocks noChangeArrowheads="1"/>
          </p:cNvSpPr>
          <p:nvPr/>
        </p:nvSpPr>
        <p:spPr bwMode="auto">
          <a:xfrm>
            <a:off x="65088" y="212725"/>
            <a:ext cx="7162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Registered &amp; Renovated </a:t>
            </a:r>
            <a:r>
              <a:rPr lang="en-US" altLang="ko-KR" sz="2800" b="1" dirty="0" err="1">
                <a:latin typeface="Garamond" pitchFamily="18" charset="0"/>
                <a:ea typeface="굴림" pitchFamily="50" charset="-127"/>
              </a:rPr>
              <a:t>Hanoks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59406" name="Rectangle 13"/>
          <p:cNvSpPr>
            <a:spLocks noChangeArrowheads="1"/>
          </p:cNvSpPr>
          <p:nvPr/>
        </p:nvSpPr>
        <p:spPr bwMode="auto">
          <a:xfrm>
            <a:off x="174625" y="733425"/>
            <a:ext cx="857250" cy="26193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14182" tIns="8509" rIns="14182" bIns="8509" anchor="ctr"/>
          <a:lstStyle/>
          <a:p>
            <a:pPr algn="ctr"/>
            <a:r>
              <a:rPr lang="en-US" altLang="ko-KR" sz="1200" b="1">
                <a:solidFill>
                  <a:schemeClr val="bg1"/>
                </a:solidFill>
                <a:latin typeface="Tahoma" pitchFamily="34" charset="0"/>
              </a:rPr>
              <a:t>Before</a:t>
            </a:r>
          </a:p>
        </p:txBody>
      </p:sp>
      <p:sp>
        <p:nvSpPr>
          <p:cNvPr id="59407" name="Rectangle 14"/>
          <p:cNvSpPr>
            <a:spLocks noChangeArrowheads="1"/>
          </p:cNvSpPr>
          <p:nvPr/>
        </p:nvSpPr>
        <p:spPr bwMode="auto">
          <a:xfrm>
            <a:off x="177800" y="3867150"/>
            <a:ext cx="857250" cy="26193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14182" tIns="8509" rIns="14182" bIns="8509" anchor="ctr"/>
          <a:lstStyle/>
          <a:p>
            <a:pPr algn="ctr"/>
            <a:r>
              <a:rPr lang="en-US" altLang="ko-KR" sz="1200" b="1">
                <a:solidFill>
                  <a:schemeClr val="bg1"/>
                </a:solidFill>
                <a:latin typeface="Tahoma" pitchFamily="34" charset="0"/>
              </a:rPr>
              <a:t>After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5036" y="-25400"/>
            <a:ext cx="19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FF00"/>
                </a:solidFill>
                <a:effectLst>
                  <a:glow rad="1397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Conservation Project </a:t>
            </a:r>
          </a:p>
          <a:p>
            <a:pPr>
              <a:spcBef>
                <a:spcPts val="0"/>
              </a:spcBef>
            </a:pP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US" altLang="ko-KR" sz="1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Hanok</a:t>
            </a:r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Village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73855-FE35-458F-9C82-D3151092C88A}" type="slidenum">
              <a:rPr lang="en-US" altLang="ko-KR" smtClean="0"/>
              <a:pPr/>
              <a:t>72</a:t>
            </a:fld>
            <a:endParaRPr lang="en-US" altLang="ko-KR" smtClean="0"/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579438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ko-KR" altLang="ko-KR" smtClean="0"/>
          </a:p>
        </p:txBody>
      </p:sp>
      <p:pic>
        <p:nvPicPr>
          <p:cNvPr id="138245" name="Picture 4" descr="최종 메인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6" name="Rectangle 5"/>
          <p:cNvSpPr>
            <a:spLocks noChangeArrowheads="1"/>
          </p:cNvSpPr>
          <p:nvPr/>
        </p:nvSpPr>
        <p:spPr bwMode="auto">
          <a:xfrm>
            <a:off x="2032000" y="1903425"/>
            <a:ext cx="5487988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latin typeface="Garamond" pitchFamily="18" charset="0"/>
                <a:ea typeface="굴림" pitchFamily="50" charset="-127"/>
              </a:rPr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0296" y="3976687"/>
            <a:ext cx="2792751" cy="270000"/>
          </a:xfrm>
          <a:prstGeom prst="rect">
            <a:avLst/>
          </a:prstGeom>
          <a:solidFill>
            <a:srgbClr val="39858B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FFFF"/>
                </a:solidFill>
                <a:latin typeface="서울남산체 B" pitchFamily="18" charset="-127"/>
                <a:ea typeface="서울남산체 B" pitchFamily="18" charset="-127"/>
              </a:rPr>
              <a:t>SEOUL METROPOLITAN GOVERNMENT</a:t>
            </a:r>
            <a:endParaRPr lang="ko-KR" altLang="en-US" sz="1200" b="1" dirty="0">
              <a:solidFill>
                <a:srgbClr val="FFFFFF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444506" y="983148"/>
            <a:ext cx="8470899" cy="5355483"/>
            <a:chOff x="2050481" y="868849"/>
            <a:chExt cx="6541314" cy="3137128"/>
          </a:xfrm>
        </p:grpSpPr>
        <p:sp>
          <p:nvSpPr>
            <p:cNvPr id="161" name="직사각형 160"/>
            <p:cNvSpPr/>
            <p:nvPr/>
          </p:nvSpPr>
          <p:spPr>
            <a:xfrm>
              <a:off x="2050481" y="868849"/>
              <a:ext cx="6541314" cy="31371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78300" tIns="39150" rIns="78300" bIns="39150" anchor="ctr"/>
            <a:lstStyle/>
            <a:p>
              <a:pPr algn="ctr" defTabSz="9143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62" name="Line 27"/>
            <p:cNvSpPr>
              <a:spLocks noChangeShapeType="1"/>
            </p:cNvSpPr>
            <p:nvPr/>
          </p:nvSpPr>
          <p:spPr bwMode="auto">
            <a:xfrm>
              <a:off x="4148864" y="3315837"/>
              <a:ext cx="1870847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lIns="78300" tIns="39150" rIns="78300" bIns="39150" anchor="ctr"/>
            <a:lstStyle/>
            <a:p>
              <a:pPr defTabSz="9143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dirty="0">
                <a:solidFill>
                  <a:prstClr val="black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</p:txBody>
        </p:sp>
        <p:sp>
          <p:nvSpPr>
            <p:cNvPr id="164" name="Line 33"/>
            <p:cNvSpPr>
              <a:spLocks noChangeShapeType="1"/>
            </p:cNvSpPr>
            <p:nvPr/>
          </p:nvSpPr>
          <p:spPr bwMode="auto">
            <a:xfrm>
              <a:off x="4948565" y="1169825"/>
              <a:ext cx="68127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lIns="78300" tIns="39150" rIns="78300" bIns="39150" anchor="ctr"/>
            <a:lstStyle/>
            <a:p>
              <a:pPr defTabSz="9143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dirty="0">
                <a:solidFill>
                  <a:prstClr val="black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</p:txBody>
        </p:sp>
        <p:sp>
          <p:nvSpPr>
            <p:cNvPr id="165" name="Line 13"/>
            <p:cNvSpPr>
              <a:spLocks noChangeShapeType="1"/>
            </p:cNvSpPr>
            <p:nvPr/>
          </p:nvSpPr>
          <p:spPr bwMode="auto">
            <a:xfrm>
              <a:off x="3669842" y="1137626"/>
              <a:ext cx="0" cy="2694767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lIns="78300" tIns="39150" rIns="78300" bIns="39150" anchor="ctr"/>
            <a:lstStyle/>
            <a:p>
              <a:pPr defTabSz="9143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200" dirty="0">
                <a:solidFill>
                  <a:prstClr val="black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  <a:p>
              <a:pPr defTabSz="9143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dirty="0">
                <a:solidFill>
                  <a:prstClr val="black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2243420" y="1022837"/>
              <a:ext cx="2854174" cy="268776"/>
            </a:xfrm>
            <a:prstGeom prst="rect">
              <a:avLst/>
            </a:prstGeom>
            <a:solidFill>
              <a:srgbClr val="77777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r>
                <a:rPr kumimoji="0" lang="en-US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Metropolitan </a:t>
              </a:r>
              <a:r>
                <a:rPr kumimoji="0" lang="en-GB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Plan</a:t>
              </a:r>
            </a:p>
          </p:txBody>
        </p:sp>
        <p:sp>
          <p:nvSpPr>
            <p:cNvPr id="39944" name="Rectangle 12"/>
            <p:cNvSpPr>
              <a:spLocks noChangeArrowheads="1"/>
            </p:cNvSpPr>
            <p:nvPr/>
          </p:nvSpPr>
          <p:spPr bwMode="auto">
            <a:xfrm>
              <a:off x="2242091" y="3188449"/>
              <a:ext cx="2855504" cy="268776"/>
            </a:xfrm>
            <a:prstGeom prst="rect">
              <a:avLst/>
            </a:prstGeom>
            <a:solidFill>
              <a:srgbClr val="77777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r>
                <a:rPr kumimoji="0" lang="en-GB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Urban Management Plan</a:t>
              </a:r>
            </a:p>
          </p:txBody>
        </p:sp>
        <p:sp>
          <p:nvSpPr>
            <p:cNvPr id="39945" name="Rectangle 12"/>
            <p:cNvSpPr>
              <a:spLocks noChangeArrowheads="1"/>
            </p:cNvSpPr>
            <p:nvPr/>
          </p:nvSpPr>
          <p:spPr bwMode="auto">
            <a:xfrm>
              <a:off x="2242091" y="3588814"/>
              <a:ext cx="2855504" cy="268776"/>
            </a:xfrm>
            <a:prstGeom prst="rect">
              <a:avLst/>
            </a:prstGeom>
            <a:solidFill>
              <a:srgbClr val="77777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r>
                <a:rPr kumimoji="0" lang="en-GB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Implementation Plan</a:t>
              </a:r>
            </a:p>
          </p:txBody>
        </p:sp>
        <p:sp>
          <p:nvSpPr>
            <p:cNvPr id="39946" name="Rectangle 7"/>
            <p:cNvSpPr>
              <a:spLocks noChangeArrowheads="1"/>
            </p:cNvSpPr>
            <p:nvPr/>
          </p:nvSpPr>
          <p:spPr bwMode="auto">
            <a:xfrm>
              <a:off x="5412950" y="1022836"/>
              <a:ext cx="2948647" cy="268776"/>
            </a:xfrm>
            <a:prstGeom prst="rect">
              <a:avLst/>
            </a:prstGeom>
            <a:solidFill>
              <a:srgbClr val="777777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r>
                <a:rPr kumimoji="0" lang="en-GB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Capital Region Readjustment Plan</a:t>
              </a:r>
            </a:p>
          </p:txBody>
        </p:sp>
        <p:cxnSp>
          <p:nvCxnSpPr>
            <p:cNvPr id="172" name="직선 연결선 171"/>
            <p:cNvCxnSpPr/>
            <p:nvPr/>
          </p:nvCxnSpPr>
          <p:spPr>
            <a:xfrm rot="10800000">
              <a:off x="3679157" y="1539392"/>
              <a:ext cx="2629299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73" name="Rectangle 33"/>
            <p:cNvSpPr>
              <a:spLocks noChangeArrowheads="1"/>
            </p:cNvSpPr>
            <p:nvPr/>
          </p:nvSpPr>
          <p:spPr bwMode="auto">
            <a:xfrm>
              <a:off x="5411620" y="1335010"/>
              <a:ext cx="2951308" cy="4815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rnd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lIns="78300" tIns="39150" rIns="78300" bIns="39150" anchor="ctr"/>
            <a:lstStyle/>
            <a:p>
              <a:pPr algn="ctr" defTabSz="914310" fontAlgn="auto">
                <a:spcAft>
                  <a:spcPts val="0"/>
                </a:spcAft>
                <a:defRPr/>
              </a:pPr>
              <a:r>
                <a:rPr kumimoji="0" lang="en-GB" altLang="ko-KR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  <a:t>Sectional Metropolitan Plan</a:t>
              </a:r>
              <a:br>
                <a:rPr kumimoji="0" lang="en-GB" altLang="ko-KR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</a:br>
              <a:r>
                <a:rPr kumimoji="0" lang="en-GB" altLang="ko-KR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  <a:t>(Land Use, Transportation, Green Network, etc.)</a:t>
              </a:r>
            </a:p>
          </p:txBody>
        </p:sp>
        <p:sp>
          <p:nvSpPr>
            <p:cNvPr id="39949" name="Rectangle 7"/>
            <p:cNvSpPr>
              <a:spLocks noChangeArrowheads="1"/>
            </p:cNvSpPr>
            <p:nvPr/>
          </p:nvSpPr>
          <p:spPr bwMode="auto">
            <a:xfrm>
              <a:off x="7334362" y="3577615"/>
              <a:ext cx="322009" cy="145587"/>
            </a:xfrm>
            <a:prstGeom prst="rect">
              <a:avLst/>
            </a:prstGeom>
            <a:solidFill>
              <a:srgbClr val="77777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endParaRPr kumimoji="0" lang="en-GB" altLang="ko-KR" sz="12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5" name="Rectangle 11"/>
            <p:cNvSpPr>
              <a:spLocks noChangeArrowheads="1"/>
            </p:cNvSpPr>
            <p:nvPr/>
          </p:nvSpPr>
          <p:spPr bwMode="auto">
            <a:xfrm>
              <a:off x="7334362" y="3787597"/>
              <a:ext cx="314026" cy="124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rnd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lIns="78300" tIns="39150" rIns="78300" bIns="39150" anchor="ctr"/>
            <a:lstStyle/>
            <a:p>
              <a:pPr algn="ctr" defTabSz="914310" fontAlgn="auto">
                <a:spcAft>
                  <a:spcPts val="0"/>
                </a:spcAft>
                <a:defRPr/>
              </a:pPr>
              <a:endParaRPr kumimoji="0" lang="en-GB" altLang="ko-KR" sz="1200" b="1" dirty="0">
                <a:solidFill>
                  <a:prstClr val="black"/>
                </a:solidFill>
                <a:latin typeface="Tahoma" pitchFamily="34" charset="0"/>
                <a:ea typeface="산돌고딕 M" pitchFamily="18" charset="-127"/>
                <a:cs typeface="Tahoma" pitchFamily="34" charset="0"/>
              </a:endParaRPr>
            </a:p>
          </p:txBody>
        </p:sp>
        <p:sp>
          <p:nvSpPr>
            <p:cNvPr id="39951" name="Rectangle 36"/>
            <p:cNvSpPr>
              <a:spLocks noChangeArrowheads="1"/>
            </p:cNvSpPr>
            <p:nvPr/>
          </p:nvSpPr>
          <p:spPr bwMode="auto">
            <a:xfrm>
              <a:off x="7632146" y="3528322"/>
              <a:ext cx="736085" cy="4032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kumimoji="0" lang="en-US" altLang="ko-KR" sz="12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Legal Plan</a:t>
              </a:r>
              <a:endParaRPr kumimoji="0" lang="en-US" altLang="ko-KR" sz="1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l">
                <a:lnSpc>
                  <a:spcPct val="140000"/>
                </a:lnSpc>
              </a:pPr>
              <a:r>
                <a:rPr kumimoji="0" lang="en-US" altLang="ko-KR" sz="12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Guidance</a:t>
              </a:r>
            </a:p>
          </p:txBody>
        </p:sp>
        <p:sp>
          <p:nvSpPr>
            <p:cNvPr id="168" name="Rectangle 8"/>
            <p:cNvSpPr>
              <a:spLocks noChangeArrowheads="1"/>
            </p:cNvSpPr>
            <p:nvPr/>
          </p:nvSpPr>
          <p:spPr bwMode="auto">
            <a:xfrm>
              <a:off x="2242091" y="2363920"/>
              <a:ext cx="2855504" cy="349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rnd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lIns="78300" tIns="39150" rIns="78300" bIns="39150" anchor="ctr"/>
            <a:lstStyle/>
            <a:p>
              <a:pPr algn="ctr" defTabSz="914310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kumimoji="0" lang="en-GB" altLang="ko-KR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  <a:t>Sub-Regional Development Plan</a:t>
              </a:r>
            </a:p>
          </p:txBody>
        </p:sp>
        <p:cxnSp>
          <p:nvCxnSpPr>
            <p:cNvPr id="78" name="Shape 77"/>
            <p:cNvCxnSpPr/>
            <p:nvPr/>
          </p:nvCxnSpPr>
          <p:spPr>
            <a:xfrm rot="16200000" flipV="1">
              <a:off x="5183620" y="1520291"/>
              <a:ext cx="475958" cy="2896755"/>
            </a:xfrm>
            <a:prstGeom prst="bentConnector3">
              <a:avLst>
                <a:gd name="adj1" fmla="val 1788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163" name="Rectangle 11"/>
            <p:cNvSpPr>
              <a:spLocks noChangeArrowheads="1"/>
            </p:cNvSpPr>
            <p:nvPr/>
          </p:nvSpPr>
          <p:spPr bwMode="auto">
            <a:xfrm>
              <a:off x="5411620" y="2993866"/>
              <a:ext cx="2951308" cy="4297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rnd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wrap="none" lIns="78300" tIns="39150" rIns="78300" bIns="39150" anchor="ctr"/>
            <a:lstStyle/>
            <a:p>
              <a:pPr algn="ctr" defTabSz="914310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kumimoji="0" lang="en-US" altLang="ko-KR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  <a:t>Municipal </a:t>
              </a:r>
              <a:r>
                <a:rPr kumimoji="0" lang="en-US" altLang="ko-KR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ahoma" pitchFamily="34" charset="0"/>
                  <a:ea typeface="산돌고딕 M" pitchFamily="18" charset="-127"/>
                  <a:cs typeface="Tahoma" pitchFamily="34" charset="0"/>
                </a:rPr>
                <a:t>Plan</a:t>
              </a:r>
              <a:endParaRPr kumimoji="0" lang="en-GB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산돌고딕 M" pitchFamily="18" charset="-127"/>
                <a:cs typeface="Tahoma" pitchFamily="34" charset="0"/>
              </a:endParaRPr>
            </a:p>
          </p:txBody>
        </p:sp>
        <p:cxnSp>
          <p:nvCxnSpPr>
            <p:cNvPr id="79" name="Shape 78"/>
            <p:cNvCxnSpPr/>
            <p:nvPr/>
          </p:nvCxnSpPr>
          <p:spPr>
            <a:xfrm rot="5400000" flipH="1" flipV="1">
              <a:off x="3719844" y="2081146"/>
              <a:ext cx="506757" cy="0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 type="arrow" w="med" len="med"/>
              <a:tailEnd type="none" w="med" len="med"/>
            </a:ln>
            <a:effectLst/>
          </p:spPr>
        </p:cxnSp>
        <p:sp>
          <p:nvSpPr>
            <p:cNvPr id="39961" name="Rectangle 8"/>
            <p:cNvSpPr>
              <a:spLocks noChangeArrowheads="1"/>
            </p:cNvSpPr>
            <p:nvPr/>
          </p:nvSpPr>
          <p:spPr bwMode="auto">
            <a:xfrm>
              <a:off x="2242091" y="1705977"/>
              <a:ext cx="2855504" cy="267377"/>
            </a:xfrm>
            <a:prstGeom prst="rect">
              <a:avLst/>
            </a:prstGeom>
            <a:solidFill>
              <a:srgbClr val="77777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8300" tIns="39150" rIns="78300" bIns="39150" anchor="ctr"/>
            <a:lstStyle/>
            <a:p>
              <a:pPr algn="ctr"/>
              <a:r>
                <a:rPr kumimoji="0" lang="en-GB" altLang="ko-KR" sz="1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2020 Seoul Master Plan</a:t>
              </a:r>
            </a:p>
          </p:txBody>
        </p:sp>
      </p:grp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61913" y="215900"/>
            <a:ext cx="8229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altLang="ko-KR" sz="2800" b="1" dirty="0">
                <a:latin typeface="Garamond" pitchFamily="18" charset="0"/>
                <a:ea typeface="굴림" pitchFamily="50" charset="-127"/>
              </a:rPr>
              <a:t>Planning System of Seoul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0" name="Rectangle 10"/>
          <p:cNvSpPr>
            <a:spLocks noChangeArrowheads="1"/>
          </p:cNvSpPr>
          <p:nvPr/>
        </p:nvSpPr>
        <p:spPr bwMode="auto">
          <a:xfrm>
            <a:off x="436563" y="3662363"/>
            <a:ext cx="5122862" cy="2557462"/>
          </a:xfrm>
          <a:prstGeom prst="rect">
            <a:avLst/>
          </a:prstGeom>
        </p:spPr>
        <p:txBody>
          <a:bodyPr wrap="none"/>
          <a:lstStyle/>
          <a:p>
            <a:pPr algn="l" eaLnBrk="1" latin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kumimoji="0" lang="ko-KR" altLang="en-US" sz="22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</a:t>
            </a:r>
            <a:r>
              <a:rPr kumimoji="0" lang="en-US" altLang="ko-KR" sz="22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History of the Plan</a:t>
            </a:r>
            <a:endParaRPr kumimoji="0" lang="en-US" altLang="ko-KR" sz="22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20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년 목표 장기계획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(5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년마다 재정비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)</a:t>
            </a: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제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1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차 국토종합계획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(’72 ~ ‘81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) : Growth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제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2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차 국토종합계획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(‘82 ~ ‘91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) : Distribution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제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3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차 국토종합계획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(‘92 ~ ‘99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) : Local Growth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 </a:t>
            </a:r>
            <a:r>
              <a:rPr kumimoji="0" lang="ko-KR" altLang="en-US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제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4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차 국토종합계획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(‘00 </a:t>
            </a: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~ 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‘20) : International  Competitiveness</a:t>
            </a: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endParaRPr kumimoji="1" lang="en-US" altLang="ko-KR" sz="1600" b="0" dirty="0">
              <a:solidFill>
                <a:srgbClr val="000000"/>
              </a:solidFill>
              <a:latin typeface="08서울남산체 M" pitchFamily="18" charset="-127"/>
              <a:ea typeface="08서울남산체 M" pitchFamily="18" charset="-127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544513" y="4973638"/>
            <a:ext cx="73152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l" eaLnBrk="1" latinLnBrk="1" hangingPunct="1">
              <a:lnSpc>
                <a:spcPct val="110000"/>
              </a:lnSpc>
            </a:pPr>
            <a:endParaRPr kumimoji="1" lang="en-US" altLang="ko-KR" sz="1600" b="0">
              <a:solidFill>
                <a:srgbClr val="000000"/>
              </a:solidFill>
              <a:latin typeface="08서울남산체 M" pitchFamily="18" charset="-127"/>
              <a:ea typeface="08서울남산체 M" pitchFamily="18" charset="-127"/>
            </a:endParaRPr>
          </a:p>
        </p:txBody>
      </p:sp>
      <p:grpSp>
        <p:nvGrpSpPr>
          <p:cNvPr id="2" name="Group 186"/>
          <p:cNvGrpSpPr>
            <a:grpSpLocks/>
          </p:cNvGrpSpPr>
          <p:nvPr/>
        </p:nvGrpSpPr>
        <p:grpSpPr bwMode="auto">
          <a:xfrm>
            <a:off x="4775587" y="1383414"/>
            <a:ext cx="4208463" cy="5117399"/>
            <a:chOff x="2524" y="508"/>
            <a:chExt cx="3201" cy="389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926" y="777"/>
              <a:ext cx="2246" cy="3384"/>
              <a:chOff x="1680" y="240"/>
              <a:chExt cx="2503" cy="3821"/>
            </a:xfrm>
          </p:grpSpPr>
          <p:sp>
            <p:nvSpPr>
              <p:cNvPr id="76980" name="Freeform 3"/>
              <p:cNvSpPr>
                <a:spLocks noChangeAspect="1"/>
              </p:cNvSpPr>
              <p:nvPr/>
            </p:nvSpPr>
            <p:spPr bwMode="auto">
              <a:xfrm>
                <a:off x="1680" y="240"/>
                <a:ext cx="2503" cy="3120"/>
              </a:xfrm>
              <a:custGeom>
                <a:avLst/>
                <a:gdLst>
                  <a:gd name="T0" fmla="*/ 0 w 2503"/>
                  <a:gd name="T1" fmla="*/ 547 h 3120"/>
                  <a:gd name="T2" fmla="*/ 252 w 2503"/>
                  <a:gd name="T3" fmla="*/ 837 h 3120"/>
                  <a:gd name="T4" fmla="*/ 399 w 2503"/>
                  <a:gd name="T5" fmla="*/ 999 h 3120"/>
                  <a:gd name="T6" fmla="*/ 587 w 2503"/>
                  <a:gd name="T7" fmla="*/ 929 h 3120"/>
                  <a:gd name="T8" fmla="*/ 708 w 2503"/>
                  <a:gd name="T9" fmla="*/ 1068 h 3120"/>
                  <a:gd name="T10" fmla="*/ 832 w 2503"/>
                  <a:gd name="T11" fmla="*/ 1209 h 3120"/>
                  <a:gd name="T12" fmla="*/ 894 w 2503"/>
                  <a:gd name="T13" fmla="*/ 1420 h 3120"/>
                  <a:gd name="T14" fmla="*/ 647 w 2503"/>
                  <a:gd name="T15" fmla="*/ 1420 h 3120"/>
                  <a:gd name="T16" fmla="*/ 523 w 2503"/>
                  <a:gd name="T17" fmla="*/ 1561 h 3120"/>
                  <a:gd name="T18" fmla="*/ 708 w 2503"/>
                  <a:gd name="T19" fmla="*/ 1632 h 3120"/>
                  <a:gd name="T20" fmla="*/ 772 w 2503"/>
                  <a:gd name="T21" fmla="*/ 2055 h 3120"/>
                  <a:gd name="T22" fmla="*/ 772 w 2503"/>
                  <a:gd name="T23" fmla="*/ 2264 h 3120"/>
                  <a:gd name="T24" fmla="*/ 587 w 2503"/>
                  <a:gd name="T25" fmla="*/ 2619 h 3120"/>
                  <a:gd name="T26" fmla="*/ 638 w 2503"/>
                  <a:gd name="T27" fmla="*/ 2928 h 3120"/>
                  <a:gd name="T28" fmla="*/ 724 w 2503"/>
                  <a:gd name="T29" fmla="*/ 3120 h 3120"/>
                  <a:gd name="T30" fmla="*/ 956 w 2503"/>
                  <a:gd name="T31" fmla="*/ 3110 h 3120"/>
                  <a:gd name="T32" fmla="*/ 1203 w 2503"/>
                  <a:gd name="T33" fmla="*/ 2900 h 3120"/>
                  <a:gd name="T34" fmla="*/ 1451 w 2503"/>
                  <a:gd name="T35" fmla="*/ 2829 h 3120"/>
                  <a:gd name="T36" fmla="*/ 1822 w 2503"/>
                  <a:gd name="T37" fmla="*/ 2757 h 3120"/>
                  <a:gd name="T38" fmla="*/ 1946 w 2503"/>
                  <a:gd name="T39" fmla="*/ 2619 h 3120"/>
                  <a:gd name="T40" fmla="*/ 2132 w 2503"/>
                  <a:gd name="T41" fmla="*/ 2689 h 3120"/>
                  <a:gd name="T42" fmla="*/ 2317 w 2503"/>
                  <a:gd name="T43" fmla="*/ 2478 h 3120"/>
                  <a:gd name="T44" fmla="*/ 2441 w 2503"/>
                  <a:gd name="T45" fmla="*/ 2195 h 3120"/>
                  <a:gd name="T46" fmla="*/ 2503 w 2503"/>
                  <a:gd name="T47" fmla="*/ 1985 h 3120"/>
                  <a:gd name="T48" fmla="*/ 2379 w 2503"/>
                  <a:gd name="T49" fmla="*/ 2037 h 3120"/>
                  <a:gd name="T50" fmla="*/ 2379 w 2503"/>
                  <a:gd name="T51" fmla="*/ 1632 h 3120"/>
                  <a:gd name="T52" fmla="*/ 2317 w 2503"/>
                  <a:gd name="T53" fmla="*/ 1209 h 3120"/>
                  <a:gd name="T54" fmla="*/ 1946 w 2503"/>
                  <a:gd name="T55" fmla="*/ 575 h 3120"/>
                  <a:gd name="T56" fmla="*/ 1497 w 2503"/>
                  <a:gd name="T57" fmla="*/ 0 h 3120"/>
                  <a:gd name="T58" fmla="*/ 0 w 2503"/>
                  <a:gd name="T59" fmla="*/ 547 h 3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503"/>
                  <a:gd name="T91" fmla="*/ 0 h 3120"/>
                  <a:gd name="T92" fmla="*/ 2503 w 2503"/>
                  <a:gd name="T93" fmla="*/ 3120 h 3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503" h="3120">
                    <a:moveTo>
                      <a:pt x="0" y="547"/>
                    </a:moveTo>
                    <a:lnTo>
                      <a:pt x="252" y="837"/>
                    </a:lnTo>
                    <a:lnTo>
                      <a:pt x="399" y="999"/>
                    </a:lnTo>
                    <a:lnTo>
                      <a:pt x="587" y="929"/>
                    </a:lnTo>
                    <a:lnTo>
                      <a:pt x="708" y="1068"/>
                    </a:lnTo>
                    <a:lnTo>
                      <a:pt x="832" y="1209"/>
                    </a:lnTo>
                    <a:lnTo>
                      <a:pt x="894" y="1420"/>
                    </a:lnTo>
                    <a:lnTo>
                      <a:pt x="647" y="1420"/>
                    </a:lnTo>
                    <a:lnTo>
                      <a:pt x="523" y="1561"/>
                    </a:lnTo>
                    <a:lnTo>
                      <a:pt x="708" y="1632"/>
                    </a:lnTo>
                    <a:lnTo>
                      <a:pt x="772" y="2055"/>
                    </a:lnTo>
                    <a:lnTo>
                      <a:pt x="772" y="2264"/>
                    </a:lnTo>
                    <a:lnTo>
                      <a:pt x="587" y="2619"/>
                    </a:lnTo>
                    <a:lnTo>
                      <a:pt x="638" y="2928"/>
                    </a:lnTo>
                    <a:lnTo>
                      <a:pt x="724" y="3120"/>
                    </a:lnTo>
                    <a:lnTo>
                      <a:pt x="956" y="3110"/>
                    </a:lnTo>
                    <a:lnTo>
                      <a:pt x="1203" y="2900"/>
                    </a:lnTo>
                    <a:lnTo>
                      <a:pt x="1451" y="2829"/>
                    </a:lnTo>
                    <a:lnTo>
                      <a:pt x="1822" y="2757"/>
                    </a:lnTo>
                    <a:lnTo>
                      <a:pt x="1946" y="2619"/>
                    </a:lnTo>
                    <a:lnTo>
                      <a:pt x="2132" y="2689"/>
                    </a:lnTo>
                    <a:lnTo>
                      <a:pt x="2317" y="2478"/>
                    </a:lnTo>
                    <a:lnTo>
                      <a:pt x="2441" y="2195"/>
                    </a:lnTo>
                    <a:lnTo>
                      <a:pt x="2503" y="1985"/>
                    </a:lnTo>
                    <a:lnTo>
                      <a:pt x="2379" y="2037"/>
                    </a:lnTo>
                    <a:lnTo>
                      <a:pt x="2379" y="1632"/>
                    </a:lnTo>
                    <a:lnTo>
                      <a:pt x="2317" y="1209"/>
                    </a:lnTo>
                    <a:lnTo>
                      <a:pt x="1946" y="575"/>
                    </a:lnTo>
                    <a:lnTo>
                      <a:pt x="1497" y="0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miter lim="800000"/>
                <a:headEnd/>
                <a:tailEnd/>
              </a:ln>
              <a:scene3d>
                <a:camera prst="legacyObliqueBottomLeft"/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B2B2B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ko-KR" altLang="en-US"/>
              </a:p>
            </p:txBody>
          </p:sp>
          <p:sp>
            <p:nvSpPr>
              <p:cNvPr id="76981" name="Freeform 4"/>
              <p:cNvSpPr>
                <a:spLocks noChangeAspect="1"/>
              </p:cNvSpPr>
              <p:nvPr/>
            </p:nvSpPr>
            <p:spPr bwMode="auto">
              <a:xfrm>
                <a:off x="1996" y="3799"/>
                <a:ext cx="481" cy="262"/>
              </a:xfrm>
              <a:custGeom>
                <a:avLst/>
                <a:gdLst>
                  <a:gd name="T0" fmla="*/ 11 w 342"/>
                  <a:gd name="T1" fmla="*/ 179 h 192"/>
                  <a:gd name="T2" fmla="*/ 201 w 342"/>
                  <a:gd name="T3" fmla="*/ 90 h 192"/>
                  <a:gd name="T4" fmla="*/ 487 w 342"/>
                  <a:gd name="T5" fmla="*/ 0 h 192"/>
                  <a:gd name="T6" fmla="*/ 676 w 342"/>
                  <a:gd name="T7" fmla="*/ 90 h 192"/>
                  <a:gd name="T8" fmla="*/ 594 w 342"/>
                  <a:gd name="T9" fmla="*/ 269 h 192"/>
                  <a:gd name="T10" fmla="*/ 321 w 342"/>
                  <a:gd name="T11" fmla="*/ 358 h 192"/>
                  <a:gd name="T12" fmla="*/ 72 w 342"/>
                  <a:gd name="T13" fmla="*/ 323 h 192"/>
                  <a:gd name="T14" fmla="*/ 0 w 342"/>
                  <a:gd name="T15" fmla="*/ 201 h 1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2"/>
                  <a:gd name="T25" fmla="*/ 0 h 192"/>
                  <a:gd name="T26" fmla="*/ 342 w 342"/>
                  <a:gd name="T27" fmla="*/ 192 h 1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2" h="192">
                    <a:moveTo>
                      <a:pt x="6" y="96"/>
                    </a:moveTo>
                    <a:lnTo>
                      <a:pt x="102" y="48"/>
                    </a:lnTo>
                    <a:lnTo>
                      <a:pt x="246" y="0"/>
                    </a:lnTo>
                    <a:lnTo>
                      <a:pt x="342" y="48"/>
                    </a:lnTo>
                    <a:lnTo>
                      <a:pt x="300" y="144"/>
                    </a:lnTo>
                    <a:lnTo>
                      <a:pt x="162" y="192"/>
                    </a:lnTo>
                    <a:lnTo>
                      <a:pt x="36" y="174"/>
                    </a:lnTo>
                    <a:lnTo>
                      <a:pt x="0" y="108"/>
                    </a:lnTo>
                  </a:path>
                </a:pathLst>
              </a:custGeom>
              <a:solidFill>
                <a:schemeClr val="bg2"/>
              </a:solidFill>
              <a:ln w="9525">
                <a:miter lim="800000"/>
                <a:headEnd/>
                <a:tailEnd/>
              </a:ln>
              <a:scene3d>
                <a:camera prst="legacyObliqueBottomLeft"/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369" y="1168"/>
              <a:ext cx="1690" cy="2819"/>
              <a:chOff x="2185" y="681"/>
              <a:chExt cx="1889" cy="3184"/>
            </a:xfrm>
          </p:grpSpPr>
          <p:sp>
            <p:nvSpPr>
              <p:cNvPr id="76957" name="Oval 6"/>
              <p:cNvSpPr>
                <a:spLocks noChangeArrowheads="1"/>
              </p:cNvSpPr>
              <p:nvPr/>
            </p:nvSpPr>
            <p:spPr bwMode="auto">
              <a:xfrm>
                <a:off x="2270" y="1264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58" name="Oval 7"/>
              <p:cNvSpPr>
                <a:spLocks noChangeArrowheads="1"/>
              </p:cNvSpPr>
              <p:nvPr/>
            </p:nvSpPr>
            <p:spPr bwMode="auto">
              <a:xfrm>
                <a:off x="3459" y="681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59" name="Oval 8"/>
              <p:cNvSpPr>
                <a:spLocks noChangeArrowheads="1"/>
              </p:cNvSpPr>
              <p:nvPr/>
            </p:nvSpPr>
            <p:spPr bwMode="auto">
              <a:xfrm>
                <a:off x="3660" y="102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0" name="Oval 9"/>
              <p:cNvSpPr>
                <a:spLocks noChangeArrowheads="1"/>
              </p:cNvSpPr>
              <p:nvPr/>
            </p:nvSpPr>
            <p:spPr bwMode="auto">
              <a:xfrm>
                <a:off x="2898" y="959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185" y="1256"/>
                <a:ext cx="1319" cy="2609"/>
                <a:chOff x="2185" y="1256"/>
                <a:chExt cx="1319" cy="2609"/>
              </a:xfrm>
            </p:grpSpPr>
            <p:sp>
              <p:nvSpPr>
                <p:cNvPr id="76973" name="Oval 11"/>
                <p:cNvSpPr>
                  <a:spLocks noChangeArrowheads="1"/>
                </p:cNvSpPr>
                <p:nvPr/>
              </p:nvSpPr>
              <p:spPr bwMode="auto">
                <a:xfrm>
                  <a:off x="2185" y="3769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4" name="Oval 12"/>
                <p:cNvSpPr>
                  <a:spLocks noChangeArrowheads="1"/>
                </p:cNvSpPr>
                <p:nvPr/>
              </p:nvSpPr>
              <p:spPr bwMode="auto">
                <a:xfrm>
                  <a:off x="3408" y="216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5" name="Oval 13"/>
                <p:cNvSpPr>
                  <a:spLocks noChangeArrowheads="1"/>
                </p:cNvSpPr>
                <p:nvPr/>
              </p:nvSpPr>
              <p:spPr bwMode="auto">
                <a:xfrm>
                  <a:off x="3024" y="201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6" name="Oval 14"/>
                <p:cNvSpPr>
                  <a:spLocks noChangeArrowheads="1"/>
                </p:cNvSpPr>
                <p:nvPr/>
              </p:nvSpPr>
              <p:spPr bwMode="auto">
                <a:xfrm>
                  <a:off x="3072" y="177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7" name="Oval 15"/>
                <p:cNvSpPr>
                  <a:spLocks noChangeArrowheads="1"/>
                </p:cNvSpPr>
                <p:nvPr/>
              </p:nvSpPr>
              <p:spPr bwMode="auto">
                <a:xfrm>
                  <a:off x="2992" y="1256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8" name="Oval 16"/>
                <p:cNvSpPr>
                  <a:spLocks noChangeArrowheads="1"/>
                </p:cNvSpPr>
                <p:nvPr/>
              </p:nvSpPr>
              <p:spPr bwMode="auto">
                <a:xfrm>
                  <a:off x="2712" y="1412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  <p:sp>
              <p:nvSpPr>
                <p:cNvPr id="76979" name="Oval 17"/>
                <p:cNvSpPr>
                  <a:spLocks noChangeArrowheads="1"/>
                </p:cNvSpPr>
                <p:nvPr/>
              </p:nvSpPr>
              <p:spPr bwMode="auto">
                <a:xfrm>
                  <a:off x="2736" y="1680"/>
                  <a:ext cx="96" cy="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B26B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eaLnBrk="1" latinLnBrk="1" hangingPunct="1"/>
                  <a:endParaRPr kumimoji="1" lang="ko-KR" altLang="en-US" sz="1200" b="0">
                    <a:solidFill>
                      <a:srgbClr val="000066"/>
                    </a:solidFill>
                    <a:latin typeface="-윤고딕250" pitchFamily="18" charset="-127"/>
                    <a:ea typeface="-윤고딕250" pitchFamily="18" charset="-127"/>
                  </a:endParaRPr>
                </a:p>
              </p:txBody>
            </p:sp>
          </p:grpSp>
          <p:sp>
            <p:nvSpPr>
              <p:cNvPr id="76962" name="Oval 18"/>
              <p:cNvSpPr>
                <a:spLocks noChangeArrowheads="1"/>
              </p:cNvSpPr>
              <p:nvPr/>
            </p:nvSpPr>
            <p:spPr bwMode="auto">
              <a:xfrm>
                <a:off x="2346" y="211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3" name="Oval 19"/>
              <p:cNvSpPr>
                <a:spLocks noChangeArrowheads="1"/>
              </p:cNvSpPr>
              <p:nvPr/>
            </p:nvSpPr>
            <p:spPr bwMode="auto">
              <a:xfrm>
                <a:off x="2588" y="287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4" name="Oval 20"/>
              <p:cNvSpPr>
                <a:spLocks noChangeArrowheads="1"/>
              </p:cNvSpPr>
              <p:nvPr/>
            </p:nvSpPr>
            <p:spPr bwMode="auto">
              <a:xfrm>
                <a:off x="3576" y="2769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5" name="Oval 21"/>
              <p:cNvSpPr>
                <a:spLocks noChangeArrowheads="1"/>
              </p:cNvSpPr>
              <p:nvPr/>
            </p:nvSpPr>
            <p:spPr bwMode="auto">
              <a:xfrm>
                <a:off x="3594" y="225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6" name="Oval 22"/>
              <p:cNvSpPr>
                <a:spLocks noChangeArrowheads="1"/>
              </p:cNvSpPr>
              <p:nvPr/>
            </p:nvSpPr>
            <p:spPr bwMode="auto">
              <a:xfrm>
                <a:off x="3374" y="292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7" name="Oval 23"/>
              <p:cNvSpPr>
                <a:spLocks noChangeArrowheads="1"/>
              </p:cNvSpPr>
              <p:nvPr/>
            </p:nvSpPr>
            <p:spPr bwMode="auto">
              <a:xfrm>
                <a:off x="3018" y="3024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8" name="Oval 24"/>
              <p:cNvSpPr>
                <a:spLocks noChangeArrowheads="1"/>
              </p:cNvSpPr>
              <p:nvPr/>
            </p:nvSpPr>
            <p:spPr bwMode="auto">
              <a:xfrm>
                <a:off x="3882" y="27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69" name="Oval 25"/>
              <p:cNvSpPr>
                <a:spLocks noChangeArrowheads="1"/>
              </p:cNvSpPr>
              <p:nvPr/>
            </p:nvSpPr>
            <p:spPr bwMode="auto">
              <a:xfrm>
                <a:off x="2250" y="307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70" name="Oval 26"/>
              <p:cNvSpPr>
                <a:spLocks noChangeArrowheads="1"/>
              </p:cNvSpPr>
              <p:nvPr/>
            </p:nvSpPr>
            <p:spPr bwMode="auto">
              <a:xfrm>
                <a:off x="3978" y="220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71" name="Oval 27"/>
              <p:cNvSpPr>
                <a:spLocks noChangeArrowheads="1"/>
              </p:cNvSpPr>
              <p:nvPr/>
            </p:nvSpPr>
            <p:spPr bwMode="auto">
              <a:xfrm>
                <a:off x="3786" y="124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76972" name="Oval 28"/>
              <p:cNvSpPr>
                <a:spLocks noChangeArrowheads="1"/>
              </p:cNvSpPr>
              <p:nvPr/>
            </p:nvSpPr>
            <p:spPr bwMode="auto">
              <a:xfrm>
                <a:off x="3930" y="259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3421" y="3114"/>
              <a:ext cx="1651" cy="724"/>
              <a:chOff x="2231" y="2878"/>
              <a:chExt cx="1840" cy="818"/>
            </a:xfrm>
          </p:grpSpPr>
          <p:sp>
            <p:nvSpPr>
              <p:cNvPr id="170" name="Oval 30"/>
              <p:cNvSpPr>
                <a:spLocks noChangeArrowheads="1"/>
              </p:cNvSpPr>
              <p:nvPr/>
            </p:nvSpPr>
            <p:spPr bwMode="auto">
              <a:xfrm rot="4187294">
                <a:off x="3007" y="2102"/>
                <a:ext cx="288" cy="1840"/>
              </a:xfrm>
              <a:prstGeom prst="ellipse">
                <a:avLst/>
              </a:pr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>
                      <a:alpha val="50000"/>
                    </a:srgbClr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latinLnBrk="1" hangingPunct="1">
                  <a:defRPr/>
                </a:pPr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171" name="Rectangle 31"/>
              <p:cNvSpPr>
                <a:spLocks noChangeArrowheads="1"/>
              </p:cNvSpPr>
              <p:nvPr/>
            </p:nvSpPr>
            <p:spPr bwMode="auto">
              <a:xfrm>
                <a:off x="2446" y="3456"/>
                <a:ext cx="1436" cy="240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660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r>
                  <a:rPr lang="ko-KR" altLang="en-US" sz="1200" b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 남해안 국제관광벨트</a:t>
                </a:r>
              </a:p>
            </p:txBody>
          </p:sp>
        </p:grp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2985" y="1331"/>
              <a:ext cx="2209" cy="2763"/>
              <a:chOff x="1757" y="864"/>
              <a:chExt cx="2473" cy="3123"/>
            </a:xfrm>
          </p:grpSpPr>
          <p:pic>
            <p:nvPicPr>
              <p:cNvPr id="76943" name="Picture 33" descr="SY31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57" y="3830"/>
                <a:ext cx="191" cy="157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34"/>
              <p:cNvGrpSpPr>
                <a:grpSpLocks/>
              </p:cNvGrpSpPr>
              <p:nvPr/>
            </p:nvGrpSpPr>
            <p:grpSpPr bwMode="auto">
              <a:xfrm>
                <a:off x="2113" y="864"/>
                <a:ext cx="2117" cy="2461"/>
                <a:chOff x="2113" y="864"/>
                <a:chExt cx="2117" cy="2461"/>
              </a:xfrm>
            </p:grpSpPr>
            <p:pic>
              <p:nvPicPr>
                <p:cNvPr id="76945" name="Picture 35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13" y="3168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46" name="Picture 36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68" y="2299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47" name="Picture 37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35" y="1248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48" name="Picture 38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702" y="864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49" name="Picture 39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039" y="2064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50" name="Picture 40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984" y="2544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51" name="Picture 41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267" y="1518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952" name="Picture 42" descr="SY31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12" y="2925"/>
                  <a:ext cx="191" cy="1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3565" y="1731"/>
              <a:ext cx="1285" cy="1561"/>
              <a:chOff x="2406" y="1315"/>
              <a:chExt cx="1440" cy="1757"/>
            </a:xfrm>
          </p:grpSpPr>
          <p:pic>
            <p:nvPicPr>
              <p:cNvPr id="76937" name="Picture 44" descr="SY31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04" y="2357"/>
                <a:ext cx="84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938" name="Picture 45" descr="SY312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0" y="1824"/>
                <a:ext cx="84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939" name="Picture 46" descr="SY312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06" y="2688"/>
                <a:ext cx="84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940" name="Picture 47" descr="SY31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78" y="2923"/>
                <a:ext cx="138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941" name="Picture 48" descr="SY312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708" y="2635"/>
                <a:ext cx="138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942" name="Picture 49" descr="SY312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09" y="1315"/>
                <a:ext cx="138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" name="AutoShape 53"/>
            <p:cNvSpPr>
              <a:spLocks noChangeArrowheads="1"/>
            </p:cNvSpPr>
            <p:nvPr/>
          </p:nvSpPr>
          <p:spPr bwMode="auto">
            <a:xfrm flipH="1">
              <a:off x="3004" y="2027"/>
              <a:ext cx="284" cy="423"/>
            </a:xfrm>
            <a:prstGeom prst="leftRightArrow">
              <a:avLst>
                <a:gd name="adj1" fmla="val 50111"/>
                <a:gd name="adj2" fmla="val 2563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latinLnBrk="1" hangingPunct="1">
                <a:defRPr/>
              </a:pPr>
              <a:endParaRPr kumimoji="1" lang="ko-KR" altLang="en-US" sz="1200" b="0">
                <a:solidFill>
                  <a:srgbClr val="000066"/>
                </a:solidFill>
                <a:latin typeface="-윤고딕250" pitchFamily="18" charset="-127"/>
                <a:ea typeface="-윤고딕250" pitchFamily="18" charset="-127"/>
              </a:endParaRPr>
            </a:p>
          </p:txBody>
        </p:sp>
        <p:sp>
          <p:nvSpPr>
            <p:cNvPr id="32" name="Text Box 54"/>
            <p:cNvSpPr txBox="1">
              <a:spLocks noChangeArrowheads="1"/>
            </p:cNvSpPr>
            <p:nvPr/>
          </p:nvSpPr>
          <p:spPr bwMode="auto">
            <a:xfrm>
              <a:off x="2524" y="1763"/>
              <a:ext cx="429" cy="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환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황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해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권</a:t>
              </a:r>
            </a:p>
          </p:txBody>
        </p: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3440" y="1242"/>
              <a:ext cx="1547" cy="2156"/>
              <a:chOff x="2256" y="768"/>
              <a:chExt cx="1725" cy="2436"/>
            </a:xfrm>
          </p:grpSpPr>
          <p:sp>
            <p:nvSpPr>
              <p:cNvPr id="76923" name="Freeform 56"/>
              <p:cNvSpPr>
                <a:spLocks/>
              </p:cNvSpPr>
              <p:nvPr/>
            </p:nvSpPr>
            <p:spPr bwMode="auto">
              <a:xfrm>
                <a:off x="2312" y="2925"/>
                <a:ext cx="334" cy="183"/>
              </a:xfrm>
              <a:custGeom>
                <a:avLst/>
                <a:gdLst>
                  <a:gd name="T0" fmla="*/ 0 w 334"/>
                  <a:gd name="T1" fmla="*/ 183 h 183"/>
                  <a:gd name="T2" fmla="*/ 144 w 334"/>
                  <a:gd name="T3" fmla="*/ 87 h 183"/>
                  <a:gd name="T4" fmla="*/ 334 w 334"/>
                  <a:gd name="T5" fmla="*/ 0 h 183"/>
                  <a:gd name="T6" fmla="*/ 0 60000 65536"/>
                  <a:gd name="T7" fmla="*/ 0 60000 65536"/>
                  <a:gd name="T8" fmla="*/ 0 60000 65536"/>
                  <a:gd name="T9" fmla="*/ 0 w 334"/>
                  <a:gd name="T10" fmla="*/ 0 h 183"/>
                  <a:gd name="T11" fmla="*/ 334 w 334"/>
                  <a:gd name="T12" fmla="*/ 183 h 1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4" h="183">
                    <a:moveTo>
                      <a:pt x="0" y="183"/>
                    </a:moveTo>
                    <a:cubicBezTo>
                      <a:pt x="44" y="155"/>
                      <a:pt x="88" y="117"/>
                      <a:pt x="144" y="87"/>
                    </a:cubicBezTo>
                    <a:cubicBezTo>
                      <a:pt x="200" y="57"/>
                      <a:pt x="295" y="18"/>
                      <a:pt x="334" y="0"/>
                    </a:cubicBezTo>
                  </a:path>
                </a:pathLst>
              </a:cu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11" name="Group 57"/>
              <p:cNvGrpSpPr>
                <a:grpSpLocks/>
              </p:cNvGrpSpPr>
              <p:nvPr/>
            </p:nvGrpSpPr>
            <p:grpSpPr bwMode="auto">
              <a:xfrm>
                <a:off x="2256" y="768"/>
                <a:ext cx="1725" cy="2436"/>
                <a:chOff x="2256" y="768"/>
                <a:chExt cx="1725" cy="2436"/>
              </a:xfrm>
            </p:grpSpPr>
            <p:sp>
              <p:nvSpPr>
                <p:cNvPr id="76925" name="Freeform 58"/>
                <p:cNvSpPr>
                  <a:spLocks/>
                </p:cNvSpPr>
                <p:nvPr/>
              </p:nvSpPr>
              <p:spPr bwMode="auto">
                <a:xfrm>
                  <a:off x="3048" y="2070"/>
                  <a:ext cx="260" cy="647"/>
                </a:xfrm>
                <a:custGeom>
                  <a:avLst/>
                  <a:gdLst>
                    <a:gd name="T0" fmla="*/ 0 w 260"/>
                    <a:gd name="T1" fmla="*/ 0 h 647"/>
                    <a:gd name="T2" fmla="*/ 157 w 260"/>
                    <a:gd name="T3" fmla="*/ 311 h 647"/>
                    <a:gd name="T4" fmla="*/ 207 w 260"/>
                    <a:gd name="T5" fmla="*/ 486 h 647"/>
                    <a:gd name="T6" fmla="*/ 260 w 260"/>
                    <a:gd name="T7" fmla="*/ 647 h 6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0"/>
                    <a:gd name="T13" fmla="*/ 0 h 647"/>
                    <a:gd name="T14" fmla="*/ 260 w 260"/>
                    <a:gd name="T15" fmla="*/ 647 h 6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0" h="647">
                      <a:moveTo>
                        <a:pt x="0" y="0"/>
                      </a:moveTo>
                      <a:cubicBezTo>
                        <a:pt x="25" y="52"/>
                        <a:pt x="123" y="230"/>
                        <a:pt x="157" y="311"/>
                      </a:cubicBezTo>
                      <a:cubicBezTo>
                        <a:pt x="191" y="392"/>
                        <a:pt x="190" y="430"/>
                        <a:pt x="207" y="486"/>
                      </a:cubicBezTo>
                      <a:cubicBezTo>
                        <a:pt x="224" y="542"/>
                        <a:pt x="249" y="614"/>
                        <a:pt x="260" y="647"/>
                      </a:cubicBezTo>
                    </a:path>
                  </a:pathLst>
                </a:custGeom>
                <a:noFill/>
                <a:ln w="3810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grpSp>
              <p:nvGrpSpPr>
                <p:cNvPr id="12" name="Group 59"/>
                <p:cNvGrpSpPr>
                  <a:grpSpLocks/>
                </p:cNvGrpSpPr>
                <p:nvPr/>
              </p:nvGrpSpPr>
              <p:grpSpPr bwMode="auto">
                <a:xfrm>
                  <a:off x="2256" y="768"/>
                  <a:ext cx="1725" cy="2436"/>
                  <a:chOff x="2256" y="768"/>
                  <a:chExt cx="1725" cy="2436"/>
                </a:xfrm>
              </p:grpSpPr>
              <p:sp>
                <p:nvSpPr>
                  <p:cNvPr id="76927" name="Freeform 60"/>
                  <p:cNvSpPr>
                    <a:spLocks/>
                  </p:cNvSpPr>
                  <p:nvPr/>
                </p:nvSpPr>
                <p:spPr bwMode="auto">
                  <a:xfrm>
                    <a:off x="2890" y="912"/>
                    <a:ext cx="734" cy="1920"/>
                  </a:xfrm>
                  <a:custGeom>
                    <a:avLst/>
                    <a:gdLst>
                      <a:gd name="T0" fmla="*/ 0 w 734"/>
                      <a:gd name="T1" fmla="*/ 0 h 1920"/>
                      <a:gd name="T2" fmla="*/ 81 w 734"/>
                      <a:gd name="T3" fmla="*/ 178 h 1920"/>
                      <a:gd name="T4" fmla="*/ 134 w 734"/>
                      <a:gd name="T5" fmla="*/ 288 h 1920"/>
                      <a:gd name="T6" fmla="*/ 312 w 734"/>
                      <a:gd name="T7" fmla="*/ 557 h 1920"/>
                      <a:gd name="T8" fmla="*/ 417 w 734"/>
                      <a:gd name="T9" fmla="*/ 734 h 1920"/>
                      <a:gd name="T10" fmla="*/ 600 w 734"/>
                      <a:gd name="T11" fmla="*/ 1008 h 1920"/>
                      <a:gd name="T12" fmla="*/ 648 w 734"/>
                      <a:gd name="T13" fmla="*/ 1205 h 1920"/>
                      <a:gd name="T14" fmla="*/ 700 w 734"/>
                      <a:gd name="T15" fmla="*/ 1478 h 1920"/>
                      <a:gd name="T16" fmla="*/ 720 w 734"/>
                      <a:gd name="T17" fmla="*/ 1699 h 1920"/>
                      <a:gd name="T18" fmla="*/ 734 w 734"/>
                      <a:gd name="T19" fmla="*/ 1920 h 192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734"/>
                      <a:gd name="T31" fmla="*/ 0 h 1920"/>
                      <a:gd name="T32" fmla="*/ 734 w 734"/>
                      <a:gd name="T33" fmla="*/ 1920 h 192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734" h="1920">
                        <a:moveTo>
                          <a:pt x="0" y="0"/>
                        </a:moveTo>
                        <a:cubicBezTo>
                          <a:pt x="13" y="30"/>
                          <a:pt x="59" y="130"/>
                          <a:pt x="81" y="178"/>
                        </a:cubicBezTo>
                        <a:cubicBezTo>
                          <a:pt x="103" y="226"/>
                          <a:pt x="96" y="225"/>
                          <a:pt x="134" y="288"/>
                        </a:cubicBezTo>
                        <a:cubicBezTo>
                          <a:pt x="172" y="351"/>
                          <a:pt x="265" y="483"/>
                          <a:pt x="312" y="557"/>
                        </a:cubicBezTo>
                        <a:cubicBezTo>
                          <a:pt x="359" y="631"/>
                          <a:pt x="369" y="659"/>
                          <a:pt x="417" y="734"/>
                        </a:cubicBezTo>
                        <a:cubicBezTo>
                          <a:pt x="465" y="809"/>
                          <a:pt x="562" y="930"/>
                          <a:pt x="600" y="1008"/>
                        </a:cubicBezTo>
                        <a:cubicBezTo>
                          <a:pt x="638" y="1086"/>
                          <a:pt x="631" y="1127"/>
                          <a:pt x="648" y="1205"/>
                        </a:cubicBezTo>
                        <a:cubicBezTo>
                          <a:pt x="665" y="1283"/>
                          <a:pt x="688" y="1396"/>
                          <a:pt x="700" y="1478"/>
                        </a:cubicBezTo>
                        <a:cubicBezTo>
                          <a:pt x="712" y="1560"/>
                          <a:pt x="714" y="1625"/>
                          <a:pt x="720" y="1699"/>
                        </a:cubicBezTo>
                        <a:cubicBezTo>
                          <a:pt x="726" y="1773"/>
                          <a:pt x="731" y="1874"/>
                          <a:pt x="734" y="1920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28" name="Freeform 61"/>
                  <p:cNvSpPr>
                    <a:spLocks/>
                  </p:cNvSpPr>
                  <p:nvPr/>
                </p:nvSpPr>
                <p:spPr bwMode="auto">
                  <a:xfrm>
                    <a:off x="2433" y="1668"/>
                    <a:ext cx="1548" cy="298"/>
                  </a:xfrm>
                  <a:custGeom>
                    <a:avLst/>
                    <a:gdLst>
                      <a:gd name="T0" fmla="*/ 0 w 1548"/>
                      <a:gd name="T1" fmla="*/ 0 h 298"/>
                      <a:gd name="T2" fmla="*/ 192 w 1548"/>
                      <a:gd name="T3" fmla="*/ 144 h 298"/>
                      <a:gd name="T4" fmla="*/ 336 w 1548"/>
                      <a:gd name="T5" fmla="*/ 189 h 298"/>
                      <a:gd name="T6" fmla="*/ 432 w 1548"/>
                      <a:gd name="T7" fmla="*/ 240 h 298"/>
                      <a:gd name="T8" fmla="*/ 564 w 1548"/>
                      <a:gd name="T9" fmla="*/ 255 h 298"/>
                      <a:gd name="T10" fmla="*/ 720 w 1548"/>
                      <a:gd name="T11" fmla="*/ 288 h 298"/>
                      <a:gd name="T12" fmla="*/ 1104 w 1548"/>
                      <a:gd name="T13" fmla="*/ 192 h 298"/>
                      <a:gd name="T14" fmla="*/ 1284 w 1548"/>
                      <a:gd name="T15" fmla="*/ 114 h 298"/>
                      <a:gd name="T16" fmla="*/ 1548 w 1548"/>
                      <a:gd name="T17" fmla="*/ 105 h 29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48"/>
                      <a:gd name="T28" fmla="*/ 0 h 298"/>
                      <a:gd name="T29" fmla="*/ 1548 w 1548"/>
                      <a:gd name="T30" fmla="*/ 298 h 29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48" h="298">
                        <a:moveTo>
                          <a:pt x="0" y="0"/>
                        </a:moveTo>
                        <a:cubicBezTo>
                          <a:pt x="60" y="52"/>
                          <a:pt x="136" y="113"/>
                          <a:pt x="192" y="144"/>
                        </a:cubicBezTo>
                        <a:cubicBezTo>
                          <a:pt x="248" y="175"/>
                          <a:pt x="296" y="173"/>
                          <a:pt x="336" y="189"/>
                        </a:cubicBezTo>
                        <a:cubicBezTo>
                          <a:pt x="376" y="205"/>
                          <a:pt x="394" y="229"/>
                          <a:pt x="432" y="240"/>
                        </a:cubicBezTo>
                        <a:cubicBezTo>
                          <a:pt x="470" y="251"/>
                          <a:pt x="516" y="247"/>
                          <a:pt x="564" y="255"/>
                        </a:cubicBezTo>
                        <a:cubicBezTo>
                          <a:pt x="612" y="263"/>
                          <a:pt x="630" y="298"/>
                          <a:pt x="720" y="288"/>
                        </a:cubicBezTo>
                        <a:cubicBezTo>
                          <a:pt x="810" y="278"/>
                          <a:pt x="1010" y="221"/>
                          <a:pt x="1104" y="192"/>
                        </a:cubicBezTo>
                        <a:cubicBezTo>
                          <a:pt x="1198" y="163"/>
                          <a:pt x="1210" y="129"/>
                          <a:pt x="1284" y="114"/>
                        </a:cubicBezTo>
                        <a:cubicBezTo>
                          <a:pt x="1358" y="99"/>
                          <a:pt x="1493" y="107"/>
                          <a:pt x="1548" y="105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29" name="Freeform 62"/>
                  <p:cNvSpPr>
                    <a:spLocks/>
                  </p:cNvSpPr>
                  <p:nvPr/>
                </p:nvSpPr>
                <p:spPr bwMode="auto">
                  <a:xfrm>
                    <a:off x="2670" y="2276"/>
                    <a:ext cx="1209" cy="622"/>
                  </a:xfrm>
                  <a:custGeom>
                    <a:avLst/>
                    <a:gdLst>
                      <a:gd name="T0" fmla="*/ 0 w 1209"/>
                      <a:gd name="T1" fmla="*/ 622 h 622"/>
                      <a:gd name="T2" fmla="*/ 249 w 1209"/>
                      <a:gd name="T3" fmla="*/ 496 h 622"/>
                      <a:gd name="T4" fmla="*/ 393 w 1209"/>
                      <a:gd name="T5" fmla="*/ 352 h 622"/>
                      <a:gd name="T6" fmla="*/ 777 w 1209"/>
                      <a:gd name="T7" fmla="*/ 112 h 622"/>
                      <a:gd name="T8" fmla="*/ 1017 w 1209"/>
                      <a:gd name="T9" fmla="*/ 16 h 622"/>
                      <a:gd name="T10" fmla="*/ 1209 w 1209"/>
                      <a:gd name="T11" fmla="*/ 16 h 6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09"/>
                      <a:gd name="T19" fmla="*/ 0 h 622"/>
                      <a:gd name="T20" fmla="*/ 1209 w 1209"/>
                      <a:gd name="T21" fmla="*/ 622 h 62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09" h="622">
                        <a:moveTo>
                          <a:pt x="0" y="622"/>
                        </a:moveTo>
                        <a:cubicBezTo>
                          <a:pt x="41" y="601"/>
                          <a:pt x="184" y="541"/>
                          <a:pt x="249" y="496"/>
                        </a:cubicBezTo>
                        <a:cubicBezTo>
                          <a:pt x="314" y="451"/>
                          <a:pt x="305" y="416"/>
                          <a:pt x="393" y="352"/>
                        </a:cubicBezTo>
                        <a:cubicBezTo>
                          <a:pt x="481" y="288"/>
                          <a:pt x="673" y="168"/>
                          <a:pt x="777" y="112"/>
                        </a:cubicBezTo>
                        <a:cubicBezTo>
                          <a:pt x="881" y="56"/>
                          <a:pt x="945" y="32"/>
                          <a:pt x="1017" y="16"/>
                        </a:cubicBezTo>
                        <a:cubicBezTo>
                          <a:pt x="1089" y="0"/>
                          <a:pt x="1149" y="8"/>
                          <a:pt x="1209" y="16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0" name="Freeform 63"/>
                  <p:cNvSpPr>
                    <a:spLocks/>
                  </p:cNvSpPr>
                  <p:nvPr/>
                </p:nvSpPr>
                <p:spPr bwMode="auto">
                  <a:xfrm>
                    <a:off x="2655" y="2866"/>
                    <a:ext cx="426" cy="227"/>
                  </a:xfrm>
                  <a:custGeom>
                    <a:avLst/>
                    <a:gdLst>
                      <a:gd name="T0" fmla="*/ 0 w 426"/>
                      <a:gd name="T1" fmla="*/ 33 h 227"/>
                      <a:gd name="T2" fmla="*/ 120 w 426"/>
                      <a:gd name="T3" fmla="*/ 3 h 227"/>
                      <a:gd name="T4" fmla="*/ 216 w 426"/>
                      <a:gd name="T5" fmla="*/ 51 h 227"/>
                      <a:gd name="T6" fmla="*/ 302 w 426"/>
                      <a:gd name="T7" fmla="*/ 119 h 227"/>
                      <a:gd name="T8" fmla="*/ 426 w 426"/>
                      <a:gd name="T9" fmla="*/ 227 h 2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6"/>
                      <a:gd name="T16" fmla="*/ 0 h 227"/>
                      <a:gd name="T17" fmla="*/ 426 w 426"/>
                      <a:gd name="T18" fmla="*/ 227 h 2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6" h="227">
                        <a:moveTo>
                          <a:pt x="0" y="33"/>
                        </a:moveTo>
                        <a:cubicBezTo>
                          <a:pt x="20" y="29"/>
                          <a:pt x="84" y="0"/>
                          <a:pt x="120" y="3"/>
                        </a:cubicBezTo>
                        <a:cubicBezTo>
                          <a:pt x="156" y="6"/>
                          <a:pt x="186" y="32"/>
                          <a:pt x="216" y="51"/>
                        </a:cubicBezTo>
                        <a:cubicBezTo>
                          <a:pt x="246" y="70"/>
                          <a:pt x="267" y="90"/>
                          <a:pt x="302" y="119"/>
                        </a:cubicBezTo>
                        <a:cubicBezTo>
                          <a:pt x="337" y="148"/>
                          <a:pt x="400" y="205"/>
                          <a:pt x="426" y="227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1" name="Freeform 64"/>
                  <p:cNvSpPr>
                    <a:spLocks/>
                  </p:cNvSpPr>
                  <p:nvPr/>
                </p:nvSpPr>
                <p:spPr bwMode="auto">
                  <a:xfrm>
                    <a:off x="2256" y="1284"/>
                    <a:ext cx="248" cy="1920"/>
                  </a:xfrm>
                  <a:custGeom>
                    <a:avLst/>
                    <a:gdLst>
                      <a:gd name="T0" fmla="*/ 56 w 248"/>
                      <a:gd name="T1" fmla="*/ 0 h 1920"/>
                      <a:gd name="T2" fmla="*/ 152 w 248"/>
                      <a:gd name="T3" fmla="*/ 96 h 1920"/>
                      <a:gd name="T4" fmla="*/ 248 w 248"/>
                      <a:gd name="T5" fmla="*/ 288 h 1920"/>
                      <a:gd name="T6" fmla="*/ 200 w 248"/>
                      <a:gd name="T7" fmla="*/ 480 h 1920"/>
                      <a:gd name="T8" fmla="*/ 152 w 248"/>
                      <a:gd name="T9" fmla="*/ 624 h 1920"/>
                      <a:gd name="T10" fmla="*/ 200 w 248"/>
                      <a:gd name="T11" fmla="*/ 816 h 1920"/>
                      <a:gd name="T12" fmla="*/ 200 w 248"/>
                      <a:gd name="T13" fmla="*/ 1008 h 1920"/>
                      <a:gd name="T14" fmla="*/ 200 w 248"/>
                      <a:gd name="T15" fmla="*/ 1152 h 1920"/>
                      <a:gd name="T16" fmla="*/ 104 w 248"/>
                      <a:gd name="T17" fmla="*/ 1440 h 1920"/>
                      <a:gd name="T18" fmla="*/ 8 w 248"/>
                      <a:gd name="T19" fmla="*/ 1632 h 1920"/>
                      <a:gd name="T20" fmla="*/ 56 w 248"/>
                      <a:gd name="T21" fmla="*/ 1872 h 1920"/>
                      <a:gd name="T22" fmla="*/ 56 w 248"/>
                      <a:gd name="T23" fmla="*/ 1920 h 192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48"/>
                      <a:gd name="T37" fmla="*/ 0 h 1920"/>
                      <a:gd name="T38" fmla="*/ 248 w 248"/>
                      <a:gd name="T39" fmla="*/ 1920 h 192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48" h="1920">
                        <a:moveTo>
                          <a:pt x="56" y="0"/>
                        </a:moveTo>
                        <a:lnTo>
                          <a:pt x="152" y="96"/>
                        </a:lnTo>
                        <a:lnTo>
                          <a:pt x="248" y="288"/>
                        </a:lnTo>
                        <a:lnTo>
                          <a:pt x="200" y="480"/>
                        </a:lnTo>
                        <a:lnTo>
                          <a:pt x="152" y="624"/>
                        </a:lnTo>
                        <a:lnTo>
                          <a:pt x="200" y="816"/>
                        </a:lnTo>
                        <a:lnTo>
                          <a:pt x="200" y="1008"/>
                        </a:lnTo>
                        <a:lnTo>
                          <a:pt x="200" y="1152"/>
                        </a:lnTo>
                        <a:lnTo>
                          <a:pt x="104" y="1440"/>
                        </a:lnTo>
                        <a:cubicBezTo>
                          <a:pt x="72" y="1520"/>
                          <a:pt x="16" y="1560"/>
                          <a:pt x="8" y="1632"/>
                        </a:cubicBezTo>
                        <a:cubicBezTo>
                          <a:pt x="0" y="1704"/>
                          <a:pt x="48" y="1824"/>
                          <a:pt x="56" y="1872"/>
                        </a:cubicBezTo>
                        <a:lnTo>
                          <a:pt x="56" y="1920"/>
                        </a:ln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2" name="Freeform 65"/>
                  <p:cNvSpPr>
                    <a:spLocks/>
                  </p:cNvSpPr>
                  <p:nvPr/>
                </p:nvSpPr>
                <p:spPr bwMode="auto">
                  <a:xfrm>
                    <a:off x="2281" y="768"/>
                    <a:ext cx="1268" cy="572"/>
                  </a:xfrm>
                  <a:custGeom>
                    <a:avLst/>
                    <a:gdLst>
                      <a:gd name="T0" fmla="*/ 0 w 1268"/>
                      <a:gd name="T1" fmla="*/ 572 h 572"/>
                      <a:gd name="T2" fmla="*/ 640 w 1268"/>
                      <a:gd name="T3" fmla="*/ 172 h 572"/>
                      <a:gd name="T4" fmla="*/ 840 w 1268"/>
                      <a:gd name="T5" fmla="*/ 100 h 572"/>
                      <a:gd name="T6" fmla="*/ 1061 w 1268"/>
                      <a:gd name="T7" fmla="*/ 49 h 572"/>
                      <a:gd name="T8" fmla="*/ 1268 w 1268"/>
                      <a:gd name="T9" fmla="*/ 0 h 5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68"/>
                      <a:gd name="T16" fmla="*/ 0 h 572"/>
                      <a:gd name="T17" fmla="*/ 1268 w 1268"/>
                      <a:gd name="T18" fmla="*/ 572 h 5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68" h="572">
                        <a:moveTo>
                          <a:pt x="0" y="572"/>
                        </a:moveTo>
                        <a:lnTo>
                          <a:pt x="640" y="172"/>
                        </a:lnTo>
                        <a:lnTo>
                          <a:pt x="840" y="100"/>
                        </a:lnTo>
                        <a:lnTo>
                          <a:pt x="1061" y="49"/>
                        </a:lnTo>
                        <a:lnTo>
                          <a:pt x="1268" y="0"/>
                        </a:ln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3" name="Freeform 66"/>
                  <p:cNvSpPr>
                    <a:spLocks/>
                  </p:cNvSpPr>
                  <p:nvPr/>
                </p:nvSpPr>
                <p:spPr bwMode="auto">
                  <a:xfrm>
                    <a:off x="2504" y="1352"/>
                    <a:ext cx="1377" cy="284"/>
                  </a:xfrm>
                  <a:custGeom>
                    <a:avLst/>
                    <a:gdLst>
                      <a:gd name="T0" fmla="*/ 0 w 1377"/>
                      <a:gd name="T1" fmla="*/ 268 h 284"/>
                      <a:gd name="T2" fmla="*/ 144 w 1377"/>
                      <a:gd name="T3" fmla="*/ 268 h 284"/>
                      <a:gd name="T4" fmla="*/ 336 w 1377"/>
                      <a:gd name="T5" fmla="*/ 268 h 284"/>
                      <a:gd name="T6" fmla="*/ 720 w 1377"/>
                      <a:gd name="T7" fmla="*/ 268 h 284"/>
                      <a:gd name="T8" fmla="*/ 1152 w 1377"/>
                      <a:gd name="T9" fmla="*/ 172 h 284"/>
                      <a:gd name="T10" fmla="*/ 1377 w 1377"/>
                      <a:gd name="T11" fmla="*/ 0 h 28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77"/>
                      <a:gd name="T19" fmla="*/ 0 h 284"/>
                      <a:gd name="T20" fmla="*/ 1377 w 1377"/>
                      <a:gd name="T21" fmla="*/ 284 h 28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77" h="284">
                        <a:moveTo>
                          <a:pt x="0" y="268"/>
                        </a:moveTo>
                        <a:cubicBezTo>
                          <a:pt x="44" y="268"/>
                          <a:pt x="88" y="268"/>
                          <a:pt x="144" y="268"/>
                        </a:cubicBezTo>
                        <a:cubicBezTo>
                          <a:pt x="200" y="268"/>
                          <a:pt x="240" y="268"/>
                          <a:pt x="336" y="268"/>
                        </a:cubicBezTo>
                        <a:cubicBezTo>
                          <a:pt x="432" y="268"/>
                          <a:pt x="584" y="284"/>
                          <a:pt x="720" y="268"/>
                        </a:cubicBezTo>
                        <a:cubicBezTo>
                          <a:pt x="856" y="252"/>
                          <a:pt x="1043" y="217"/>
                          <a:pt x="1152" y="172"/>
                        </a:cubicBezTo>
                        <a:cubicBezTo>
                          <a:pt x="1261" y="127"/>
                          <a:pt x="1330" y="36"/>
                          <a:pt x="1377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4" name="Freeform 67"/>
                  <p:cNvSpPr>
                    <a:spLocks/>
                  </p:cNvSpPr>
                  <p:nvPr/>
                </p:nvSpPr>
                <p:spPr bwMode="auto">
                  <a:xfrm>
                    <a:off x="2337" y="1042"/>
                    <a:ext cx="1484" cy="359"/>
                  </a:xfrm>
                  <a:custGeom>
                    <a:avLst/>
                    <a:gdLst>
                      <a:gd name="T0" fmla="*/ 0 w 1484"/>
                      <a:gd name="T1" fmla="*/ 242 h 359"/>
                      <a:gd name="T2" fmla="*/ 348 w 1484"/>
                      <a:gd name="T3" fmla="*/ 346 h 359"/>
                      <a:gd name="T4" fmla="*/ 775 w 1484"/>
                      <a:gd name="T5" fmla="*/ 164 h 359"/>
                      <a:gd name="T6" fmla="*/ 1229 w 1484"/>
                      <a:gd name="T7" fmla="*/ 64 h 359"/>
                      <a:gd name="T8" fmla="*/ 1347 w 1484"/>
                      <a:gd name="T9" fmla="*/ 27 h 359"/>
                      <a:gd name="T10" fmla="*/ 1484 w 1484"/>
                      <a:gd name="T11" fmla="*/ 226 h 35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84"/>
                      <a:gd name="T19" fmla="*/ 0 h 359"/>
                      <a:gd name="T20" fmla="*/ 1484 w 1484"/>
                      <a:gd name="T21" fmla="*/ 359 h 35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84" h="359">
                        <a:moveTo>
                          <a:pt x="0" y="242"/>
                        </a:moveTo>
                        <a:cubicBezTo>
                          <a:pt x="111" y="293"/>
                          <a:pt x="219" y="359"/>
                          <a:pt x="348" y="346"/>
                        </a:cubicBezTo>
                        <a:cubicBezTo>
                          <a:pt x="477" y="333"/>
                          <a:pt x="628" y="211"/>
                          <a:pt x="775" y="164"/>
                        </a:cubicBezTo>
                        <a:cubicBezTo>
                          <a:pt x="922" y="117"/>
                          <a:pt x="1134" y="87"/>
                          <a:pt x="1229" y="64"/>
                        </a:cubicBezTo>
                        <a:cubicBezTo>
                          <a:pt x="1324" y="41"/>
                          <a:pt x="1305" y="0"/>
                          <a:pt x="1347" y="27"/>
                        </a:cubicBezTo>
                        <a:cubicBezTo>
                          <a:pt x="1389" y="54"/>
                          <a:pt x="1456" y="185"/>
                          <a:pt x="1484" y="226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5" name="Freeform 68"/>
                  <p:cNvSpPr>
                    <a:spLocks/>
                  </p:cNvSpPr>
                  <p:nvPr/>
                </p:nvSpPr>
                <p:spPr bwMode="auto">
                  <a:xfrm>
                    <a:off x="2456" y="2256"/>
                    <a:ext cx="1519" cy="180"/>
                  </a:xfrm>
                  <a:custGeom>
                    <a:avLst/>
                    <a:gdLst>
                      <a:gd name="T0" fmla="*/ 0 w 1519"/>
                      <a:gd name="T1" fmla="*/ 51 h 180"/>
                      <a:gd name="T2" fmla="*/ 529 w 1519"/>
                      <a:gd name="T3" fmla="*/ 180 h 180"/>
                      <a:gd name="T4" fmla="*/ 1519 w 1519"/>
                      <a:gd name="T5" fmla="*/ 0 h 180"/>
                      <a:gd name="T6" fmla="*/ 0 60000 65536"/>
                      <a:gd name="T7" fmla="*/ 0 60000 65536"/>
                      <a:gd name="T8" fmla="*/ 0 60000 65536"/>
                      <a:gd name="T9" fmla="*/ 0 w 1519"/>
                      <a:gd name="T10" fmla="*/ 0 h 180"/>
                      <a:gd name="T11" fmla="*/ 1519 w 1519"/>
                      <a:gd name="T12" fmla="*/ 180 h 1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19" h="180">
                        <a:moveTo>
                          <a:pt x="0" y="51"/>
                        </a:moveTo>
                        <a:lnTo>
                          <a:pt x="529" y="180"/>
                        </a:lnTo>
                        <a:lnTo>
                          <a:pt x="1519" y="0"/>
                        </a:ln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76936" name="Freeform 69"/>
                  <p:cNvSpPr>
                    <a:spLocks/>
                  </p:cNvSpPr>
                  <p:nvPr/>
                </p:nvSpPr>
                <p:spPr bwMode="auto">
                  <a:xfrm>
                    <a:off x="3301" y="2700"/>
                    <a:ext cx="148" cy="302"/>
                  </a:xfrm>
                  <a:custGeom>
                    <a:avLst/>
                    <a:gdLst>
                      <a:gd name="T0" fmla="*/ 0 w 148"/>
                      <a:gd name="T1" fmla="*/ 0 h 302"/>
                      <a:gd name="T2" fmla="*/ 50 w 148"/>
                      <a:gd name="T3" fmla="*/ 120 h 302"/>
                      <a:gd name="T4" fmla="*/ 98 w 148"/>
                      <a:gd name="T5" fmla="*/ 216 h 302"/>
                      <a:gd name="T6" fmla="*/ 148 w 148"/>
                      <a:gd name="T7" fmla="*/ 302 h 30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8"/>
                      <a:gd name="T13" fmla="*/ 0 h 302"/>
                      <a:gd name="T14" fmla="*/ 148 w 148"/>
                      <a:gd name="T15" fmla="*/ 302 h 30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8" h="302">
                        <a:moveTo>
                          <a:pt x="0" y="0"/>
                        </a:moveTo>
                        <a:cubicBezTo>
                          <a:pt x="8" y="20"/>
                          <a:pt x="34" y="84"/>
                          <a:pt x="50" y="120"/>
                        </a:cubicBezTo>
                        <a:cubicBezTo>
                          <a:pt x="66" y="156"/>
                          <a:pt x="82" y="186"/>
                          <a:pt x="98" y="216"/>
                        </a:cubicBezTo>
                        <a:cubicBezTo>
                          <a:pt x="114" y="246"/>
                          <a:pt x="131" y="274"/>
                          <a:pt x="148" y="302"/>
                        </a:cubicBezTo>
                      </a:path>
                    </a:pathLst>
                  </a:custGeom>
                  <a:noFill/>
                  <a:ln w="3810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</p:grpSp>
        </p:grpSp>
        <p:grpSp>
          <p:nvGrpSpPr>
            <p:cNvPr id="13" name="Group 70"/>
            <p:cNvGrpSpPr>
              <a:grpSpLocks/>
            </p:cNvGrpSpPr>
            <p:nvPr/>
          </p:nvGrpSpPr>
          <p:grpSpPr bwMode="auto">
            <a:xfrm>
              <a:off x="3549" y="1649"/>
              <a:ext cx="1422" cy="1637"/>
              <a:chOff x="2375" y="1224"/>
              <a:chExt cx="1584" cy="1848"/>
            </a:xfrm>
          </p:grpSpPr>
          <p:sp>
            <p:nvSpPr>
              <p:cNvPr id="76921" name="Freeform 71"/>
              <p:cNvSpPr>
                <a:spLocks/>
              </p:cNvSpPr>
              <p:nvPr/>
            </p:nvSpPr>
            <p:spPr bwMode="auto">
              <a:xfrm>
                <a:off x="2375" y="1712"/>
                <a:ext cx="421" cy="1360"/>
              </a:xfrm>
              <a:custGeom>
                <a:avLst/>
                <a:gdLst>
                  <a:gd name="T0" fmla="*/ 421 w 421"/>
                  <a:gd name="T1" fmla="*/ 0 h 1360"/>
                  <a:gd name="T2" fmla="*/ 305 w 421"/>
                  <a:gd name="T3" fmla="*/ 576 h 1360"/>
                  <a:gd name="T4" fmla="*/ 301 w 421"/>
                  <a:gd name="T5" fmla="*/ 876 h 1360"/>
                  <a:gd name="T6" fmla="*/ 237 w 421"/>
                  <a:gd name="T7" fmla="*/ 1180 h 1360"/>
                  <a:gd name="T8" fmla="*/ 129 w 421"/>
                  <a:gd name="T9" fmla="*/ 1296 h 1360"/>
                  <a:gd name="T10" fmla="*/ 0 w 421"/>
                  <a:gd name="T11" fmla="*/ 1360 h 13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1"/>
                  <a:gd name="T19" fmla="*/ 0 h 1360"/>
                  <a:gd name="T20" fmla="*/ 421 w 421"/>
                  <a:gd name="T21" fmla="*/ 1360 h 13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1" h="1360">
                    <a:moveTo>
                      <a:pt x="421" y="0"/>
                    </a:moveTo>
                    <a:cubicBezTo>
                      <a:pt x="402" y="96"/>
                      <a:pt x="325" y="430"/>
                      <a:pt x="305" y="576"/>
                    </a:cubicBezTo>
                    <a:lnTo>
                      <a:pt x="301" y="876"/>
                    </a:lnTo>
                    <a:lnTo>
                      <a:pt x="237" y="1180"/>
                    </a:lnTo>
                    <a:lnTo>
                      <a:pt x="129" y="1296"/>
                    </a:lnTo>
                    <a:lnTo>
                      <a:pt x="0" y="136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76922" name="Freeform 72"/>
              <p:cNvSpPr>
                <a:spLocks/>
              </p:cNvSpPr>
              <p:nvPr/>
            </p:nvSpPr>
            <p:spPr bwMode="auto">
              <a:xfrm>
                <a:off x="2639" y="1224"/>
                <a:ext cx="1320" cy="1608"/>
              </a:xfrm>
              <a:custGeom>
                <a:avLst/>
                <a:gdLst>
                  <a:gd name="T0" fmla="*/ 0 w 1320"/>
                  <a:gd name="T1" fmla="*/ 0 h 1608"/>
                  <a:gd name="T2" fmla="*/ 69 w 1320"/>
                  <a:gd name="T3" fmla="*/ 276 h 1608"/>
                  <a:gd name="T4" fmla="*/ 213 w 1320"/>
                  <a:gd name="T5" fmla="*/ 568 h 1608"/>
                  <a:gd name="T6" fmla="*/ 456 w 1320"/>
                  <a:gd name="T7" fmla="*/ 888 h 1608"/>
                  <a:gd name="T8" fmla="*/ 832 w 1320"/>
                  <a:gd name="T9" fmla="*/ 1104 h 1608"/>
                  <a:gd name="T10" fmla="*/ 1232 w 1320"/>
                  <a:gd name="T11" fmla="*/ 1296 h 1608"/>
                  <a:gd name="T12" fmla="*/ 1280 w 1320"/>
                  <a:gd name="T13" fmla="*/ 1392 h 1608"/>
                  <a:gd name="T14" fmla="*/ 1320 w 1320"/>
                  <a:gd name="T15" fmla="*/ 1608 h 16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0"/>
                  <a:gd name="T25" fmla="*/ 0 h 1608"/>
                  <a:gd name="T26" fmla="*/ 1320 w 1320"/>
                  <a:gd name="T27" fmla="*/ 1608 h 16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20" h="1608">
                    <a:moveTo>
                      <a:pt x="0" y="0"/>
                    </a:moveTo>
                    <a:lnTo>
                      <a:pt x="69" y="276"/>
                    </a:lnTo>
                    <a:lnTo>
                      <a:pt x="213" y="568"/>
                    </a:lnTo>
                    <a:lnTo>
                      <a:pt x="456" y="888"/>
                    </a:lnTo>
                    <a:lnTo>
                      <a:pt x="832" y="1104"/>
                    </a:lnTo>
                    <a:lnTo>
                      <a:pt x="1232" y="1296"/>
                    </a:lnTo>
                    <a:lnTo>
                      <a:pt x="1280" y="1392"/>
                    </a:lnTo>
                    <a:lnTo>
                      <a:pt x="1320" y="1608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14" name="Group 73"/>
            <p:cNvGrpSpPr>
              <a:grpSpLocks/>
            </p:cNvGrpSpPr>
            <p:nvPr/>
          </p:nvGrpSpPr>
          <p:grpSpPr bwMode="auto">
            <a:xfrm>
              <a:off x="3488" y="1024"/>
              <a:ext cx="1533" cy="2465"/>
              <a:chOff x="2304" y="516"/>
              <a:chExt cx="1705" cy="2782"/>
            </a:xfrm>
          </p:grpSpPr>
          <p:sp>
            <p:nvSpPr>
              <p:cNvPr id="76909" name="Freeform 74"/>
              <p:cNvSpPr>
                <a:spLocks/>
              </p:cNvSpPr>
              <p:nvPr/>
            </p:nvSpPr>
            <p:spPr bwMode="auto">
              <a:xfrm>
                <a:off x="2347" y="1296"/>
                <a:ext cx="168" cy="528"/>
              </a:xfrm>
              <a:custGeom>
                <a:avLst/>
                <a:gdLst>
                  <a:gd name="T0" fmla="*/ 0 w 168"/>
                  <a:gd name="T1" fmla="*/ 0 h 528"/>
                  <a:gd name="T2" fmla="*/ 144 w 168"/>
                  <a:gd name="T3" fmla="*/ 240 h 528"/>
                  <a:gd name="T4" fmla="*/ 144 w 168"/>
                  <a:gd name="T5" fmla="*/ 384 h 528"/>
                  <a:gd name="T6" fmla="*/ 144 w 168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"/>
                  <a:gd name="T13" fmla="*/ 0 h 528"/>
                  <a:gd name="T14" fmla="*/ 168 w 168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" h="528">
                    <a:moveTo>
                      <a:pt x="0" y="0"/>
                    </a:moveTo>
                    <a:cubicBezTo>
                      <a:pt x="24" y="40"/>
                      <a:pt x="120" y="176"/>
                      <a:pt x="144" y="240"/>
                    </a:cubicBezTo>
                    <a:cubicBezTo>
                      <a:pt x="168" y="304"/>
                      <a:pt x="144" y="336"/>
                      <a:pt x="144" y="384"/>
                    </a:cubicBezTo>
                    <a:lnTo>
                      <a:pt x="144" y="528"/>
                    </a:lnTo>
                  </a:path>
                </a:pathLst>
              </a:cu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15" name="Group 75"/>
              <p:cNvGrpSpPr>
                <a:grpSpLocks/>
              </p:cNvGrpSpPr>
              <p:nvPr/>
            </p:nvGrpSpPr>
            <p:grpSpPr bwMode="auto">
              <a:xfrm>
                <a:off x="2304" y="516"/>
                <a:ext cx="1705" cy="2782"/>
                <a:chOff x="2304" y="516"/>
                <a:chExt cx="1705" cy="2782"/>
              </a:xfrm>
            </p:grpSpPr>
            <p:sp>
              <p:nvSpPr>
                <p:cNvPr id="76911" name="Freeform 76"/>
                <p:cNvSpPr>
                  <a:spLocks/>
                </p:cNvSpPr>
                <p:nvPr/>
              </p:nvSpPr>
              <p:spPr bwMode="auto">
                <a:xfrm>
                  <a:off x="2325" y="1207"/>
                  <a:ext cx="743" cy="92"/>
                </a:xfrm>
                <a:custGeom>
                  <a:avLst/>
                  <a:gdLst>
                    <a:gd name="T0" fmla="*/ 0 w 743"/>
                    <a:gd name="T1" fmla="*/ 92 h 92"/>
                    <a:gd name="T2" fmla="*/ 291 w 743"/>
                    <a:gd name="T3" fmla="*/ 8 h 92"/>
                    <a:gd name="T4" fmla="*/ 575 w 743"/>
                    <a:gd name="T5" fmla="*/ 41 h 92"/>
                    <a:gd name="T6" fmla="*/ 743 w 743"/>
                    <a:gd name="T7" fmla="*/ 47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43"/>
                    <a:gd name="T13" fmla="*/ 0 h 92"/>
                    <a:gd name="T14" fmla="*/ 743 w 743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43" h="92">
                      <a:moveTo>
                        <a:pt x="0" y="92"/>
                      </a:moveTo>
                      <a:cubicBezTo>
                        <a:pt x="48" y="78"/>
                        <a:pt x="195" y="16"/>
                        <a:pt x="291" y="8"/>
                      </a:cubicBezTo>
                      <a:cubicBezTo>
                        <a:pt x="387" y="0"/>
                        <a:pt x="500" y="35"/>
                        <a:pt x="575" y="41"/>
                      </a:cubicBezTo>
                      <a:cubicBezTo>
                        <a:pt x="650" y="47"/>
                        <a:pt x="708" y="46"/>
                        <a:pt x="743" y="47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grpSp>
              <p:nvGrpSpPr>
                <p:cNvPr id="16" name="Group 77"/>
                <p:cNvGrpSpPr>
                  <a:grpSpLocks/>
                </p:cNvGrpSpPr>
                <p:nvPr/>
              </p:nvGrpSpPr>
              <p:grpSpPr bwMode="auto">
                <a:xfrm>
                  <a:off x="2304" y="516"/>
                  <a:ext cx="1705" cy="2782"/>
                  <a:chOff x="2304" y="516"/>
                  <a:chExt cx="1705" cy="2782"/>
                </a:xfrm>
              </p:grpSpPr>
              <p:sp>
                <p:nvSpPr>
                  <p:cNvPr id="76913" name="Freeform 78"/>
                  <p:cNvSpPr>
                    <a:spLocks/>
                  </p:cNvSpPr>
                  <p:nvPr/>
                </p:nvSpPr>
                <p:spPr bwMode="auto">
                  <a:xfrm>
                    <a:off x="3044" y="1008"/>
                    <a:ext cx="609" cy="251"/>
                  </a:xfrm>
                  <a:custGeom>
                    <a:avLst/>
                    <a:gdLst>
                      <a:gd name="T0" fmla="*/ 0 w 609"/>
                      <a:gd name="T1" fmla="*/ 246 h 251"/>
                      <a:gd name="T2" fmla="*/ 367 w 609"/>
                      <a:gd name="T3" fmla="*/ 210 h 251"/>
                      <a:gd name="T4" fmla="*/ 609 w 609"/>
                      <a:gd name="T5" fmla="*/ 0 h 251"/>
                      <a:gd name="T6" fmla="*/ 0 60000 65536"/>
                      <a:gd name="T7" fmla="*/ 0 60000 65536"/>
                      <a:gd name="T8" fmla="*/ 0 60000 65536"/>
                      <a:gd name="T9" fmla="*/ 0 w 609"/>
                      <a:gd name="T10" fmla="*/ 0 h 251"/>
                      <a:gd name="T11" fmla="*/ 609 w 609"/>
                      <a:gd name="T12" fmla="*/ 251 h 25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09" h="251">
                        <a:moveTo>
                          <a:pt x="0" y="246"/>
                        </a:moveTo>
                        <a:cubicBezTo>
                          <a:pt x="61" y="240"/>
                          <a:pt x="266" y="251"/>
                          <a:pt x="367" y="210"/>
                        </a:cubicBezTo>
                        <a:cubicBezTo>
                          <a:pt x="453" y="159"/>
                          <a:pt x="562" y="44"/>
                          <a:pt x="609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grpSp>
                <p:nvGrpSpPr>
                  <p:cNvPr id="17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2304" y="516"/>
                    <a:ext cx="1705" cy="2782"/>
                    <a:chOff x="2304" y="516"/>
                    <a:chExt cx="1705" cy="2782"/>
                  </a:xfrm>
                </p:grpSpPr>
                <p:grpSp>
                  <p:nvGrpSpPr>
                    <p:cNvPr id="18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04" y="1809"/>
                      <a:ext cx="1588" cy="1489"/>
                      <a:chOff x="2304" y="1809"/>
                      <a:chExt cx="1588" cy="1489"/>
                    </a:xfrm>
                  </p:grpSpPr>
                  <p:sp>
                    <p:nvSpPr>
                      <p:cNvPr id="76917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4" y="2792"/>
                        <a:ext cx="1088" cy="332"/>
                      </a:xfrm>
                      <a:custGeom>
                        <a:avLst/>
                        <a:gdLst>
                          <a:gd name="T0" fmla="*/ 0 w 1088"/>
                          <a:gd name="T1" fmla="*/ 332 h 332"/>
                          <a:gd name="T2" fmla="*/ 276 w 1088"/>
                          <a:gd name="T3" fmla="*/ 288 h 332"/>
                          <a:gd name="T4" fmla="*/ 600 w 1088"/>
                          <a:gd name="T5" fmla="*/ 188 h 332"/>
                          <a:gd name="T6" fmla="*/ 764 w 1088"/>
                          <a:gd name="T7" fmla="*/ 84 h 332"/>
                          <a:gd name="T8" fmla="*/ 940 w 1088"/>
                          <a:gd name="T9" fmla="*/ 80 h 332"/>
                          <a:gd name="T10" fmla="*/ 1088 w 1088"/>
                          <a:gd name="T11" fmla="*/ 0 h 332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088"/>
                          <a:gd name="T19" fmla="*/ 0 h 332"/>
                          <a:gd name="T20" fmla="*/ 1088 w 1088"/>
                          <a:gd name="T21" fmla="*/ 332 h 332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088" h="332">
                            <a:moveTo>
                              <a:pt x="0" y="332"/>
                            </a:moveTo>
                            <a:cubicBezTo>
                              <a:pt x="46" y="324"/>
                              <a:pt x="176" y="312"/>
                              <a:pt x="276" y="288"/>
                            </a:cubicBezTo>
                            <a:cubicBezTo>
                              <a:pt x="380" y="258"/>
                              <a:pt x="502" y="226"/>
                              <a:pt x="600" y="188"/>
                            </a:cubicBezTo>
                            <a:cubicBezTo>
                              <a:pt x="698" y="150"/>
                              <a:pt x="707" y="102"/>
                              <a:pt x="764" y="84"/>
                            </a:cubicBezTo>
                            <a:lnTo>
                              <a:pt x="940" y="80"/>
                            </a:lnTo>
                            <a:lnTo>
                              <a:pt x="1088" y="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chemeClr val="tx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ko-KR" altLang="en-US"/>
                      </a:p>
                    </p:txBody>
                  </p:sp>
                  <p:grpSp>
                    <p:nvGrpSpPr>
                      <p:cNvPr id="19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04" y="1809"/>
                        <a:ext cx="780" cy="1489"/>
                        <a:chOff x="2304" y="1809"/>
                        <a:chExt cx="780" cy="1489"/>
                      </a:xfrm>
                    </p:grpSpPr>
                    <p:sp>
                      <p:nvSpPr>
                        <p:cNvPr id="76919" name="Freeform 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04" y="3117"/>
                          <a:ext cx="522" cy="181"/>
                        </a:xfrm>
                        <a:custGeom>
                          <a:avLst/>
                          <a:gdLst>
                            <a:gd name="T0" fmla="*/ 0 w 522"/>
                            <a:gd name="T1" fmla="*/ 42 h 181"/>
                            <a:gd name="T2" fmla="*/ 248 w 522"/>
                            <a:gd name="T3" fmla="*/ 163 h 181"/>
                            <a:gd name="T4" fmla="*/ 364 w 522"/>
                            <a:gd name="T5" fmla="*/ 103 h 181"/>
                            <a:gd name="T6" fmla="*/ 522 w 522"/>
                            <a:gd name="T7" fmla="*/ 0 h 181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522"/>
                            <a:gd name="T13" fmla="*/ 0 h 181"/>
                            <a:gd name="T14" fmla="*/ 522 w 522"/>
                            <a:gd name="T15" fmla="*/ 181 h 181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522" h="181">
                              <a:moveTo>
                                <a:pt x="0" y="42"/>
                              </a:moveTo>
                              <a:cubicBezTo>
                                <a:pt x="41" y="62"/>
                                <a:pt x="187" y="153"/>
                                <a:pt x="248" y="163"/>
                              </a:cubicBezTo>
                              <a:cubicBezTo>
                                <a:pt x="307" y="181"/>
                                <a:pt x="316" y="116"/>
                                <a:pt x="364" y="103"/>
                              </a:cubicBezTo>
                              <a:cubicBezTo>
                                <a:pt x="412" y="90"/>
                                <a:pt x="489" y="21"/>
                                <a:pt x="522" y="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ko-KR" altLang="en-US"/>
                        </a:p>
                      </p:txBody>
                    </p:sp>
                    <p:sp>
                      <p:nvSpPr>
                        <p:cNvPr id="76920" name="Freeform 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3" y="1809"/>
                          <a:ext cx="651" cy="1283"/>
                        </a:xfrm>
                        <a:custGeom>
                          <a:avLst/>
                          <a:gdLst>
                            <a:gd name="T0" fmla="*/ 651 w 651"/>
                            <a:gd name="T1" fmla="*/ 1283 h 1283"/>
                            <a:gd name="T2" fmla="*/ 538 w 651"/>
                            <a:gd name="T3" fmla="*/ 1167 h 1283"/>
                            <a:gd name="T4" fmla="*/ 490 w 651"/>
                            <a:gd name="T5" fmla="*/ 1119 h 1283"/>
                            <a:gd name="T6" fmla="*/ 442 w 651"/>
                            <a:gd name="T7" fmla="*/ 975 h 1283"/>
                            <a:gd name="T8" fmla="*/ 394 w 651"/>
                            <a:gd name="T9" fmla="*/ 879 h 1283"/>
                            <a:gd name="T10" fmla="*/ 346 w 651"/>
                            <a:gd name="T11" fmla="*/ 831 h 1283"/>
                            <a:gd name="T12" fmla="*/ 245 w 651"/>
                            <a:gd name="T13" fmla="*/ 809 h 1283"/>
                            <a:gd name="T14" fmla="*/ 106 w 651"/>
                            <a:gd name="T15" fmla="*/ 742 h 1283"/>
                            <a:gd name="T16" fmla="*/ 39 w 651"/>
                            <a:gd name="T17" fmla="*/ 641 h 1283"/>
                            <a:gd name="T18" fmla="*/ 10 w 651"/>
                            <a:gd name="T19" fmla="*/ 495 h 1283"/>
                            <a:gd name="T20" fmla="*/ 10 w 651"/>
                            <a:gd name="T21" fmla="*/ 351 h 1283"/>
                            <a:gd name="T22" fmla="*/ 10 w 651"/>
                            <a:gd name="T23" fmla="*/ 255 h 1283"/>
                            <a:gd name="T24" fmla="*/ 0 w 651"/>
                            <a:gd name="T25" fmla="*/ 193 h 1283"/>
                            <a:gd name="T26" fmla="*/ 12 w 651"/>
                            <a:gd name="T27" fmla="*/ 87 h 1283"/>
                            <a:gd name="T28" fmla="*/ 63 w 651"/>
                            <a:gd name="T29" fmla="*/ 0 h 1283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651"/>
                            <a:gd name="T46" fmla="*/ 0 h 1283"/>
                            <a:gd name="T47" fmla="*/ 651 w 651"/>
                            <a:gd name="T48" fmla="*/ 1283 h 1283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651" h="1283">
                              <a:moveTo>
                                <a:pt x="651" y="1283"/>
                              </a:moveTo>
                              <a:cubicBezTo>
                                <a:pt x="632" y="1264"/>
                                <a:pt x="565" y="1194"/>
                                <a:pt x="538" y="1167"/>
                              </a:cubicBezTo>
                              <a:cubicBezTo>
                                <a:pt x="511" y="1140"/>
                                <a:pt x="506" y="1151"/>
                                <a:pt x="490" y="1119"/>
                              </a:cubicBezTo>
                              <a:cubicBezTo>
                                <a:pt x="474" y="1087"/>
                                <a:pt x="458" y="1015"/>
                                <a:pt x="442" y="975"/>
                              </a:cubicBezTo>
                              <a:cubicBezTo>
                                <a:pt x="426" y="935"/>
                                <a:pt x="410" y="903"/>
                                <a:pt x="394" y="879"/>
                              </a:cubicBezTo>
                              <a:cubicBezTo>
                                <a:pt x="378" y="855"/>
                                <a:pt x="371" y="843"/>
                                <a:pt x="346" y="831"/>
                              </a:cubicBezTo>
                              <a:cubicBezTo>
                                <a:pt x="321" y="819"/>
                                <a:pt x="285" y="824"/>
                                <a:pt x="245" y="809"/>
                              </a:cubicBezTo>
                              <a:cubicBezTo>
                                <a:pt x="205" y="794"/>
                                <a:pt x="140" y="770"/>
                                <a:pt x="106" y="742"/>
                              </a:cubicBezTo>
                              <a:cubicBezTo>
                                <a:pt x="72" y="714"/>
                                <a:pt x="55" y="682"/>
                                <a:pt x="39" y="641"/>
                              </a:cubicBezTo>
                              <a:cubicBezTo>
                                <a:pt x="23" y="600"/>
                                <a:pt x="15" y="543"/>
                                <a:pt x="10" y="495"/>
                              </a:cubicBezTo>
                              <a:cubicBezTo>
                                <a:pt x="5" y="447"/>
                                <a:pt x="10" y="391"/>
                                <a:pt x="10" y="351"/>
                              </a:cubicBezTo>
                              <a:cubicBezTo>
                                <a:pt x="10" y="311"/>
                                <a:pt x="12" y="281"/>
                                <a:pt x="10" y="255"/>
                              </a:cubicBezTo>
                              <a:cubicBezTo>
                                <a:pt x="8" y="229"/>
                                <a:pt x="0" y="221"/>
                                <a:pt x="0" y="193"/>
                              </a:cubicBezTo>
                              <a:cubicBezTo>
                                <a:pt x="0" y="165"/>
                                <a:pt x="2" y="119"/>
                                <a:pt x="12" y="87"/>
                              </a:cubicBezTo>
                              <a:cubicBezTo>
                                <a:pt x="22" y="55"/>
                                <a:pt x="52" y="18"/>
                                <a:pt x="63" y="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ko-KR" altLang="en-US"/>
                        </a:p>
                      </p:txBody>
                    </p:sp>
                  </p:grpSp>
                </p:grpSp>
                <p:sp>
                  <p:nvSpPr>
                    <p:cNvPr id="76916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3356" y="516"/>
                      <a:ext cx="653" cy="2256"/>
                    </a:xfrm>
                    <a:custGeom>
                      <a:avLst/>
                      <a:gdLst>
                        <a:gd name="T0" fmla="*/ 0 w 653"/>
                        <a:gd name="T1" fmla="*/ 0 h 2256"/>
                        <a:gd name="T2" fmla="*/ 544 w 653"/>
                        <a:gd name="T3" fmla="*/ 924 h 2256"/>
                        <a:gd name="T4" fmla="*/ 609 w 653"/>
                        <a:gd name="T5" fmla="*/ 1244 h 2256"/>
                        <a:gd name="T6" fmla="*/ 616 w 653"/>
                        <a:gd name="T7" fmla="*/ 1506 h 2256"/>
                        <a:gd name="T8" fmla="*/ 644 w 653"/>
                        <a:gd name="T9" fmla="*/ 1892 h 2256"/>
                        <a:gd name="T10" fmla="*/ 564 w 653"/>
                        <a:gd name="T11" fmla="*/ 2256 h 225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653"/>
                        <a:gd name="T19" fmla="*/ 0 h 2256"/>
                        <a:gd name="T20" fmla="*/ 653 w 653"/>
                        <a:gd name="T21" fmla="*/ 2256 h 225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653" h="2256">
                          <a:moveTo>
                            <a:pt x="0" y="0"/>
                          </a:moveTo>
                          <a:cubicBezTo>
                            <a:pt x="90" y="154"/>
                            <a:pt x="443" y="717"/>
                            <a:pt x="544" y="924"/>
                          </a:cubicBezTo>
                          <a:cubicBezTo>
                            <a:pt x="645" y="1131"/>
                            <a:pt x="597" y="1147"/>
                            <a:pt x="609" y="1244"/>
                          </a:cubicBezTo>
                          <a:cubicBezTo>
                            <a:pt x="633" y="1347"/>
                            <a:pt x="612" y="1418"/>
                            <a:pt x="616" y="1506"/>
                          </a:cubicBezTo>
                          <a:cubicBezTo>
                            <a:pt x="614" y="1611"/>
                            <a:pt x="653" y="1767"/>
                            <a:pt x="644" y="1892"/>
                          </a:cubicBezTo>
                          <a:cubicBezTo>
                            <a:pt x="635" y="2017"/>
                            <a:pt x="581" y="2180"/>
                            <a:pt x="564" y="2256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</p:grpSp>
            </p:grpSp>
          </p:grpSp>
        </p:grpSp>
        <p:sp>
          <p:nvSpPr>
            <p:cNvPr id="36" name="Oval 86"/>
            <p:cNvSpPr>
              <a:spLocks noChangeAspect="1" noChangeArrowheads="1"/>
            </p:cNvSpPr>
            <p:nvPr/>
          </p:nvSpPr>
          <p:spPr bwMode="auto">
            <a:xfrm>
              <a:off x="3621" y="1542"/>
              <a:ext cx="213" cy="191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ko-KR" altLang="en-US" sz="800" b="0">
                  <a:solidFill>
                    <a:srgbClr val="000066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서울</a:t>
              </a:r>
            </a:p>
          </p:txBody>
        </p:sp>
        <p:grpSp>
          <p:nvGrpSpPr>
            <p:cNvPr id="20" name="Group 87"/>
            <p:cNvGrpSpPr>
              <a:grpSpLocks/>
            </p:cNvGrpSpPr>
            <p:nvPr/>
          </p:nvGrpSpPr>
          <p:grpSpPr bwMode="auto">
            <a:xfrm>
              <a:off x="4096" y="692"/>
              <a:ext cx="1556" cy="546"/>
              <a:chOff x="2985" y="144"/>
              <a:chExt cx="1736" cy="617"/>
            </a:xfrm>
          </p:grpSpPr>
          <p:sp>
            <p:nvSpPr>
              <p:cNvPr id="76907" name="Oval 88"/>
              <p:cNvSpPr>
                <a:spLocks noChangeArrowheads="1"/>
              </p:cNvSpPr>
              <p:nvPr/>
            </p:nvSpPr>
            <p:spPr bwMode="auto">
              <a:xfrm rot="-2416514">
                <a:off x="3072" y="144"/>
                <a:ext cx="360" cy="617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1" latinLnBrk="1" hangingPunct="1"/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  <p:sp>
            <p:nvSpPr>
              <p:cNvPr id="125" name="Text Box 89"/>
              <p:cNvSpPr txBox="1">
                <a:spLocks noChangeArrowheads="1"/>
              </p:cNvSpPr>
              <p:nvPr/>
            </p:nvSpPr>
            <p:spPr bwMode="auto">
              <a:xfrm>
                <a:off x="2985" y="252"/>
                <a:ext cx="1736" cy="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700" b="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금강산</a:t>
                </a:r>
                <a:r>
                  <a:rPr lang="en-US" altLang="ko-KR" sz="700" b="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/>
                    <a:ea typeface="-윤고딕230" pitchFamily="18" charset="-127"/>
                  </a:rPr>
                  <a:t>·</a:t>
                </a:r>
                <a:r>
                  <a:rPr lang="ko-KR" altLang="en-US" sz="700" b="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설악산국제관광지</a:t>
                </a:r>
              </a:p>
            </p:txBody>
          </p:sp>
        </p:grpSp>
        <p:sp>
          <p:nvSpPr>
            <p:cNvPr id="76819" name="Freeform 90"/>
            <p:cNvSpPr>
              <a:spLocks/>
            </p:cNvSpPr>
            <p:nvPr/>
          </p:nvSpPr>
          <p:spPr bwMode="auto">
            <a:xfrm>
              <a:off x="4200" y="1059"/>
              <a:ext cx="571" cy="1956"/>
            </a:xfrm>
            <a:custGeom>
              <a:avLst/>
              <a:gdLst>
                <a:gd name="T0" fmla="*/ 118 w 636"/>
                <a:gd name="T1" fmla="*/ 0 h 2208"/>
                <a:gd name="T2" fmla="*/ 189 w 636"/>
                <a:gd name="T3" fmla="*/ 31 h 2208"/>
                <a:gd name="T4" fmla="*/ 180 w 636"/>
                <a:gd name="T5" fmla="*/ 65 h 2208"/>
                <a:gd name="T6" fmla="*/ 229 w 636"/>
                <a:gd name="T7" fmla="*/ 75 h 2208"/>
                <a:gd name="T8" fmla="*/ 217 w 636"/>
                <a:gd name="T9" fmla="*/ 129 h 2208"/>
                <a:gd name="T10" fmla="*/ 264 w 636"/>
                <a:gd name="T11" fmla="*/ 125 h 2208"/>
                <a:gd name="T12" fmla="*/ 321 w 636"/>
                <a:gd name="T13" fmla="*/ 188 h 2208"/>
                <a:gd name="T14" fmla="*/ 279 w 636"/>
                <a:gd name="T15" fmla="*/ 175 h 2208"/>
                <a:gd name="T16" fmla="*/ 304 w 636"/>
                <a:gd name="T17" fmla="*/ 223 h 2208"/>
                <a:gd name="T18" fmla="*/ 359 w 636"/>
                <a:gd name="T19" fmla="*/ 251 h 2208"/>
                <a:gd name="T20" fmla="*/ 341 w 636"/>
                <a:gd name="T21" fmla="*/ 280 h 2208"/>
                <a:gd name="T22" fmla="*/ 394 w 636"/>
                <a:gd name="T23" fmla="*/ 315 h 2208"/>
                <a:gd name="T24" fmla="*/ 380 w 636"/>
                <a:gd name="T25" fmla="*/ 345 h 2208"/>
                <a:gd name="T26" fmla="*/ 422 w 636"/>
                <a:gd name="T27" fmla="*/ 391 h 2208"/>
                <a:gd name="T28" fmla="*/ 443 w 636"/>
                <a:gd name="T29" fmla="*/ 409 h 2208"/>
                <a:gd name="T30" fmla="*/ 505 w 636"/>
                <a:gd name="T31" fmla="*/ 504 h 2208"/>
                <a:gd name="T32" fmla="*/ 490 w 636"/>
                <a:gd name="T33" fmla="*/ 612 h 2208"/>
                <a:gd name="T34" fmla="*/ 466 w 636"/>
                <a:gd name="T35" fmla="*/ 579 h 2208"/>
                <a:gd name="T36" fmla="*/ 442 w 636"/>
                <a:gd name="T37" fmla="*/ 669 h 2208"/>
                <a:gd name="T38" fmla="*/ 390 w 636"/>
                <a:gd name="T39" fmla="*/ 650 h 2208"/>
                <a:gd name="T40" fmla="*/ 374 w 636"/>
                <a:gd name="T41" fmla="*/ 734 h 2208"/>
                <a:gd name="T42" fmla="*/ 335 w 636"/>
                <a:gd name="T43" fmla="*/ 696 h 2208"/>
                <a:gd name="T44" fmla="*/ 355 w 636"/>
                <a:gd name="T45" fmla="*/ 777 h 2208"/>
                <a:gd name="T46" fmla="*/ 296 w 636"/>
                <a:gd name="T47" fmla="*/ 739 h 2208"/>
                <a:gd name="T48" fmla="*/ 269 w 636"/>
                <a:gd name="T49" fmla="*/ 779 h 2208"/>
                <a:gd name="T50" fmla="*/ 285 w 636"/>
                <a:gd name="T51" fmla="*/ 828 h 2208"/>
                <a:gd name="T52" fmla="*/ 228 w 636"/>
                <a:gd name="T53" fmla="*/ 847 h 2208"/>
                <a:gd name="T54" fmla="*/ 243 w 636"/>
                <a:gd name="T55" fmla="*/ 899 h 2208"/>
                <a:gd name="T56" fmla="*/ 198 w 636"/>
                <a:gd name="T57" fmla="*/ 907 h 2208"/>
                <a:gd name="T58" fmla="*/ 213 w 636"/>
                <a:gd name="T59" fmla="*/ 937 h 2208"/>
                <a:gd name="T60" fmla="*/ 185 w 636"/>
                <a:gd name="T61" fmla="*/ 974 h 2208"/>
                <a:gd name="T62" fmla="*/ 228 w 636"/>
                <a:gd name="T63" fmla="*/ 994 h 2208"/>
                <a:gd name="T64" fmla="*/ 181 w 636"/>
                <a:gd name="T65" fmla="*/ 1031 h 2208"/>
                <a:gd name="T66" fmla="*/ 205 w 636"/>
                <a:gd name="T67" fmla="*/ 1065 h 2208"/>
                <a:gd name="T68" fmla="*/ 166 w 636"/>
                <a:gd name="T69" fmla="*/ 1088 h 2208"/>
                <a:gd name="T70" fmla="*/ 193 w 636"/>
                <a:gd name="T71" fmla="*/ 1122 h 2208"/>
                <a:gd name="T72" fmla="*/ 159 w 636"/>
                <a:gd name="T73" fmla="*/ 1155 h 2208"/>
                <a:gd name="T74" fmla="*/ 174 w 636"/>
                <a:gd name="T75" fmla="*/ 1193 h 2208"/>
                <a:gd name="T76" fmla="*/ 123 w 636"/>
                <a:gd name="T77" fmla="*/ 1205 h 2208"/>
                <a:gd name="T78" fmla="*/ 143 w 636"/>
                <a:gd name="T79" fmla="*/ 1254 h 2208"/>
                <a:gd name="T80" fmla="*/ 84 w 636"/>
                <a:gd name="T81" fmla="*/ 1276 h 2208"/>
                <a:gd name="T82" fmla="*/ 104 w 636"/>
                <a:gd name="T83" fmla="*/ 1324 h 2208"/>
                <a:gd name="T84" fmla="*/ 58 w 636"/>
                <a:gd name="T85" fmla="*/ 1351 h 2208"/>
                <a:gd name="T86" fmla="*/ 82 w 636"/>
                <a:gd name="T87" fmla="*/ 1393 h 2208"/>
                <a:gd name="T88" fmla="*/ 46 w 636"/>
                <a:gd name="T89" fmla="*/ 1427 h 2208"/>
                <a:gd name="T90" fmla="*/ 62 w 636"/>
                <a:gd name="T91" fmla="*/ 1468 h 2208"/>
                <a:gd name="T92" fmla="*/ 6 w 636"/>
                <a:gd name="T93" fmla="*/ 1535 h 2208"/>
                <a:gd name="T94" fmla="*/ 26 w 636"/>
                <a:gd name="T95" fmla="*/ 1594 h 2208"/>
                <a:gd name="T96" fmla="*/ 12 w 636"/>
                <a:gd name="T97" fmla="*/ 1636 h 2208"/>
                <a:gd name="T98" fmla="*/ 26 w 636"/>
                <a:gd name="T99" fmla="*/ 1672 h 2208"/>
                <a:gd name="T100" fmla="*/ 9 w 636"/>
                <a:gd name="T101" fmla="*/ 1730 h 2208"/>
                <a:gd name="T102" fmla="*/ 13 w 636"/>
                <a:gd name="T103" fmla="*/ 1688 h 220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6"/>
                <a:gd name="T157" fmla="*/ 0 h 2208"/>
                <a:gd name="T158" fmla="*/ 636 w 636"/>
                <a:gd name="T159" fmla="*/ 2208 h 220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6" h="2208">
                  <a:moveTo>
                    <a:pt x="146" y="0"/>
                  </a:moveTo>
                  <a:cubicBezTo>
                    <a:pt x="161" y="8"/>
                    <a:pt x="221" y="26"/>
                    <a:pt x="234" y="40"/>
                  </a:cubicBezTo>
                  <a:cubicBezTo>
                    <a:pt x="247" y="54"/>
                    <a:pt x="216" y="73"/>
                    <a:pt x="224" y="82"/>
                  </a:cubicBezTo>
                  <a:cubicBezTo>
                    <a:pt x="232" y="91"/>
                    <a:pt x="276" y="82"/>
                    <a:pt x="284" y="96"/>
                  </a:cubicBezTo>
                  <a:cubicBezTo>
                    <a:pt x="292" y="110"/>
                    <a:pt x="262" y="154"/>
                    <a:pt x="269" y="165"/>
                  </a:cubicBezTo>
                  <a:cubicBezTo>
                    <a:pt x="276" y="176"/>
                    <a:pt x="306" y="147"/>
                    <a:pt x="327" y="159"/>
                  </a:cubicBezTo>
                  <a:cubicBezTo>
                    <a:pt x="348" y="171"/>
                    <a:pt x="395" y="228"/>
                    <a:pt x="398" y="239"/>
                  </a:cubicBezTo>
                  <a:cubicBezTo>
                    <a:pt x="401" y="250"/>
                    <a:pt x="349" y="216"/>
                    <a:pt x="346" y="223"/>
                  </a:cubicBezTo>
                  <a:cubicBezTo>
                    <a:pt x="343" y="230"/>
                    <a:pt x="361" y="268"/>
                    <a:pt x="378" y="284"/>
                  </a:cubicBezTo>
                  <a:cubicBezTo>
                    <a:pt x="395" y="300"/>
                    <a:pt x="438" y="308"/>
                    <a:pt x="446" y="320"/>
                  </a:cubicBezTo>
                  <a:cubicBezTo>
                    <a:pt x="454" y="332"/>
                    <a:pt x="416" y="343"/>
                    <a:pt x="423" y="357"/>
                  </a:cubicBezTo>
                  <a:cubicBezTo>
                    <a:pt x="430" y="371"/>
                    <a:pt x="481" y="388"/>
                    <a:pt x="489" y="402"/>
                  </a:cubicBezTo>
                  <a:cubicBezTo>
                    <a:pt x="497" y="416"/>
                    <a:pt x="465" y="424"/>
                    <a:pt x="471" y="440"/>
                  </a:cubicBezTo>
                  <a:cubicBezTo>
                    <a:pt x="477" y="456"/>
                    <a:pt x="510" y="484"/>
                    <a:pt x="523" y="498"/>
                  </a:cubicBezTo>
                  <a:cubicBezTo>
                    <a:pt x="536" y="512"/>
                    <a:pt x="532" y="498"/>
                    <a:pt x="549" y="522"/>
                  </a:cubicBezTo>
                  <a:cubicBezTo>
                    <a:pt x="566" y="546"/>
                    <a:pt x="616" y="599"/>
                    <a:pt x="626" y="642"/>
                  </a:cubicBezTo>
                  <a:cubicBezTo>
                    <a:pt x="636" y="685"/>
                    <a:pt x="616" y="764"/>
                    <a:pt x="608" y="780"/>
                  </a:cubicBezTo>
                  <a:cubicBezTo>
                    <a:pt x="600" y="796"/>
                    <a:pt x="588" y="726"/>
                    <a:pt x="578" y="738"/>
                  </a:cubicBezTo>
                  <a:cubicBezTo>
                    <a:pt x="568" y="750"/>
                    <a:pt x="564" y="837"/>
                    <a:pt x="548" y="852"/>
                  </a:cubicBezTo>
                  <a:cubicBezTo>
                    <a:pt x="532" y="867"/>
                    <a:pt x="497" y="815"/>
                    <a:pt x="483" y="829"/>
                  </a:cubicBezTo>
                  <a:cubicBezTo>
                    <a:pt x="469" y="843"/>
                    <a:pt x="475" y="926"/>
                    <a:pt x="464" y="936"/>
                  </a:cubicBezTo>
                  <a:cubicBezTo>
                    <a:pt x="453" y="946"/>
                    <a:pt x="420" y="878"/>
                    <a:pt x="416" y="887"/>
                  </a:cubicBezTo>
                  <a:cubicBezTo>
                    <a:pt x="412" y="896"/>
                    <a:pt x="448" y="981"/>
                    <a:pt x="440" y="990"/>
                  </a:cubicBezTo>
                  <a:cubicBezTo>
                    <a:pt x="432" y="999"/>
                    <a:pt x="386" y="942"/>
                    <a:pt x="368" y="942"/>
                  </a:cubicBezTo>
                  <a:cubicBezTo>
                    <a:pt x="350" y="942"/>
                    <a:pt x="336" y="973"/>
                    <a:pt x="334" y="992"/>
                  </a:cubicBezTo>
                  <a:cubicBezTo>
                    <a:pt x="332" y="1011"/>
                    <a:pt x="361" y="1041"/>
                    <a:pt x="353" y="1055"/>
                  </a:cubicBezTo>
                  <a:cubicBezTo>
                    <a:pt x="345" y="1069"/>
                    <a:pt x="291" y="1064"/>
                    <a:pt x="283" y="1079"/>
                  </a:cubicBezTo>
                  <a:cubicBezTo>
                    <a:pt x="275" y="1094"/>
                    <a:pt x="308" y="1133"/>
                    <a:pt x="302" y="1146"/>
                  </a:cubicBezTo>
                  <a:cubicBezTo>
                    <a:pt x="296" y="1159"/>
                    <a:pt x="251" y="1148"/>
                    <a:pt x="245" y="1156"/>
                  </a:cubicBezTo>
                  <a:cubicBezTo>
                    <a:pt x="239" y="1164"/>
                    <a:pt x="266" y="1180"/>
                    <a:pt x="264" y="1194"/>
                  </a:cubicBezTo>
                  <a:cubicBezTo>
                    <a:pt x="262" y="1208"/>
                    <a:pt x="227" y="1230"/>
                    <a:pt x="230" y="1242"/>
                  </a:cubicBezTo>
                  <a:cubicBezTo>
                    <a:pt x="233" y="1254"/>
                    <a:pt x="284" y="1254"/>
                    <a:pt x="283" y="1266"/>
                  </a:cubicBezTo>
                  <a:cubicBezTo>
                    <a:pt x="282" y="1278"/>
                    <a:pt x="230" y="1299"/>
                    <a:pt x="225" y="1314"/>
                  </a:cubicBezTo>
                  <a:cubicBezTo>
                    <a:pt x="220" y="1329"/>
                    <a:pt x="257" y="1345"/>
                    <a:pt x="254" y="1357"/>
                  </a:cubicBezTo>
                  <a:cubicBezTo>
                    <a:pt x="251" y="1369"/>
                    <a:pt x="208" y="1374"/>
                    <a:pt x="206" y="1386"/>
                  </a:cubicBezTo>
                  <a:cubicBezTo>
                    <a:pt x="204" y="1398"/>
                    <a:pt x="241" y="1415"/>
                    <a:pt x="240" y="1429"/>
                  </a:cubicBezTo>
                  <a:cubicBezTo>
                    <a:pt x="239" y="1443"/>
                    <a:pt x="201" y="1457"/>
                    <a:pt x="197" y="1472"/>
                  </a:cubicBezTo>
                  <a:cubicBezTo>
                    <a:pt x="193" y="1487"/>
                    <a:pt x="223" y="1510"/>
                    <a:pt x="216" y="1520"/>
                  </a:cubicBezTo>
                  <a:cubicBezTo>
                    <a:pt x="209" y="1530"/>
                    <a:pt x="159" y="1522"/>
                    <a:pt x="153" y="1535"/>
                  </a:cubicBezTo>
                  <a:cubicBezTo>
                    <a:pt x="147" y="1548"/>
                    <a:pt x="185" y="1582"/>
                    <a:pt x="177" y="1597"/>
                  </a:cubicBezTo>
                  <a:cubicBezTo>
                    <a:pt x="169" y="1612"/>
                    <a:pt x="113" y="1611"/>
                    <a:pt x="105" y="1626"/>
                  </a:cubicBezTo>
                  <a:cubicBezTo>
                    <a:pt x="97" y="1641"/>
                    <a:pt x="134" y="1672"/>
                    <a:pt x="129" y="1688"/>
                  </a:cubicBezTo>
                  <a:cubicBezTo>
                    <a:pt x="124" y="1704"/>
                    <a:pt x="77" y="1708"/>
                    <a:pt x="72" y="1722"/>
                  </a:cubicBezTo>
                  <a:cubicBezTo>
                    <a:pt x="67" y="1736"/>
                    <a:pt x="103" y="1759"/>
                    <a:pt x="101" y="1775"/>
                  </a:cubicBezTo>
                  <a:cubicBezTo>
                    <a:pt x="99" y="1791"/>
                    <a:pt x="61" y="1802"/>
                    <a:pt x="57" y="1818"/>
                  </a:cubicBezTo>
                  <a:cubicBezTo>
                    <a:pt x="53" y="1834"/>
                    <a:pt x="85" y="1848"/>
                    <a:pt x="77" y="1871"/>
                  </a:cubicBezTo>
                  <a:cubicBezTo>
                    <a:pt x="69" y="1894"/>
                    <a:pt x="16" y="1929"/>
                    <a:pt x="8" y="1956"/>
                  </a:cubicBezTo>
                  <a:cubicBezTo>
                    <a:pt x="0" y="1983"/>
                    <a:pt x="31" y="2010"/>
                    <a:pt x="32" y="2031"/>
                  </a:cubicBezTo>
                  <a:cubicBezTo>
                    <a:pt x="33" y="2052"/>
                    <a:pt x="14" y="2069"/>
                    <a:pt x="14" y="2085"/>
                  </a:cubicBezTo>
                  <a:cubicBezTo>
                    <a:pt x="14" y="2101"/>
                    <a:pt x="32" y="2110"/>
                    <a:pt x="32" y="2130"/>
                  </a:cubicBezTo>
                  <a:cubicBezTo>
                    <a:pt x="32" y="2150"/>
                    <a:pt x="13" y="2202"/>
                    <a:pt x="11" y="2205"/>
                  </a:cubicBezTo>
                  <a:cubicBezTo>
                    <a:pt x="9" y="2208"/>
                    <a:pt x="16" y="2162"/>
                    <a:pt x="17" y="2151"/>
                  </a:cubicBezTo>
                </a:path>
              </a:pathLst>
            </a:custGeom>
            <a:noFill/>
            <a:ln w="29210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1" name="Group 91"/>
            <p:cNvGrpSpPr>
              <a:grpSpLocks/>
            </p:cNvGrpSpPr>
            <p:nvPr/>
          </p:nvGrpSpPr>
          <p:grpSpPr bwMode="auto">
            <a:xfrm>
              <a:off x="3315" y="1508"/>
              <a:ext cx="1732" cy="1416"/>
              <a:chOff x="2115" y="1067"/>
              <a:chExt cx="1932" cy="1602"/>
            </a:xfrm>
          </p:grpSpPr>
          <p:sp>
            <p:nvSpPr>
              <p:cNvPr id="115" name="Oval 92"/>
              <p:cNvSpPr>
                <a:spLocks noChangeArrowheads="1"/>
              </p:cNvSpPr>
              <p:nvPr/>
            </p:nvSpPr>
            <p:spPr bwMode="auto">
              <a:xfrm>
                <a:off x="2115" y="1065"/>
                <a:ext cx="224" cy="20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강화</a:t>
                </a:r>
              </a:p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문화권</a:t>
                </a:r>
              </a:p>
            </p:txBody>
          </p:sp>
          <p:grpSp>
            <p:nvGrpSpPr>
              <p:cNvPr id="22" name="Group 93"/>
              <p:cNvGrpSpPr>
                <a:grpSpLocks/>
              </p:cNvGrpSpPr>
              <p:nvPr/>
            </p:nvGrpSpPr>
            <p:grpSpPr bwMode="auto">
              <a:xfrm>
                <a:off x="3423" y="1584"/>
                <a:ext cx="624" cy="556"/>
                <a:chOff x="3423" y="1584"/>
                <a:chExt cx="624" cy="556"/>
              </a:xfrm>
            </p:grpSpPr>
            <p:sp>
              <p:nvSpPr>
                <p:cNvPr id="122" name="Oval 94"/>
                <p:cNvSpPr>
                  <a:spLocks noChangeArrowheads="1"/>
                </p:cNvSpPr>
                <p:nvPr/>
              </p:nvSpPr>
              <p:spPr bwMode="auto">
                <a:xfrm rot="2255497">
                  <a:off x="3553" y="1584"/>
                  <a:ext cx="312" cy="48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endParaRPr>
                </a:p>
              </p:txBody>
            </p:sp>
            <p:sp>
              <p:nvSpPr>
                <p:cNvPr id="76906" name="Rectangle 95"/>
                <p:cNvSpPr>
                  <a:spLocks noChangeArrowheads="1"/>
                </p:cNvSpPr>
                <p:nvPr/>
              </p:nvSpPr>
              <p:spPr bwMode="auto">
                <a:xfrm>
                  <a:off x="3423" y="1692"/>
                  <a:ext cx="624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ko-KR" altLang="en-US" sz="600" b="0">
                      <a:solidFill>
                        <a:srgbClr val="FFFF00"/>
                      </a:solidFill>
                      <a:latin typeface="-윤고딕230" pitchFamily="18" charset="-127"/>
                      <a:ea typeface="-윤고딕230" pitchFamily="18" charset="-127"/>
                    </a:rPr>
                    <a:t>안동</a:t>
                  </a:r>
                </a:p>
                <a:p>
                  <a:pPr eaLnBrk="1" hangingPunct="1"/>
                  <a:r>
                    <a:rPr lang="ko-KR" altLang="en-US" sz="600" b="0">
                      <a:solidFill>
                        <a:srgbClr val="FFFF00"/>
                      </a:solidFill>
                      <a:latin typeface="-윤고딕230" pitchFamily="18" charset="-127"/>
                      <a:ea typeface="-윤고딕230" pitchFamily="18" charset="-127"/>
                    </a:rPr>
                    <a:t>문화권</a:t>
                  </a:r>
                </a:p>
              </p:txBody>
            </p:sp>
          </p:grpSp>
          <p:grpSp>
            <p:nvGrpSpPr>
              <p:cNvPr id="23" name="Group 96"/>
              <p:cNvGrpSpPr>
                <a:grpSpLocks/>
              </p:cNvGrpSpPr>
              <p:nvPr/>
            </p:nvGrpSpPr>
            <p:grpSpPr bwMode="auto">
              <a:xfrm>
                <a:off x="2538" y="2016"/>
                <a:ext cx="624" cy="567"/>
                <a:chOff x="2443" y="2040"/>
                <a:chExt cx="624" cy="567"/>
              </a:xfrm>
            </p:grpSpPr>
            <p:sp>
              <p:nvSpPr>
                <p:cNvPr id="120" name="Oval 97"/>
                <p:cNvSpPr>
                  <a:spLocks noChangeArrowheads="1"/>
                </p:cNvSpPr>
                <p:nvPr/>
              </p:nvSpPr>
              <p:spPr bwMode="auto">
                <a:xfrm rot="1191738">
                  <a:off x="2639" y="2040"/>
                  <a:ext cx="242" cy="5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ko-KR" altLang="en-US" sz="800" b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-윤고딕230" pitchFamily="18" charset="-127"/>
                    <a:ea typeface="-윤고딕230" pitchFamily="18" charset="-127"/>
                  </a:endParaRPr>
                </a:p>
              </p:txBody>
            </p:sp>
            <p:sp>
              <p:nvSpPr>
                <p:cNvPr id="121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2441" y="2089"/>
                  <a:ext cx="626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ko-KR" altLang="en-US" sz="600" b="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-윤고딕230" pitchFamily="18" charset="-127"/>
                      <a:ea typeface="-윤고딕230" pitchFamily="18" charset="-127"/>
                    </a:rPr>
                    <a:t>백제</a:t>
                  </a:r>
                </a:p>
                <a:p>
                  <a:pPr eaLnBrk="1" hangingPunct="1">
                    <a:defRPr/>
                  </a:pPr>
                  <a:r>
                    <a:rPr lang="ko-KR" altLang="en-US" sz="600" b="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-윤고딕230" pitchFamily="18" charset="-127"/>
                      <a:ea typeface="-윤고딕230" pitchFamily="18" charset="-127"/>
                    </a:rPr>
                    <a:t>문화권</a:t>
                  </a:r>
                </a:p>
              </p:txBody>
            </p:sp>
          </p:grpSp>
          <p:sp>
            <p:nvSpPr>
              <p:cNvPr id="118" name="Oval 99"/>
              <p:cNvSpPr>
                <a:spLocks noChangeArrowheads="1"/>
              </p:cNvSpPr>
              <p:nvPr/>
            </p:nvSpPr>
            <p:spPr bwMode="auto">
              <a:xfrm>
                <a:off x="3020" y="1483"/>
                <a:ext cx="315" cy="260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중원</a:t>
                </a:r>
              </a:p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문화권</a:t>
                </a:r>
              </a:p>
            </p:txBody>
          </p:sp>
          <p:sp>
            <p:nvSpPr>
              <p:cNvPr id="119" name="Oval 100"/>
              <p:cNvSpPr>
                <a:spLocks noChangeArrowheads="1"/>
              </p:cNvSpPr>
              <p:nvPr/>
            </p:nvSpPr>
            <p:spPr bwMode="auto">
              <a:xfrm>
                <a:off x="3604" y="2381"/>
                <a:ext cx="432" cy="288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r>
                  <a:rPr lang="ko-KR" altLang="en-US" sz="600" b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신라문화권</a:t>
                </a:r>
              </a:p>
            </p:txBody>
          </p:sp>
        </p:grpSp>
        <p:grpSp>
          <p:nvGrpSpPr>
            <p:cNvPr id="24" name="Group 101"/>
            <p:cNvGrpSpPr>
              <a:grpSpLocks/>
            </p:cNvGrpSpPr>
            <p:nvPr/>
          </p:nvGrpSpPr>
          <p:grpSpPr bwMode="auto">
            <a:xfrm>
              <a:off x="2904" y="1060"/>
              <a:ext cx="1651" cy="454"/>
              <a:chOff x="1655" y="555"/>
              <a:chExt cx="1840" cy="511"/>
            </a:xfrm>
          </p:grpSpPr>
          <p:sp>
            <p:nvSpPr>
              <p:cNvPr id="107" name="Oval 102"/>
              <p:cNvSpPr>
                <a:spLocks noChangeArrowheads="1"/>
              </p:cNvSpPr>
              <p:nvPr/>
            </p:nvSpPr>
            <p:spPr bwMode="auto">
              <a:xfrm rot="4187294">
                <a:off x="2431" y="-152"/>
                <a:ext cx="288" cy="1840"/>
              </a:xfrm>
              <a:prstGeom prst="ellipse">
                <a:avLst/>
              </a:pr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>
                      <a:alpha val="50000"/>
                    </a:srgbClr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eaLnBrk="1" hangingPunct="1">
                  <a:defRPr/>
                </a:pPr>
                <a:endParaRPr lang="ko-KR" altLang="en-US" sz="800">
                  <a:solidFill>
                    <a:srgbClr val="000000"/>
                  </a:solidFill>
                  <a:latin typeface="-윤고딕230" pitchFamily="18" charset="-127"/>
                  <a:ea typeface="-윤고딕230" pitchFamily="18" charset="-127"/>
                </a:endParaRPr>
              </a:p>
            </p:txBody>
          </p:sp>
          <p:sp>
            <p:nvSpPr>
              <p:cNvPr id="76891" name="Rectangle 103"/>
              <p:cNvSpPr>
                <a:spLocks noChangeArrowheads="1"/>
              </p:cNvSpPr>
              <p:nvPr/>
            </p:nvSpPr>
            <p:spPr bwMode="auto">
              <a:xfrm>
                <a:off x="1999" y="868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접</a:t>
                </a:r>
              </a:p>
            </p:txBody>
          </p:sp>
          <p:sp>
            <p:nvSpPr>
              <p:cNvPr id="76892" name="Rectangle 104"/>
              <p:cNvSpPr>
                <a:spLocks noChangeArrowheads="1"/>
              </p:cNvSpPr>
              <p:nvPr/>
            </p:nvSpPr>
            <p:spPr bwMode="auto">
              <a:xfrm>
                <a:off x="2132" y="825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경</a:t>
                </a:r>
              </a:p>
            </p:txBody>
          </p:sp>
          <p:sp>
            <p:nvSpPr>
              <p:cNvPr id="76893" name="Rectangle 105"/>
              <p:cNvSpPr>
                <a:spLocks noChangeArrowheads="1"/>
              </p:cNvSpPr>
              <p:nvPr/>
            </p:nvSpPr>
            <p:spPr bwMode="auto">
              <a:xfrm>
                <a:off x="2278" y="775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지</a:t>
                </a:r>
              </a:p>
            </p:txBody>
          </p:sp>
          <p:sp>
            <p:nvSpPr>
              <p:cNvPr id="76894" name="Rectangle 106"/>
              <p:cNvSpPr>
                <a:spLocks noChangeArrowheads="1"/>
              </p:cNvSpPr>
              <p:nvPr/>
            </p:nvSpPr>
            <p:spPr bwMode="auto">
              <a:xfrm>
                <a:off x="2408" y="728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역</a:t>
                </a:r>
              </a:p>
            </p:txBody>
          </p:sp>
          <p:sp>
            <p:nvSpPr>
              <p:cNvPr id="76895" name="Rectangle 107"/>
              <p:cNvSpPr>
                <a:spLocks noChangeArrowheads="1"/>
              </p:cNvSpPr>
              <p:nvPr/>
            </p:nvSpPr>
            <p:spPr bwMode="auto">
              <a:xfrm>
                <a:off x="2595" y="652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관</a:t>
                </a:r>
              </a:p>
            </p:txBody>
          </p:sp>
          <p:sp>
            <p:nvSpPr>
              <p:cNvPr id="76896" name="Rectangle 108"/>
              <p:cNvSpPr>
                <a:spLocks noChangeArrowheads="1"/>
              </p:cNvSpPr>
              <p:nvPr/>
            </p:nvSpPr>
            <p:spPr bwMode="auto">
              <a:xfrm>
                <a:off x="2730" y="602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리</a:t>
                </a:r>
              </a:p>
            </p:txBody>
          </p:sp>
          <p:sp>
            <p:nvSpPr>
              <p:cNvPr id="76897" name="Rectangle 109"/>
              <p:cNvSpPr>
                <a:spLocks noChangeArrowheads="1"/>
              </p:cNvSpPr>
              <p:nvPr/>
            </p:nvSpPr>
            <p:spPr bwMode="auto">
              <a:xfrm>
                <a:off x="2864" y="555"/>
                <a:ext cx="148" cy="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/>
                <a:r>
                  <a:rPr lang="ko-KR" altLang="en-US" sz="800" b="0">
                    <a:solidFill>
                      <a:srgbClr val="000000"/>
                    </a:solidFill>
                    <a:latin typeface="-윤고딕230" pitchFamily="18" charset="-127"/>
                    <a:ea typeface="-윤고딕230" pitchFamily="18" charset="-127"/>
                  </a:rPr>
                  <a:t>권</a:t>
                </a:r>
              </a:p>
            </p:txBody>
          </p:sp>
        </p:grpSp>
        <p:sp>
          <p:nvSpPr>
            <p:cNvPr id="41" name="Text Box 112"/>
            <p:cNvSpPr txBox="1">
              <a:spLocks noChangeArrowheads="1"/>
            </p:cNvSpPr>
            <p:nvPr/>
          </p:nvSpPr>
          <p:spPr bwMode="auto">
            <a:xfrm>
              <a:off x="5296" y="1703"/>
              <a:ext cx="429" cy="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환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동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해</a:t>
              </a:r>
            </a:p>
            <a:p>
              <a:pPr eaLnBrk="1" hangingPunct="1">
                <a:defRPr/>
              </a:pPr>
              <a:r>
                <a:rPr lang="ko-KR" altLang="en-US" sz="1000" b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-윤고딕230" pitchFamily="18" charset="-127"/>
                  <a:ea typeface="-윤고딕230" pitchFamily="18" charset="-127"/>
                </a:rPr>
                <a:t>권</a:t>
              </a:r>
            </a:p>
          </p:txBody>
        </p:sp>
        <p:sp>
          <p:nvSpPr>
            <p:cNvPr id="42" name="AutoShape 113"/>
            <p:cNvSpPr>
              <a:spLocks noChangeArrowheads="1"/>
            </p:cNvSpPr>
            <p:nvPr/>
          </p:nvSpPr>
          <p:spPr bwMode="auto">
            <a:xfrm flipH="1">
              <a:off x="5210" y="1981"/>
              <a:ext cx="283" cy="423"/>
            </a:xfrm>
            <a:prstGeom prst="leftRightArrow">
              <a:avLst>
                <a:gd name="adj1" fmla="val 50111"/>
                <a:gd name="adj2" fmla="val 2563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latinLnBrk="1" hangingPunct="1">
                <a:defRPr/>
              </a:pPr>
              <a:endParaRPr kumimoji="1" lang="ko-KR" altLang="en-US" sz="1200" b="0">
                <a:solidFill>
                  <a:srgbClr val="000066"/>
                </a:solidFill>
                <a:latin typeface="-윤고딕250" pitchFamily="18" charset="-127"/>
                <a:ea typeface="-윤고딕250" pitchFamily="18" charset="-127"/>
              </a:endParaRPr>
            </a:p>
          </p:txBody>
        </p:sp>
        <p:grpSp>
          <p:nvGrpSpPr>
            <p:cNvPr id="25" name="Group 114"/>
            <p:cNvGrpSpPr>
              <a:grpSpLocks/>
            </p:cNvGrpSpPr>
            <p:nvPr/>
          </p:nvGrpSpPr>
          <p:grpSpPr bwMode="auto">
            <a:xfrm>
              <a:off x="3241" y="3883"/>
              <a:ext cx="1454" cy="508"/>
              <a:chOff x="1827" y="3698"/>
              <a:chExt cx="1616" cy="768"/>
            </a:xfrm>
          </p:grpSpPr>
          <p:sp>
            <p:nvSpPr>
              <p:cNvPr id="105" name="Text Box 115"/>
              <p:cNvSpPr txBox="1">
                <a:spLocks noChangeArrowheads="1"/>
              </p:cNvSpPr>
              <p:nvPr/>
            </p:nvSpPr>
            <p:spPr bwMode="auto">
              <a:xfrm>
                <a:off x="1827" y="3918"/>
                <a:ext cx="1616" cy="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050" b="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환 태 평 양</a:t>
                </a:r>
              </a:p>
            </p:txBody>
          </p:sp>
          <p:sp>
            <p:nvSpPr>
              <p:cNvPr id="106" name="AutoShape 116"/>
              <p:cNvSpPr>
                <a:spLocks noChangeArrowheads="1"/>
              </p:cNvSpPr>
              <p:nvPr/>
            </p:nvSpPr>
            <p:spPr bwMode="auto">
              <a:xfrm rot="5400000" flipH="1">
                <a:off x="2921" y="3617"/>
                <a:ext cx="314" cy="476"/>
              </a:xfrm>
              <a:prstGeom prst="leftRightArrow">
                <a:avLst>
                  <a:gd name="adj1" fmla="val 50111"/>
                  <a:gd name="adj2" fmla="val 25630"/>
                </a:avLst>
              </a:prstGeom>
              <a:gradFill rotWithShape="0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627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latinLnBrk="1" hangingPunct="1">
                  <a:defRPr/>
                </a:pPr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</p:grpSp>
        <p:grpSp>
          <p:nvGrpSpPr>
            <p:cNvPr id="26" name="Group 117"/>
            <p:cNvGrpSpPr>
              <a:grpSpLocks/>
            </p:cNvGrpSpPr>
            <p:nvPr/>
          </p:nvGrpSpPr>
          <p:grpSpPr bwMode="auto">
            <a:xfrm>
              <a:off x="2540" y="508"/>
              <a:ext cx="1464" cy="592"/>
              <a:chOff x="1240" y="-65"/>
              <a:chExt cx="1629" cy="671"/>
            </a:xfrm>
          </p:grpSpPr>
          <p:sp>
            <p:nvSpPr>
              <p:cNvPr id="76884" name="Text Box 118"/>
              <p:cNvSpPr txBox="1">
                <a:spLocks noChangeArrowheads="1"/>
              </p:cNvSpPr>
              <p:nvPr/>
            </p:nvSpPr>
            <p:spPr bwMode="auto">
              <a:xfrm>
                <a:off x="1240" y="-65"/>
                <a:ext cx="1629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r>
                  <a:rPr lang="ko-KR" altLang="en-US" sz="1000" b="0" dirty="0">
                    <a:solidFill>
                      <a:srgbClr val="003399"/>
                    </a:solidFill>
                    <a:latin typeface="-윤고딕230" pitchFamily="18" charset="-127"/>
                    <a:ea typeface="-윤고딕230" pitchFamily="18" charset="-127"/>
                  </a:rPr>
                  <a:t>북한</a:t>
                </a:r>
                <a:r>
                  <a:rPr lang="en-US" altLang="ko-KR" sz="1000" b="0" dirty="0">
                    <a:solidFill>
                      <a:srgbClr val="003399"/>
                    </a:solidFill>
                    <a:latin typeface="Times New Roman" pitchFamily="18" charset="0"/>
                    <a:ea typeface="-윤고딕230" pitchFamily="18" charset="-127"/>
                  </a:rPr>
                  <a:t>·</a:t>
                </a:r>
                <a:r>
                  <a:rPr lang="ko-KR" altLang="en-US" sz="1000" b="0" dirty="0">
                    <a:solidFill>
                      <a:srgbClr val="003399"/>
                    </a:solidFill>
                    <a:latin typeface="-윤고딕230" pitchFamily="18" charset="-127"/>
                    <a:ea typeface="-윤고딕230" pitchFamily="18" charset="-127"/>
                  </a:rPr>
                  <a:t>대륙경제권</a:t>
                </a:r>
              </a:p>
            </p:txBody>
          </p:sp>
          <p:sp>
            <p:nvSpPr>
              <p:cNvPr id="104" name="AutoShape 119"/>
              <p:cNvSpPr>
                <a:spLocks noChangeArrowheads="1"/>
              </p:cNvSpPr>
              <p:nvPr/>
            </p:nvSpPr>
            <p:spPr bwMode="auto">
              <a:xfrm rot="4276854" flipH="1">
                <a:off x="2337" y="209"/>
                <a:ext cx="316" cy="477"/>
              </a:xfrm>
              <a:prstGeom prst="leftRightArrow">
                <a:avLst>
                  <a:gd name="adj1" fmla="val 50111"/>
                  <a:gd name="adj2" fmla="val 25630"/>
                </a:avLst>
              </a:prstGeom>
              <a:gradFill rotWithShape="0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627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latinLnBrk="1" hangingPunct="1">
                  <a:defRPr/>
                </a:pPr>
                <a:endParaRPr kumimoji="1" lang="ko-KR" altLang="en-US" sz="1200" b="0">
                  <a:solidFill>
                    <a:srgbClr val="000066"/>
                  </a:solidFill>
                  <a:latin typeface="-윤고딕250" pitchFamily="18" charset="-127"/>
                  <a:ea typeface="-윤고딕250" pitchFamily="18" charset="-127"/>
                </a:endParaRPr>
              </a:p>
            </p:txBody>
          </p:sp>
        </p:grpSp>
        <p:grpSp>
          <p:nvGrpSpPr>
            <p:cNvPr id="27" name="Group 120"/>
            <p:cNvGrpSpPr>
              <a:grpSpLocks/>
            </p:cNvGrpSpPr>
            <p:nvPr/>
          </p:nvGrpSpPr>
          <p:grpSpPr bwMode="auto">
            <a:xfrm>
              <a:off x="3046" y="1719"/>
              <a:ext cx="2033" cy="1822"/>
              <a:chOff x="1813" y="1301"/>
              <a:chExt cx="2267" cy="2057"/>
            </a:xfrm>
          </p:grpSpPr>
          <p:grpSp>
            <p:nvGrpSpPr>
              <p:cNvPr id="28" name="Group 121"/>
              <p:cNvGrpSpPr>
                <a:grpSpLocks/>
              </p:cNvGrpSpPr>
              <p:nvPr/>
            </p:nvGrpSpPr>
            <p:grpSpPr bwMode="auto">
              <a:xfrm>
                <a:off x="1930" y="1301"/>
                <a:ext cx="2150" cy="2057"/>
                <a:chOff x="1930" y="1301"/>
                <a:chExt cx="2150" cy="2057"/>
              </a:xfrm>
            </p:grpSpPr>
            <p:pic>
              <p:nvPicPr>
                <p:cNvPr id="76881" name="Picture 122" descr="SY3120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818" y="2832"/>
                  <a:ext cx="262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82" name="Picture 123" descr="SY312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037" y="3143"/>
                  <a:ext cx="262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83" name="Picture 124" descr="SY3128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1930" y="1301"/>
                  <a:ext cx="194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9" name="Text Box 125"/>
              <p:cNvSpPr txBox="1">
                <a:spLocks noChangeAspect="1" noChangeArrowheads="1"/>
              </p:cNvSpPr>
              <p:nvPr/>
            </p:nvSpPr>
            <p:spPr bwMode="auto">
              <a:xfrm>
                <a:off x="1815" y="1488"/>
                <a:ext cx="435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ko-KR" altLang="en-US" sz="200" b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인천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ko-KR" altLang="en-US" sz="200" b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국제공항</a:t>
                </a:r>
              </a:p>
            </p:txBody>
          </p:sp>
        </p:grpSp>
        <p:grpSp>
          <p:nvGrpSpPr>
            <p:cNvPr id="29" name="Group 126"/>
            <p:cNvGrpSpPr>
              <a:grpSpLocks/>
            </p:cNvGrpSpPr>
            <p:nvPr/>
          </p:nvGrpSpPr>
          <p:grpSpPr bwMode="auto">
            <a:xfrm>
              <a:off x="3236" y="1076"/>
              <a:ext cx="1653" cy="2898"/>
              <a:chOff x="2015" y="576"/>
              <a:chExt cx="1839" cy="3276"/>
            </a:xfrm>
          </p:grpSpPr>
          <p:pic>
            <p:nvPicPr>
              <p:cNvPr id="76872" name="Picture 127" descr="SY312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068" y="3024"/>
                <a:ext cx="140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3" name="Picture 128" descr="SY312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19" y="2765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4" name="Picture 129" descr="SY312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504" y="2208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5" name="Picture 130" descr="SY312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967" y="1758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6" name="Picture 131" descr="SY312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015" y="3710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7" name="Picture 132" descr="SY3128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456" y="576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78" name="Picture 133" descr="SY312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2313" y="1154"/>
                <a:ext cx="135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6828" name="Oval 134"/>
            <p:cNvSpPr>
              <a:spLocks noChangeArrowheads="1"/>
            </p:cNvSpPr>
            <p:nvPr/>
          </p:nvSpPr>
          <p:spPr bwMode="auto">
            <a:xfrm>
              <a:off x="3831" y="2478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26B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eaLnBrk="1" latinLnBrk="1" hangingPunct="1"/>
              <a:endParaRPr kumimoji="1" lang="ko-KR" altLang="en-US" sz="1200" b="0">
                <a:solidFill>
                  <a:srgbClr val="000066"/>
                </a:solidFill>
                <a:latin typeface="-윤고딕250" pitchFamily="18" charset="-127"/>
                <a:ea typeface="-윤고딕250" pitchFamily="18" charset="-127"/>
              </a:endParaRPr>
            </a:p>
          </p:txBody>
        </p:sp>
        <p:grpSp>
          <p:nvGrpSpPr>
            <p:cNvPr id="30" name="Group 135"/>
            <p:cNvGrpSpPr>
              <a:grpSpLocks/>
            </p:cNvGrpSpPr>
            <p:nvPr/>
          </p:nvGrpSpPr>
          <p:grpSpPr bwMode="auto">
            <a:xfrm>
              <a:off x="2556" y="1208"/>
              <a:ext cx="2919" cy="3193"/>
              <a:chOff x="1257" y="727"/>
              <a:chExt cx="3263" cy="3609"/>
            </a:xfrm>
          </p:grpSpPr>
          <p:grpSp>
            <p:nvGrpSpPr>
              <p:cNvPr id="33" name="Group 137"/>
              <p:cNvGrpSpPr>
                <a:grpSpLocks/>
              </p:cNvGrpSpPr>
              <p:nvPr/>
            </p:nvGrpSpPr>
            <p:grpSpPr bwMode="auto">
              <a:xfrm>
                <a:off x="1257" y="727"/>
                <a:ext cx="3263" cy="3609"/>
                <a:chOff x="1257" y="727"/>
                <a:chExt cx="3263" cy="3609"/>
              </a:xfrm>
            </p:grpSpPr>
            <p:grpSp>
              <p:nvGrpSpPr>
                <p:cNvPr id="34" name="Group 138"/>
                <p:cNvGrpSpPr>
                  <a:grpSpLocks/>
                </p:cNvGrpSpPr>
                <p:nvPr/>
              </p:nvGrpSpPr>
              <p:grpSpPr bwMode="auto">
                <a:xfrm>
                  <a:off x="2911" y="1680"/>
                  <a:ext cx="691" cy="500"/>
                  <a:chOff x="2928" y="1680"/>
                  <a:chExt cx="691" cy="500"/>
                </a:xfrm>
              </p:grpSpPr>
              <p:sp>
                <p:nvSpPr>
                  <p:cNvPr id="76870" name="Oval 139"/>
                  <p:cNvSpPr>
                    <a:spLocks noChangeAspect="1" noChangeArrowheads="1"/>
                  </p:cNvSpPr>
                  <p:nvPr/>
                </p:nvSpPr>
                <p:spPr bwMode="auto">
                  <a:xfrm rot="6657883">
                    <a:off x="2826" y="1782"/>
                    <a:ext cx="500" cy="296"/>
                  </a:xfrm>
                  <a:prstGeom prst="ellipse">
                    <a:avLst/>
                  </a:prstGeom>
                  <a:solidFill>
                    <a:srgbClr val="00FFFF">
                      <a:alpha val="50195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latinLnBrk="1" hangingPunct="1"/>
                    <a:endParaRPr kumimoji="1" lang="ko-KR" altLang="en-US" sz="1200" b="0">
                      <a:solidFill>
                        <a:srgbClr val="000066"/>
                      </a:solidFill>
                      <a:latin typeface="-윤고딕250" pitchFamily="18" charset="-127"/>
                      <a:ea typeface="-윤고딕250" pitchFamily="18" charset="-127"/>
                    </a:endParaRPr>
                  </a:p>
                </p:txBody>
              </p:sp>
              <p:sp>
                <p:nvSpPr>
                  <p:cNvPr id="90" name="Text Box 14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933" y="1946"/>
                    <a:ext cx="684" cy="1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eaLnBrk="1" hangingPunct="1">
                      <a:defRPr/>
                    </a:pPr>
                    <a:r>
                      <a: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  <a:sym typeface="Wingdings" pitchFamily="2" charset="2"/>
                      </a:rPr>
                      <a:t>대전</a:t>
                    </a:r>
                    <a:r>
                      <a:rPr lang="ko-KR" altLang="en-US" sz="700" b="0" dirty="0" err="1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  <a:sym typeface="Wingdings" pitchFamily="2" charset="2"/>
                      </a:rPr>
                      <a:t>청주권</a:t>
                    </a:r>
                    <a:endParaRPr lang="ko-KR" altLang="en-US" sz="700" b="0" dirty="0">
                      <a:solidFill>
                        <a:srgbClr val="0033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-윤고딕230" pitchFamily="18" charset="-127"/>
                      <a:ea typeface="-윤고딕230" pitchFamily="18" charset="-127"/>
                    </a:endParaRPr>
                  </a:p>
                </p:txBody>
              </p:sp>
            </p:grpSp>
            <p:grpSp>
              <p:nvGrpSpPr>
                <p:cNvPr id="35" name="Group 141"/>
                <p:cNvGrpSpPr>
                  <a:grpSpLocks/>
                </p:cNvGrpSpPr>
                <p:nvPr/>
              </p:nvGrpSpPr>
              <p:grpSpPr bwMode="auto">
                <a:xfrm>
                  <a:off x="1257" y="727"/>
                  <a:ext cx="3263" cy="3609"/>
                  <a:chOff x="1257" y="727"/>
                  <a:chExt cx="3263" cy="3609"/>
                </a:xfrm>
              </p:grpSpPr>
              <p:grpSp>
                <p:nvGrpSpPr>
                  <p:cNvPr id="37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2182" y="2869"/>
                    <a:ext cx="1056" cy="403"/>
                    <a:chOff x="2182" y="2869"/>
                    <a:chExt cx="1056" cy="403"/>
                  </a:xfrm>
                </p:grpSpPr>
                <p:sp>
                  <p:nvSpPr>
                    <p:cNvPr id="76868" name="Oval 1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8716072">
                      <a:off x="2182" y="2869"/>
                      <a:ext cx="653" cy="308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88" name="Text Box 144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260" y="2949"/>
                      <a:ext cx="978" cy="3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</a:rPr>
                        <a:t>광주</a:t>
                      </a: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</a:t>
                      </a:r>
                      <a:r>
                        <a:rPr lang="ko-KR" altLang="en-US" sz="700" b="0" dirty="0" err="1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목포권</a:t>
                      </a:r>
                      <a:endPara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  <a:sym typeface="Wingdings" pitchFamily="2" charset="2"/>
                      </a:endParaRPr>
                    </a:p>
                  </p:txBody>
                </p:sp>
              </p:grpSp>
              <p:grpSp>
                <p:nvGrpSpPr>
                  <p:cNvPr id="38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383" y="1968"/>
                    <a:ext cx="674" cy="500"/>
                    <a:chOff x="2383" y="1968"/>
                    <a:chExt cx="674" cy="500"/>
                  </a:xfrm>
                </p:grpSpPr>
                <p:sp>
                  <p:nvSpPr>
                    <p:cNvPr id="76866" name="Oval 1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495206">
                      <a:off x="2290" y="2070"/>
                      <a:ext cx="500" cy="296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86" name="Text Box 14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383" y="2181"/>
                      <a:ext cx="672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</a:rPr>
                        <a:t>전주</a:t>
                      </a:r>
                      <a:r>
                        <a:rPr lang="en-US" altLang="ko-KR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-윤고딕230" pitchFamily="18" charset="-127"/>
                        </a:rPr>
                        <a:t>·</a:t>
                      </a:r>
                      <a:r>
                        <a:rPr lang="ko-KR" altLang="en-US" sz="700" b="0" dirty="0" err="1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</a:rPr>
                        <a:t>군장권</a:t>
                      </a:r>
                      <a:endPara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grpSp>
                <p:nvGrpSpPr>
                  <p:cNvPr id="39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3311" y="2064"/>
                    <a:ext cx="1150" cy="418"/>
                    <a:chOff x="3311" y="2064"/>
                    <a:chExt cx="1150" cy="418"/>
                  </a:xfrm>
                </p:grpSpPr>
                <p:sp>
                  <p:nvSpPr>
                    <p:cNvPr id="76864" name="Oval 14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2709">
                      <a:off x="3311" y="2064"/>
                      <a:ext cx="769" cy="356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84" name="Text Box 150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482" y="2160"/>
                      <a:ext cx="979" cy="32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대구</a:t>
                      </a:r>
                      <a:r>
                        <a:rPr lang="ko-KR" altLang="en-US" sz="700" b="0" dirty="0" err="1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포항권</a:t>
                      </a:r>
                      <a:endPara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grpSp>
                <p:nvGrpSpPr>
                  <p:cNvPr id="40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2281" y="1584"/>
                    <a:ext cx="897" cy="361"/>
                    <a:chOff x="2281" y="1584"/>
                    <a:chExt cx="897" cy="361"/>
                  </a:xfrm>
                </p:grpSpPr>
                <p:sp>
                  <p:nvSpPr>
                    <p:cNvPr id="76862" name="Oval 15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6340">
                      <a:off x="2281" y="1584"/>
                      <a:ext cx="648" cy="308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82" name="Text Box 153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372" y="1622"/>
                      <a:ext cx="804" cy="3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</a:rPr>
                        <a:t>아산만권</a:t>
                      </a:r>
                    </a:p>
                  </p:txBody>
                </p:sp>
              </p:grpSp>
              <p:grpSp>
                <p:nvGrpSpPr>
                  <p:cNvPr id="43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3505" y="2544"/>
                    <a:ext cx="1015" cy="445"/>
                    <a:chOff x="3505" y="2544"/>
                    <a:chExt cx="1015" cy="445"/>
                  </a:xfrm>
                </p:grpSpPr>
                <p:sp>
                  <p:nvSpPr>
                    <p:cNvPr id="76860" name="Oval 15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600000">
                      <a:off x="3505" y="2544"/>
                      <a:ext cx="621" cy="395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80" name="Text Box 156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541" y="2665"/>
                      <a:ext cx="979" cy="32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부산</a:t>
                      </a:r>
                      <a:r>
                        <a:rPr lang="ko-KR" altLang="en-US" sz="700" b="0" dirty="0" err="1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경남권</a:t>
                      </a:r>
                      <a:endPara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grpSp>
                <p:nvGrpSpPr>
                  <p:cNvPr id="44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2890" y="2880"/>
                    <a:ext cx="1107" cy="405"/>
                    <a:chOff x="2881" y="2880"/>
                    <a:chExt cx="1107" cy="405"/>
                  </a:xfrm>
                </p:grpSpPr>
                <p:sp>
                  <p:nvSpPr>
                    <p:cNvPr id="76858" name="Oval 1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600000">
                      <a:off x="2881" y="2880"/>
                      <a:ext cx="648" cy="308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78" name="Text Box 159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879" y="2960"/>
                      <a:ext cx="1110" cy="3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광양만</a:t>
                      </a:r>
                      <a:r>
                        <a:rPr lang="ko-KR" altLang="en-US" sz="700" b="0" dirty="0" err="1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진주권</a:t>
                      </a:r>
                      <a:endParaRPr lang="ko-KR" altLang="en-US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grpSp>
                <p:nvGrpSpPr>
                  <p:cNvPr id="45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1257" y="3787"/>
                    <a:ext cx="1238" cy="549"/>
                    <a:chOff x="1257" y="3787"/>
                    <a:chExt cx="1238" cy="549"/>
                  </a:xfrm>
                </p:grpSpPr>
                <p:sp>
                  <p:nvSpPr>
                    <p:cNvPr id="76856" name="Oval 1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600000">
                      <a:off x="1847" y="3787"/>
                      <a:ext cx="648" cy="308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76" name="Text Box 162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257" y="3839"/>
                      <a:ext cx="1170" cy="4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1" hangingPunct="1">
                        <a:defRPr/>
                      </a:pP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제주도</a:t>
                      </a:r>
                    </a:p>
                    <a:p>
                      <a:pPr eaLnBrk="1" hangingPunct="1">
                        <a:defRPr/>
                      </a:pPr>
                      <a:r>
                        <a:rPr lang="en-US" altLang="ko-KR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국제자유도시</a:t>
                      </a:r>
                      <a:r>
                        <a:rPr lang="en-US" altLang="ko-KR" sz="700" b="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)</a:t>
                      </a:r>
                      <a:endParaRPr lang="en-US" altLang="ko-KR" sz="700" b="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grpSp>
                <p:nvGrpSpPr>
                  <p:cNvPr id="46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466" y="727"/>
                    <a:ext cx="864" cy="778"/>
                    <a:chOff x="3466" y="727"/>
                    <a:chExt cx="864" cy="778"/>
                  </a:xfrm>
                </p:grpSpPr>
                <p:sp>
                  <p:nvSpPr>
                    <p:cNvPr id="76854" name="Oval 1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3766826">
                      <a:off x="3387" y="914"/>
                      <a:ext cx="670" cy="296"/>
                    </a:xfrm>
                    <a:prstGeom prst="ellipse">
                      <a:avLst/>
                    </a:prstGeom>
                    <a:solidFill>
                      <a:srgbClr val="00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eaLnBrk="1" latinLnBrk="1" hangingPunct="1"/>
                      <a:endParaRPr kumimoji="1" lang="ko-KR" altLang="en-US" sz="1200" b="0">
                        <a:solidFill>
                          <a:srgbClr val="000066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p:txBody>
                </p:sp>
                <p:sp>
                  <p:nvSpPr>
                    <p:cNvPr id="74" name="Text Box 165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464" y="1008"/>
                      <a:ext cx="864" cy="4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eaLnBrk="1" hangingPunct="1">
                        <a:defRPr/>
                      </a:pPr>
                      <a:r>
                        <a:rPr lang="ko-KR" altLang="en-US" sz="700" b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-윤고딕230" pitchFamily="18" charset="-127"/>
                          <a:ea typeface="-윤고딕230" pitchFamily="18" charset="-127"/>
                          <a:sym typeface="Wingdings" pitchFamily="2" charset="2"/>
                        </a:rPr>
                        <a:t>강원동해안권</a:t>
                      </a:r>
                      <a:endParaRPr lang="ko-KR" altLang="en-US" sz="700" b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-윤고딕230" pitchFamily="18" charset="-127"/>
                        <a:ea typeface="-윤고딕230" pitchFamily="18" charset="-127"/>
                      </a:endParaRPr>
                    </a:p>
                  </p:txBody>
                </p:sp>
              </p:grpSp>
              <p:sp>
                <p:nvSpPr>
                  <p:cNvPr id="76853" name="Oval 166"/>
                  <p:cNvSpPr>
                    <a:spLocks noChangeAspect="1" noChangeArrowheads="1"/>
                  </p:cNvSpPr>
                  <p:nvPr/>
                </p:nvSpPr>
                <p:spPr bwMode="auto">
                  <a:xfrm rot="1706385">
                    <a:off x="3216" y="1392"/>
                    <a:ext cx="550" cy="260"/>
                  </a:xfrm>
                  <a:prstGeom prst="ellipse">
                    <a:avLst/>
                  </a:prstGeom>
                  <a:solidFill>
                    <a:srgbClr val="00FFFF">
                      <a:alpha val="50195"/>
                    </a:srgb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latinLnBrk="1" hangingPunct="1"/>
                    <a:endParaRPr kumimoji="1" lang="ko-KR" altLang="en-US" sz="1200" b="0">
                      <a:solidFill>
                        <a:srgbClr val="000066"/>
                      </a:solidFill>
                      <a:latin typeface="-윤고딕250" pitchFamily="18" charset="-127"/>
                      <a:ea typeface="-윤고딕250" pitchFamily="18" charset="-127"/>
                    </a:endParaRPr>
                  </a:p>
                </p:txBody>
              </p:sp>
            </p:grpSp>
          </p:grpSp>
          <p:sp>
            <p:nvSpPr>
              <p:cNvPr id="60" name="Text Box 136"/>
              <p:cNvSpPr txBox="1">
                <a:spLocks noChangeAspect="1" noChangeArrowheads="1"/>
              </p:cNvSpPr>
              <p:nvPr/>
            </p:nvSpPr>
            <p:spPr bwMode="auto">
              <a:xfrm>
                <a:off x="3154" y="1375"/>
                <a:ext cx="932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ko-KR" altLang="en-US" sz="700" b="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중부내륙권</a:t>
                </a:r>
              </a:p>
            </p:txBody>
          </p:sp>
        </p:grpSp>
        <p:grpSp>
          <p:nvGrpSpPr>
            <p:cNvPr id="47" name="Group 167"/>
            <p:cNvGrpSpPr>
              <a:grpSpLocks/>
            </p:cNvGrpSpPr>
            <p:nvPr/>
          </p:nvGrpSpPr>
          <p:grpSpPr bwMode="auto">
            <a:xfrm>
              <a:off x="4208" y="1072"/>
              <a:ext cx="659" cy="1752"/>
              <a:chOff x="3387" y="546"/>
              <a:chExt cx="795" cy="1978"/>
            </a:xfrm>
          </p:grpSpPr>
          <p:sp>
            <p:nvSpPr>
              <p:cNvPr id="50" name="Text Box 168"/>
              <p:cNvSpPr txBox="1">
                <a:spLocks noChangeArrowheads="1"/>
              </p:cNvSpPr>
              <p:nvPr/>
            </p:nvSpPr>
            <p:spPr bwMode="auto">
              <a:xfrm>
                <a:off x="3613" y="544"/>
                <a:ext cx="236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백</a:t>
                </a:r>
              </a:p>
            </p:txBody>
          </p:sp>
          <p:sp>
            <p:nvSpPr>
              <p:cNvPr id="51" name="Text Box 169"/>
              <p:cNvSpPr txBox="1">
                <a:spLocks noChangeArrowheads="1"/>
              </p:cNvSpPr>
              <p:nvPr/>
            </p:nvSpPr>
            <p:spPr bwMode="auto">
              <a:xfrm>
                <a:off x="3731" y="735"/>
                <a:ext cx="236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두</a:t>
                </a:r>
              </a:p>
            </p:txBody>
          </p:sp>
          <p:sp>
            <p:nvSpPr>
              <p:cNvPr id="52" name="Text Box 170"/>
              <p:cNvSpPr txBox="1">
                <a:spLocks noChangeArrowheads="1"/>
              </p:cNvSpPr>
              <p:nvPr/>
            </p:nvSpPr>
            <p:spPr bwMode="auto">
              <a:xfrm>
                <a:off x="3823" y="881"/>
                <a:ext cx="237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대</a:t>
                </a:r>
              </a:p>
            </p:txBody>
          </p:sp>
          <p:sp>
            <p:nvSpPr>
              <p:cNvPr id="53" name="Text Box 171"/>
              <p:cNvSpPr txBox="1">
                <a:spLocks noChangeArrowheads="1"/>
              </p:cNvSpPr>
              <p:nvPr/>
            </p:nvSpPr>
            <p:spPr bwMode="auto">
              <a:xfrm>
                <a:off x="3948" y="1092"/>
                <a:ext cx="236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간</a:t>
                </a:r>
              </a:p>
            </p:txBody>
          </p:sp>
          <p:sp>
            <p:nvSpPr>
              <p:cNvPr id="54" name="Text Box 172"/>
              <p:cNvSpPr txBox="1">
                <a:spLocks noChangeArrowheads="1"/>
              </p:cNvSpPr>
              <p:nvPr/>
            </p:nvSpPr>
            <p:spPr bwMode="auto">
              <a:xfrm>
                <a:off x="3837" y="1234"/>
                <a:ext cx="235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민</a:t>
                </a:r>
              </a:p>
            </p:txBody>
          </p:sp>
          <p:sp>
            <p:nvSpPr>
              <p:cNvPr id="55" name="Text Box 173"/>
              <p:cNvSpPr txBox="1">
                <a:spLocks noChangeArrowheads="1"/>
              </p:cNvSpPr>
              <p:nvPr/>
            </p:nvSpPr>
            <p:spPr bwMode="auto">
              <a:xfrm>
                <a:off x="3721" y="1373"/>
                <a:ext cx="236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족</a:t>
                </a:r>
              </a:p>
            </p:txBody>
          </p:sp>
          <p:sp>
            <p:nvSpPr>
              <p:cNvPr id="56" name="Text Box 174"/>
              <p:cNvSpPr txBox="1">
                <a:spLocks noChangeArrowheads="1"/>
              </p:cNvSpPr>
              <p:nvPr/>
            </p:nvSpPr>
            <p:spPr bwMode="auto">
              <a:xfrm>
                <a:off x="3587" y="1643"/>
                <a:ext cx="236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생</a:t>
                </a:r>
              </a:p>
            </p:txBody>
          </p:sp>
          <p:sp>
            <p:nvSpPr>
              <p:cNvPr id="57" name="Text Box 175"/>
              <p:cNvSpPr txBox="1">
                <a:spLocks noChangeArrowheads="1"/>
              </p:cNvSpPr>
              <p:nvPr/>
            </p:nvSpPr>
            <p:spPr bwMode="auto">
              <a:xfrm>
                <a:off x="3542" y="1872"/>
                <a:ext cx="237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태</a:t>
                </a:r>
              </a:p>
            </p:txBody>
          </p:sp>
          <p:sp>
            <p:nvSpPr>
              <p:cNvPr id="58" name="Text Box 176"/>
              <p:cNvSpPr txBox="1">
                <a:spLocks noChangeArrowheads="1"/>
              </p:cNvSpPr>
              <p:nvPr/>
            </p:nvSpPr>
            <p:spPr bwMode="auto">
              <a:xfrm>
                <a:off x="3451" y="2026"/>
                <a:ext cx="235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공</a:t>
                </a:r>
              </a:p>
            </p:txBody>
          </p:sp>
          <p:sp>
            <p:nvSpPr>
              <p:cNvPr id="59" name="Text Box 177"/>
              <p:cNvSpPr txBox="1">
                <a:spLocks noChangeArrowheads="1"/>
              </p:cNvSpPr>
              <p:nvPr/>
            </p:nvSpPr>
            <p:spPr bwMode="auto">
              <a:xfrm>
                <a:off x="3387" y="2225"/>
                <a:ext cx="235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ko-KR" altLang="en-US" sz="12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-윤고딕230" pitchFamily="18" charset="-127"/>
                    <a:ea typeface="-윤고딕230" pitchFamily="18" charset="-127"/>
                  </a:rPr>
                  <a:t>원</a:t>
                </a:r>
              </a:p>
            </p:txBody>
          </p:sp>
        </p:grpSp>
      </p:grpSp>
      <p:sp>
        <p:nvSpPr>
          <p:cNvPr id="198" name="Rectangle 10"/>
          <p:cNvSpPr>
            <a:spLocks noChangeArrowheads="1"/>
          </p:cNvSpPr>
          <p:nvPr/>
        </p:nvSpPr>
        <p:spPr bwMode="auto">
          <a:xfrm>
            <a:off x="436563" y="1508125"/>
            <a:ext cx="4416425" cy="1716088"/>
          </a:xfrm>
          <a:prstGeom prst="rect">
            <a:avLst/>
          </a:prstGeom>
        </p:spPr>
        <p:txBody>
          <a:bodyPr wrap="none"/>
          <a:lstStyle/>
          <a:p>
            <a:pPr algn="l" eaLnBrk="1" latin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kumimoji="0" lang="ko-KR" altLang="en-US" sz="22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</a:t>
            </a:r>
            <a:r>
              <a:rPr kumimoji="0" lang="en-US" altLang="ko-KR" sz="22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Main Goals</a:t>
            </a:r>
            <a:endParaRPr kumimoji="0" lang="en-US" altLang="ko-KR" sz="22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 -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 동북아 경제를 선도하는 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  <a:sym typeface="Wingdings" pitchFamily="2" charset="2"/>
              </a:rPr>
              <a:t>World City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  <a:sym typeface="Wingdings" pitchFamily="2" charset="2"/>
            </a:endParaRPr>
          </a:p>
          <a:p>
            <a:pPr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서울다움이 느껴지는 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Cultural City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</a:endParaRP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자연이 되살아나는 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Eco City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</a:endParaRPr>
          </a:p>
          <a:p>
            <a:pPr marL="457200" indent="-457200" algn="l" eaLnBrk="1" latinLnBrk="1" hangingPunct="1">
              <a:spcBef>
                <a:spcPts val="600"/>
              </a:spcBef>
              <a:defRPr/>
            </a:pPr>
            <a:r>
              <a:rPr kumimoji="0" lang="en-US" altLang="ko-KR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  - </a:t>
            </a:r>
            <a:r>
              <a:rPr kumimoji="0" lang="ko-KR" altLang="en-US" sz="18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더불어 사는 </a:t>
            </a:r>
            <a:r>
              <a:rPr kumimoji="0" lang="en-US" altLang="ko-KR" sz="1800" spc="-1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산돌고딕B" pitchFamily="50" charset="-127"/>
                <a:ea typeface="산돌고딕B" pitchFamily="50" charset="-127"/>
              </a:rPr>
              <a:t>Welfare City</a:t>
            </a:r>
            <a:endParaRPr kumimoji="0" lang="en-US" altLang="ko-KR" sz="1800" spc="-1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산돌고딕B" pitchFamily="50" charset="-127"/>
              <a:ea typeface="산돌고딕B" pitchFamily="50" charset="-127"/>
            </a:endParaRPr>
          </a:p>
        </p:txBody>
      </p:sp>
      <p:sp>
        <p:nvSpPr>
          <p:cNvPr id="178" name="Rectangle 15"/>
          <p:cNvSpPr>
            <a:spLocks noChangeArrowheads="1"/>
          </p:cNvSpPr>
          <p:nvPr/>
        </p:nvSpPr>
        <p:spPr bwMode="auto">
          <a:xfrm>
            <a:off x="61913" y="215900"/>
            <a:ext cx="8229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altLang="ko-KR" sz="2800" b="1" dirty="0" smtClean="0">
                <a:latin typeface="Garamond" pitchFamily="18" charset="0"/>
                <a:ea typeface="굴림" pitchFamily="50" charset="-127"/>
              </a:rPr>
              <a:t>Master Plan of National Land</a:t>
            </a:r>
            <a:endParaRPr lang="en-US" altLang="ko-KR" sz="2800" b="1" dirty="0">
              <a:latin typeface="Garamond" pitchFamily="18" charset="0"/>
              <a:ea typeface="굴림" pitchFamily="50" charset="-127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656958" y="-2540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Introduction</a:t>
            </a:r>
            <a:endParaRPr lang="ko-KR" altLang="en-US" sz="1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34451" y="6556375"/>
            <a:ext cx="166687" cy="215900"/>
          </a:xfrm>
          <a:noFill/>
        </p:spPr>
        <p:txBody>
          <a:bodyPr/>
          <a:lstStyle/>
          <a:p>
            <a:fld id="{16F39D3D-16B2-4C67-914A-1D3144581281}" type="slidenum">
              <a:rPr lang="en-US" altLang="ko-KR" smtClean="0"/>
              <a:pPr/>
              <a:t>9</a:t>
            </a:fld>
            <a:endParaRPr lang="en-US" altLang="ko-KR" dirty="0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Garamond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가는각진제목체" pitchFamily="18" charset="-127"/>
            <a:ea typeface="가는각진제목체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가는각진제목체" pitchFamily="18" charset="-127"/>
            <a:ea typeface="가는각진제목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10280</TotalTime>
  <Words>4538</Words>
  <Application>Microsoft Office PowerPoint</Application>
  <PresentationFormat>화면 슬라이드 쇼(4:3)</PresentationFormat>
  <Paragraphs>1359</Paragraphs>
  <Slides>72</Slides>
  <Notes>58</Notes>
  <HiddenSlides>0</HiddenSlides>
  <MMClips>0</MMClips>
  <ScaleCrop>false</ScaleCrop>
  <HeadingPairs>
    <vt:vector size="6" baseType="variant">
      <vt:variant>
        <vt:lpstr>사용한 글꼴</vt:lpstr>
      </vt:variant>
      <vt:variant>
        <vt:i4>35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72</vt:i4>
      </vt:variant>
    </vt:vector>
  </HeadingPairs>
  <TitlesOfParts>
    <vt:vector size="112" baseType="lpstr">
      <vt:lpstr>굴림</vt:lpstr>
      <vt:lpstr>Arial</vt:lpstr>
      <vt:lpstr>Garamond</vt:lpstr>
      <vt:lpstr>서울남산체 B</vt:lpstr>
      <vt:lpstr>Tahoma</vt:lpstr>
      <vt:lpstr>-윤고딕350</vt:lpstr>
      <vt:lpstr>Wingdings</vt:lpstr>
      <vt:lpstr>가는각진제목체</vt:lpstr>
      <vt:lpstr>Arial Black</vt:lpstr>
      <vt:lpstr>Arial Narrow</vt:lpstr>
      <vt:lpstr>HY헤드라인M</vt:lpstr>
      <vt:lpstr>-윤고딕120</vt:lpstr>
      <vt:lpstr>맑은 고딕</vt:lpstr>
      <vt:lpstr>-윤고딕140</vt:lpstr>
      <vt:lpstr>산돌고딕 M</vt:lpstr>
      <vt:lpstr>산돌고딕B</vt:lpstr>
      <vt:lpstr>08서울남산체 M</vt:lpstr>
      <vt:lpstr>-윤고딕250</vt:lpstr>
      <vt:lpstr>-윤고딕230</vt:lpstr>
      <vt:lpstr>Times New Roman</vt:lpstr>
      <vt:lpstr>나눔고딕 ExtraBold</vt:lpstr>
      <vt:lpstr>Rix고딕 B</vt:lpstr>
      <vt:lpstr>HY태고딕</vt:lpstr>
      <vt:lpstr>휴먼태새내기체 전각</vt:lpstr>
      <vt:lpstr>2008서울남산체 B</vt:lpstr>
      <vt:lpstr>휴먼엑스포</vt:lpstr>
      <vt:lpstr>Microsoft Sans Serif</vt:lpstr>
      <vt:lpstr>Asia로미오M</vt:lpstr>
      <vt:lpstr>HY중고딕</vt:lpstr>
      <vt:lpstr>08서울남산체 B</vt:lpstr>
      <vt:lpstr>08서울남산체 EB</vt:lpstr>
      <vt:lpstr>산돌고딕 L</vt:lpstr>
      <vt:lpstr>-파랑새M</vt:lpstr>
      <vt:lpstr>산돌명조 M</vt:lpstr>
      <vt:lpstr>-윤고딕130</vt:lpstr>
      <vt:lpstr>기본 디자인</vt:lpstr>
      <vt:lpstr>2_기본 디자인</vt:lpstr>
      <vt:lpstr>5_Office 테마</vt:lpstr>
      <vt:lpstr>4_Office 테마</vt:lpstr>
      <vt:lpstr>1_Office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Transformation of Seoul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Spatial Structure Plans for 2020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Business Sector </vt:lpstr>
      <vt:lpstr>Housing Sector </vt:lpstr>
      <vt:lpstr>Commercial Sector </vt:lpstr>
      <vt:lpstr>Cultural Sector 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마곡시티의 개요</vt:lpstr>
      <vt:lpstr>토지이용계획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</vt:vector>
  </TitlesOfParts>
  <Company>SDI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민현석</dc:creator>
  <cp:lastModifiedBy>서울시청</cp:lastModifiedBy>
  <cp:revision>790</cp:revision>
  <dcterms:created xsi:type="dcterms:W3CDTF">2008-04-17T02:39:55Z</dcterms:created>
  <dcterms:modified xsi:type="dcterms:W3CDTF">2012-03-26T03:11:24Z</dcterms:modified>
</cp:coreProperties>
</file>